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82" r:id="rId6"/>
    <p:sldId id="264" r:id="rId7"/>
    <p:sldId id="260" r:id="rId8"/>
    <p:sldId id="288" r:id="rId9"/>
    <p:sldId id="266" r:id="rId10"/>
    <p:sldId id="261" r:id="rId11"/>
    <p:sldId id="262" r:id="rId12"/>
    <p:sldId id="286" r:id="rId13"/>
    <p:sldId id="269" r:id="rId14"/>
    <p:sldId id="289" r:id="rId15"/>
    <p:sldId id="271" r:id="rId16"/>
    <p:sldId id="290" r:id="rId17"/>
    <p:sldId id="274" r:id="rId18"/>
    <p:sldId id="275" r:id="rId19"/>
    <p:sldId id="276" r:id="rId20"/>
    <p:sldId id="291" r:id="rId21"/>
    <p:sldId id="277" r:id="rId22"/>
    <p:sldId id="278" r:id="rId23"/>
    <p:sldId id="279" r:id="rId24"/>
    <p:sldId id="280" r:id="rId25"/>
    <p:sldId id="281" r:id="rId26"/>
    <p:sldId id="284" r:id="rId27"/>
  </p:sldIdLst>
  <p:sldSz cx="9144000" cy="6858000" type="screen4x3"/>
  <p:notesSz cx="6858000" cy="9180513"/>
  <p:defaultTextStyle>
    <a:defPPr>
      <a:defRPr lang="en-US"/>
    </a:defPPr>
    <a:lvl1pPr algn="l" rtl="0" fontAlgn="base">
      <a:spcBef>
        <a:spcPct val="0"/>
      </a:spcBef>
      <a:spcAft>
        <a:spcPct val="0"/>
      </a:spcAft>
      <a:defRPr sz="800" kern="1200">
        <a:solidFill>
          <a:schemeClr val="tx1"/>
        </a:solidFill>
        <a:latin typeface="Arial" charset="0"/>
        <a:ea typeface="+mn-ea"/>
        <a:cs typeface="+mn-cs"/>
      </a:defRPr>
    </a:lvl1pPr>
    <a:lvl2pPr marL="457200" algn="l" rtl="0" fontAlgn="base">
      <a:spcBef>
        <a:spcPct val="0"/>
      </a:spcBef>
      <a:spcAft>
        <a:spcPct val="0"/>
      </a:spcAft>
      <a:defRPr sz="800" kern="1200">
        <a:solidFill>
          <a:schemeClr val="tx1"/>
        </a:solidFill>
        <a:latin typeface="Arial" charset="0"/>
        <a:ea typeface="+mn-ea"/>
        <a:cs typeface="+mn-cs"/>
      </a:defRPr>
    </a:lvl2pPr>
    <a:lvl3pPr marL="914400" algn="l" rtl="0" fontAlgn="base">
      <a:spcBef>
        <a:spcPct val="0"/>
      </a:spcBef>
      <a:spcAft>
        <a:spcPct val="0"/>
      </a:spcAft>
      <a:defRPr sz="800" kern="1200">
        <a:solidFill>
          <a:schemeClr val="tx1"/>
        </a:solidFill>
        <a:latin typeface="Arial" charset="0"/>
        <a:ea typeface="+mn-ea"/>
        <a:cs typeface="+mn-cs"/>
      </a:defRPr>
    </a:lvl3pPr>
    <a:lvl4pPr marL="1371600" algn="l" rtl="0" fontAlgn="base">
      <a:spcBef>
        <a:spcPct val="0"/>
      </a:spcBef>
      <a:spcAft>
        <a:spcPct val="0"/>
      </a:spcAft>
      <a:defRPr sz="800" kern="1200">
        <a:solidFill>
          <a:schemeClr val="tx1"/>
        </a:solidFill>
        <a:latin typeface="Arial" charset="0"/>
        <a:ea typeface="+mn-ea"/>
        <a:cs typeface="+mn-cs"/>
      </a:defRPr>
    </a:lvl4pPr>
    <a:lvl5pPr marL="1828800" algn="l" rtl="0" fontAlgn="base">
      <a:spcBef>
        <a:spcPct val="0"/>
      </a:spcBef>
      <a:spcAft>
        <a:spcPct val="0"/>
      </a:spcAft>
      <a:defRPr sz="800" kern="1200">
        <a:solidFill>
          <a:schemeClr val="tx1"/>
        </a:solidFill>
        <a:latin typeface="Arial" charset="0"/>
        <a:ea typeface="+mn-ea"/>
        <a:cs typeface="+mn-cs"/>
      </a:defRPr>
    </a:lvl5pPr>
    <a:lvl6pPr marL="2286000" algn="l" defTabSz="914400" rtl="0" eaLnBrk="1" latinLnBrk="0" hangingPunct="1">
      <a:defRPr sz="800" kern="1200">
        <a:solidFill>
          <a:schemeClr val="tx1"/>
        </a:solidFill>
        <a:latin typeface="Arial" charset="0"/>
        <a:ea typeface="+mn-ea"/>
        <a:cs typeface="+mn-cs"/>
      </a:defRPr>
    </a:lvl6pPr>
    <a:lvl7pPr marL="2743200" algn="l" defTabSz="914400" rtl="0" eaLnBrk="1" latinLnBrk="0" hangingPunct="1">
      <a:defRPr sz="800" kern="1200">
        <a:solidFill>
          <a:schemeClr val="tx1"/>
        </a:solidFill>
        <a:latin typeface="Arial" charset="0"/>
        <a:ea typeface="+mn-ea"/>
        <a:cs typeface="+mn-cs"/>
      </a:defRPr>
    </a:lvl7pPr>
    <a:lvl8pPr marL="3200400" algn="l" defTabSz="914400" rtl="0" eaLnBrk="1" latinLnBrk="0" hangingPunct="1">
      <a:defRPr sz="800" kern="1200">
        <a:solidFill>
          <a:schemeClr val="tx1"/>
        </a:solidFill>
        <a:latin typeface="Arial" charset="0"/>
        <a:ea typeface="+mn-ea"/>
        <a:cs typeface="+mn-cs"/>
      </a:defRPr>
    </a:lvl8pPr>
    <a:lvl9pPr marL="3657600" algn="l" defTabSz="914400" rtl="0" eaLnBrk="1" latinLnBrk="0" hangingPunct="1">
      <a:defRPr sz="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9900"/>
    <a:srgbClr val="CFCFC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72" autoAdjust="0"/>
    <p:restoredTop sz="94712" autoAdjust="0"/>
  </p:normalViewPr>
  <p:slideViewPr>
    <p:cSldViewPr>
      <p:cViewPr>
        <p:scale>
          <a:sx n="110" d="100"/>
          <a:sy n="110" d="100"/>
        </p:scale>
        <p:origin x="-108" y="28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E06676-244A-4233-A7D1-5284DEFC959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6FCA63-0DF1-4FFA-9643-B5EBE746E30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47F1DE-BA27-4A8C-B4A3-A3FD0B5D5A9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D365E1-0928-423F-8BDD-A8A14A2F428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4A211CF-B27F-4C94-ADAF-1E0C4C17F16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AC8AA66-1D71-40E5-AFE8-61C77EE3965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81532BA-7F6F-491B-A40B-37A5C377523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51641C8-B995-4C2C-B37F-EF881FD0069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CE1D80A-1B6E-4CD3-A312-C02BAC9176A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2825947-83D6-4F43-A9C1-6C61330DCE0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1EEF2FF-4FE3-4783-A288-1300295A368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D64AE157-81BC-4A6F-B282-F62E0DCE5A4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w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8"/>
          <p:cNvSpPr>
            <a:spLocks noGrp="1" noChangeArrowheads="1"/>
          </p:cNvSpPr>
          <p:nvPr>
            <p:ph type="body" sz="half" idx="1"/>
          </p:nvPr>
        </p:nvSpPr>
        <p:spPr>
          <a:xfrm>
            <a:off x="152400" y="0"/>
            <a:ext cx="4267200" cy="5562600"/>
          </a:xfrm>
        </p:spPr>
        <p:txBody>
          <a:bodyPr/>
          <a:lstStyle/>
          <a:p>
            <a:pPr marL="533400" indent="-533400" algn="ctr" eaLnBrk="1" hangingPunct="1">
              <a:buFontTx/>
              <a:buNone/>
            </a:pPr>
            <a:r>
              <a:rPr lang="en-US" dirty="0" smtClean="0"/>
              <a:t>PATHFINDER</a:t>
            </a:r>
          </a:p>
          <a:p>
            <a:pPr marL="533400" indent="-533400" algn="ctr" eaLnBrk="1" hangingPunct="1">
              <a:buFontTx/>
              <a:buNone/>
            </a:pPr>
            <a:r>
              <a:rPr lang="en-US" dirty="0" smtClean="0"/>
              <a:t>SPECIAL</a:t>
            </a:r>
          </a:p>
          <a:p>
            <a:pPr marL="533400" indent="-533400" algn="ctr" eaLnBrk="1" hangingPunct="1">
              <a:buFontTx/>
              <a:buNone/>
            </a:pPr>
            <a:endParaRPr lang="en-US" dirty="0" smtClean="0"/>
          </a:p>
          <a:p>
            <a:pPr marL="533400" indent="-533400" algn="ctr" eaLnBrk="1" hangingPunct="1">
              <a:buFontTx/>
              <a:buNone/>
            </a:pPr>
            <a:endParaRPr lang="en-US" dirty="0" smtClean="0"/>
          </a:p>
          <a:p>
            <a:pPr marL="533400" indent="-533400" algn="ctr" eaLnBrk="1" hangingPunct="1">
              <a:buFontTx/>
              <a:buNone/>
            </a:pPr>
            <a:endParaRPr lang="en-US" sz="1400" b="1" u="sng" dirty="0" smtClean="0"/>
          </a:p>
          <a:p>
            <a:pPr marL="533400" indent="-533400" algn="ctr" eaLnBrk="1" hangingPunct="1">
              <a:buFontTx/>
              <a:buNone/>
            </a:pPr>
            <a:r>
              <a:rPr lang="en-US" sz="1400" b="1" u="sng" dirty="0" smtClean="0"/>
              <a:t>PATHFINDER OPERATIONS PLANNING</a:t>
            </a:r>
            <a:endParaRPr lang="en-US" sz="1400" dirty="0" smtClean="0"/>
          </a:p>
          <a:p>
            <a:pPr marL="533400" indent="-533400" eaLnBrk="1" hangingPunct="1">
              <a:buFontTx/>
              <a:buAutoNum type="arabicPeriod"/>
            </a:pPr>
            <a:r>
              <a:rPr lang="en-US" sz="1100" dirty="0" smtClean="0"/>
              <a:t>Receive mission alert</a:t>
            </a:r>
          </a:p>
          <a:p>
            <a:pPr marL="533400" indent="-533400" eaLnBrk="1" hangingPunct="1">
              <a:buFontTx/>
              <a:buAutoNum type="arabicPeriod"/>
            </a:pPr>
            <a:endParaRPr lang="en-US" sz="1100" dirty="0" smtClean="0"/>
          </a:p>
          <a:p>
            <a:pPr marL="533400" indent="-533400" eaLnBrk="1" hangingPunct="1">
              <a:buFontTx/>
              <a:buAutoNum type="arabicPeriod"/>
            </a:pPr>
            <a:r>
              <a:rPr lang="en-US" sz="1100" dirty="0" smtClean="0"/>
              <a:t>Issue warning order</a:t>
            </a:r>
          </a:p>
          <a:p>
            <a:pPr marL="533400" indent="-533400" eaLnBrk="1" hangingPunct="1">
              <a:buFontTx/>
              <a:buAutoNum type="arabicPeriod"/>
            </a:pPr>
            <a:endParaRPr lang="en-US" sz="1100" dirty="0" smtClean="0"/>
          </a:p>
          <a:p>
            <a:pPr marL="533400" indent="-533400" eaLnBrk="1" hangingPunct="1">
              <a:buFontTx/>
              <a:buAutoNum type="arabicPeriod"/>
            </a:pPr>
            <a:r>
              <a:rPr lang="en-US" sz="1100" dirty="0" smtClean="0"/>
              <a:t>Receive Commander’s Operational concept</a:t>
            </a:r>
          </a:p>
          <a:p>
            <a:pPr marL="533400" indent="-533400" eaLnBrk="1" hangingPunct="1">
              <a:buFontTx/>
              <a:buAutoNum type="arabicPeriod"/>
            </a:pPr>
            <a:endParaRPr lang="en-US" sz="1100" dirty="0" smtClean="0"/>
          </a:p>
          <a:p>
            <a:pPr marL="533400" indent="-533400" eaLnBrk="1" hangingPunct="1">
              <a:buFontTx/>
              <a:buAutoNum type="arabicPeriod"/>
            </a:pPr>
            <a:r>
              <a:rPr lang="en-US" sz="1100" dirty="0" smtClean="0"/>
              <a:t>Coordinate with Ground and Aviation units</a:t>
            </a:r>
          </a:p>
          <a:p>
            <a:pPr marL="914400" lvl="1" indent="-457200" eaLnBrk="1" hangingPunct="1">
              <a:buFontTx/>
              <a:buAutoNum type="alphaLcParenR"/>
            </a:pPr>
            <a:r>
              <a:rPr lang="en-US" sz="1100" dirty="0" smtClean="0"/>
              <a:t>Tactical plan</a:t>
            </a:r>
          </a:p>
          <a:p>
            <a:pPr marL="914400" lvl="1" indent="-457200" eaLnBrk="1" hangingPunct="1">
              <a:buFontTx/>
              <a:buAutoNum type="alphaLcParenR"/>
            </a:pPr>
            <a:r>
              <a:rPr lang="en-US" sz="1100" dirty="0" smtClean="0"/>
              <a:t>Landing / Unloading plan</a:t>
            </a:r>
          </a:p>
          <a:p>
            <a:pPr marL="914400" lvl="1" indent="-457200" eaLnBrk="1" hangingPunct="1">
              <a:buFontTx/>
              <a:buAutoNum type="alphaLcParenR"/>
            </a:pPr>
            <a:r>
              <a:rPr lang="en-US" sz="1100" dirty="0" smtClean="0"/>
              <a:t>Loading plan</a:t>
            </a:r>
          </a:p>
          <a:p>
            <a:pPr marL="914400" lvl="1" indent="-457200" eaLnBrk="1" hangingPunct="1">
              <a:buFontTx/>
              <a:buAutoNum type="alphaLcParenR"/>
            </a:pPr>
            <a:endParaRPr lang="en-US" sz="1000" dirty="0" smtClean="0"/>
          </a:p>
          <a:p>
            <a:pPr marL="914400" lvl="1" indent="-457200" eaLnBrk="1" hangingPunct="1">
              <a:buFontTx/>
              <a:buAutoNum type="alphaLcParenR"/>
            </a:pPr>
            <a:endParaRPr lang="en-US" sz="1000" dirty="0" smtClean="0"/>
          </a:p>
        </p:txBody>
      </p:sp>
      <p:sp>
        <p:nvSpPr>
          <p:cNvPr id="4099" name="Rectangle 9"/>
          <p:cNvSpPr>
            <a:spLocks noGrp="1" noChangeArrowheads="1"/>
          </p:cNvSpPr>
          <p:nvPr>
            <p:ph type="body" sz="half" idx="2"/>
          </p:nvPr>
        </p:nvSpPr>
        <p:spPr>
          <a:xfrm>
            <a:off x="4648200" y="0"/>
            <a:ext cx="4343400" cy="6858000"/>
          </a:xfrm>
        </p:spPr>
        <p:txBody>
          <a:bodyPr/>
          <a:lstStyle/>
          <a:p>
            <a:pPr algn="ctr" eaLnBrk="1" hangingPunct="1">
              <a:buFontTx/>
              <a:buNone/>
            </a:pPr>
            <a:endParaRPr lang="en-US" sz="1000" b="1" u="sng" dirty="0" smtClean="0"/>
          </a:p>
          <a:p>
            <a:pPr algn="ctr" eaLnBrk="1" hangingPunct="1">
              <a:buFontTx/>
              <a:buNone/>
            </a:pPr>
            <a:r>
              <a:rPr lang="en-US" sz="1000" b="1" u="sng" dirty="0" smtClean="0"/>
              <a:t>PATHFINDER COORDINATIONS CHECKLIST</a:t>
            </a:r>
          </a:p>
          <a:p>
            <a:pPr eaLnBrk="1" hangingPunct="1">
              <a:buFontTx/>
              <a:buNone/>
            </a:pPr>
            <a:r>
              <a:rPr lang="en-US" sz="1000" b="1" u="sng" dirty="0" smtClean="0"/>
              <a:t>CONFIRM THE MISSION</a:t>
            </a:r>
          </a:p>
          <a:p>
            <a:pPr eaLnBrk="1" hangingPunct="1">
              <a:buFontTx/>
              <a:buNone/>
            </a:pPr>
            <a:r>
              <a:rPr lang="en-US" sz="1000" b="1" dirty="0" smtClean="0"/>
              <a:t>	</a:t>
            </a:r>
            <a:r>
              <a:rPr lang="en-US" sz="1000" dirty="0" smtClean="0"/>
              <a:t>Location of PZ:   </a:t>
            </a:r>
            <a:r>
              <a:rPr lang="en-US" sz="1000" dirty="0" err="1" smtClean="0"/>
              <a:t>Pri</a:t>
            </a:r>
            <a:r>
              <a:rPr lang="en-US" sz="1000" dirty="0" smtClean="0"/>
              <a:t>:</a:t>
            </a:r>
            <a:r>
              <a:rPr lang="en-US" sz="1000" u="sng" dirty="0" smtClean="0"/>
              <a:t>		</a:t>
            </a:r>
            <a:r>
              <a:rPr lang="en-US" sz="1000" dirty="0" smtClean="0"/>
              <a:t>Alt:</a:t>
            </a:r>
            <a:r>
              <a:rPr lang="en-US" sz="1000" u="sng" dirty="0" smtClean="0"/>
              <a:t>	_______</a:t>
            </a:r>
            <a:endParaRPr lang="en-US" sz="1000" dirty="0" smtClean="0"/>
          </a:p>
          <a:p>
            <a:pPr eaLnBrk="1" hangingPunct="1">
              <a:buFontTx/>
              <a:buNone/>
            </a:pPr>
            <a:r>
              <a:rPr lang="en-US" sz="1000" dirty="0" smtClean="0"/>
              <a:t>	Location of LZ:   </a:t>
            </a:r>
            <a:r>
              <a:rPr lang="en-US" sz="1000" dirty="0" err="1" smtClean="0"/>
              <a:t>Pri</a:t>
            </a:r>
            <a:r>
              <a:rPr lang="en-US" sz="1000" dirty="0" smtClean="0"/>
              <a:t>:</a:t>
            </a:r>
            <a:r>
              <a:rPr lang="en-US" sz="1000" u="sng" dirty="0" smtClean="0"/>
              <a:t>		</a:t>
            </a:r>
            <a:r>
              <a:rPr lang="en-US" sz="1000" dirty="0" smtClean="0"/>
              <a:t>Alt:_________________</a:t>
            </a:r>
          </a:p>
          <a:p>
            <a:pPr eaLnBrk="1" hangingPunct="1">
              <a:buFontTx/>
              <a:buNone/>
            </a:pPr>
            <a:r>
              <a:rPr lang="en-US" sz="1000" dirty="0" smtClean="0"/>
              <a:t>	Insertion or Extraction</a:t>
            </a:r>
          </a:p>
          <a:p>
            <a:pPr eaLnBrk="1" hangingPunct="1">
              <a:buFontTx/>
              <a:buNone/>
            </a:pPr>
            <a:r>
              <a:rPr lang="en-US" sz="1000" dirty="0" smtClean="0"/>
              <a:t>	Location of DZ: </a:t>
            </a:r>
            <a:r>
              <a:rPr lang="en-US" sz="1000" dirty="0" err="1" smtClean="0"/>
              <a:t>Pri</a:t>
            </a:r>
            <a:r>
              <a:rPr lang="en-US" sz="1000" dirty="0" smtClean="0"/>
              <a:t>:</a:t>
            </a:r>
            <a:r>
              <a:rPr lang="en-US" sz="1000" u="sng" dirty="0" smtClean="0"/>
              <a:t>		</a:t>
            </a:r>
            <a:r>
              <a:rPr lang="en-US" sz="1000" dirty="0" smtClean="0"/>
              <a:t>Alt:_________________</a:t>
            </a:r>
          </a:p>
          <a:p>
            <a:pPr eaLnBrk="1" hangingPunct="1">
              <a:buFontTx/>
              <a:buNone/>
            </a:pPr>
            <a:r>
              <a:rPr lang="en-US" sz="1000" dirty="0" smtClean="0"/>
              <a:t>	Location of:</a:t>
            </a:r>
          </a:p>
          <a:p>
            <a:pPr eaLnBrk="1" hangingPunct="1">
              <a:buFontTx/>
              <a:buNone/>
            </a:pPr>
            <a:r>
              <a:rPr lang="en-US" sz="1000" dirty="0" smtClean="0"/>
              <a:t>		CCP:</a:t>
            </a:r>
            <a:r>
              <a:rPr lang="en-US" sz="1000" u="sng" dirty="0" smtClean="0"/>
              <a:t>		</a:t>
            </a:r>
          </a:p>
          <a:p>
            <a:pPr eaLnBrk="1" hangingPunct="1">
              <a:buFontTx/>
              <a:buNone/>
            </a:pPr>
            <a:r>
              <a:rPr lang="en-US" sz="1000" dirty="0" smtClean="0"/>
              <a:t>		SP:  </a:t>
            </a:r>
            <a:r>
              <a:rPr lang="en-US" sz="1000" u="sng" dirty="0" smtClean="0"/>
              <a:t>		</a:t>
            </a:r>
          </a:p>
          <a:p>
            <a:pPr eaLnBrk="1" hangingPunct="1">
              <a:buFontTx/>
              <a:buNone/>
            </a:pPr>
            <a:r>
              <a:rPr lang="en-US" sz="1000" dirty="0" smtClean="0"/>
              <a:t>		RP:  </a:t>
            </a:r>
            <a:r>
              <a:rPr lang="en-US" sz="1000" u="sng" dirty="0" smtClean="0"/>
              <a:t>		</a:t>
            </a:r>
          </a:p>
          <a:p>
            <a:pPr eaLnBrk="1" hangingPunct="1">
              <a:buFontTx/>
              <a:buNone/>
            </a:pPr>
            <a:r>
              <a:rPr lang="en-US" sz="1000" dirty="0" smtClean="0"/>
              <a:t>		ACP’s:</a:t>
            </a:r>
            <a:r>
              <a:rPr lang="en-US" sz="1000" u="sng" dirty="0" smtClean="0"/>
              <a:t>		</a:t>
            </a:r>
            <a:endParaRPr lang="en-US" sz="1000" dirty="0" smtClean="0"/>
          </a:p>
          <a:p>
            <a:pPr eaLnBrk="1" hangingPunct="1">
              <a:buFontTx/>
              <a:buNone/>
            </a:pPr>
            <a:r>
              <a:rPr lang="en-US" sz="1000" dirty="0" smtClean="0"/>
              <a:t>		           </a:t>
            </a:r>
            <a:r>
              <a:rPr lang="en-US" sz="1000" u="sng" dirty="0" smtClean="0"/>
              <a:t>		</a:t>
            </a:r>
            <a:endParaRPr lang="en-US" sz="1000" dirty="0" smtClean="0"/>
          </a:p>
          <a:p>
            <a:pPr eaLnBrk="1" hangingPunct="1">
              <a:buFontTx/>
              <a:buNone/>
            </a:pPr>
            <a:r>
              <a:rPr lang="en-US" sz="1000" dirty="0" smtClean="0"/>
              <a:t>		          </a:t>
            </a:r>
            <a:r>
              <a:rPr lang="en-US" sz="1000" u="sng" dirty="0" smtClean="0"/>
              <a:t>		</a:t>
            </a:r>
            <a:endParaRPr lang="en-US" sz="1000" dirty="0" smtClean="0"/>
          </a:p>
          <a:p>
            <a:pPr eaLnBrk="1" hangingPunct="1">
              <a:buFontTx/>
              <a:buNone/>
            </a:pPr>
            <a:r>
              <a:rPr lang="en-US" sz="1000" dirty="0" smtClean="0"/>
              <a:t>	No Fly Areas:</a:t>
            </a:r>
            <a:r>
              <a:rPr lang="en-US" sz="1000" u="sng" dirty="0" smtClean="0"/>
              <a:t>											</a:t>
            </a:r>
          </a:p>
          <a:p>
            <a:pPr eaLnBrk="1" hangingPunct="1">
              <a:buFontTx/>
              <a:buNone/>
            </a:pPr>
            <a:r>
              <a:rPr lang="en-US" sz="1000" dirty="0" smtClean="0"/>
              <a:t>	Known Enemy Locations:</a:t>
            </a:r>
            <a:r>
              <a:rPr lang="en-US" sz="1000" u="sng" dirty="0" smtClean="0"/>
              <a:t>											</a:t>
            </a:r>
          </a:p>
          <a:p>
            <a:pPr eaLnBrk="1" hangingPunct="1">
              <a:buFontTx/>
              <a:buNone/>
            </a:pPr>
            <a:r>
              <a:rPr lang="en-US" sz="1000" dirty="0" smtClean="0"/>
              <a:t>	Weather Forecast:</a:t>
            </a:r>
            <a:r>
              <a:rPr lang="en-US" sz="1000" u="sng" dirty="0" smtClean="0"/>
              <a:t>							</a:t>
            </a:r>
          </a:p>
          <a:p>
            <a:pPr eaLnBrk="1" hangingPunct="1">
              <a:buFontTx/>
              <a:buNone/>
            </a:pPr>
            <a:r>
              <a:rPr lang="en-US" sz="1000" b="1" u="sng" dirty="0" smtClean="0"/>
              <a:t>DETERMINE A/C INFORMATION</a:t>
            </a:r>
          </a:p>
          <a:p>
            <a:pPr eaLnBrk="1" hangingPunct="1">
              <a:buFontTx/>
              <a:buNone/>
            </a:pPr>
            <a:r>
              <a:rPr lang="en-US" sz="1000" dirty="0" smtClean="0"/>
              <a:t>	Type of A/C</a:t>
            </a:r>
            <a:r>
              <a:rPr lang="en-US" sz="1000" u="sng" dirty="0" smtClean="0"/>
              <a:t>	</a:t>
            </a:r>
            <a:r>
              <a:rPr lang="en-US" sz="1000" dirty="0" smtClean="0"/>
              <a:t>#</a:t>
            </a:r>
            <a:r>
              <a:rPr lang="en-US" sz="1000" u="sng" dirty="0" smtClean="0"/>
              <a:t>              </a:t>
            </a:r>
            <a:r>
              <a:rPr lang="en-US" sz="1000" dirty="0" smtClean="0"/>
              <a:t>AVN Unit:</a:t>
            </a:r>
            <a:r>
              <a:rPr lang="en-US" sz="1000" u="sng" dirty="0" smtClean="0"/>
              <a:t>	</a:t>
            </a:r>
            <a:endParaRPr lang="en-US" sz="1000" dirty="0" smtClean="0"/>
          </a:p>
          <a:p>
            <a:pPr eaLnBrk="1" hangingPunct="1">
              <a:buFontTx/>
              <a:buNone/>
            </a:pPr>
            <a:r>
              <a:rPr lang="en-US" sz="1000" dirty="0" smtClean="0"/>
              <a:t>	ACL of A/C___________ Configuration</a:t>
            </a:r>
            <a:r>
              <a:rPr lang="en-US" sz="1000" u="sng" dirty="0" smtClean="0"/>
              <a:t>		</a:t>
            </a:r>
          </a:p>
          <a:p>
            <a:pPr eaLnBrk="1" hangingPunct="1">
              <a:buFontTx/>
              <a:buNone/>
            </a:pPr>
            <a:r>
              <a:rPr lang="en-US" sz="1000" dirty="0" smtClean="0"/>
              <a:t>	Landing Formation: PZ</a:t>
            </a:r>
            <a:r>
              <a:rPr lang="en-US" sz="1000" u="sng" dirty="0" smtClean="0"/>
              <a:t>	                      </a:t>
            </a:r>
            <a:r>
              <a:rPr lang="en-US" sz="1000" dirty="0" smtClean="0"/>
              <a:t>LZ</a:t>
            </a:r>
            <a:r>
              <a:rPr lang="en-US" sz="1000" u="sng" dirty="0" smtClean="0"/>
              <a:t>	</a:t>
            </a:r>
            <a:endParaRPr lang="en-US" sz="1000" dirty="0" smtClean="0"/>
          </a:p>
          <a:p>
            <a:pPr eaLnBrk="1" hangingPunct="1">
              <a:buFontTx/>
              <a:buNone/>
            </a:pPr>
            <a:r>
              <a:rPr lang="en-US" sz="1000" dirty="0" smtClean="0"/>
              <a:t>	Sling Load Information</a:t>
            </a:r>
            <a:r>
              <a:rPr lang="en-US" sz="1000" u="sng" dirty="0" smtClean="0"/>
              <a:t>							</a:t>
            </a:r>
          </a:p>
          <a:p>
            <a:pPr eaLnBrk="1" hangingPunct="1">
              <a:buFontTx/>
              <a:buNone/>
            </a:pPr>
            <a:r>
              <a:rPr lang="en-US" sz="1000" dirty="0" smtClean="0"/>
              <a:t>	Flying Time_______ Range________ Airspeed__________</a:t>
            </a:r>
          </a:p>
          <a:p>
            <a:pPr eaLnBrk="1" hangingPunct="1">
              <a:buFontTx/>
              <a:buNone/>
            </a:pPr>
            <a:r>
              <a:rPr lang="en-US" sz="1000" dirty="0" smtClean="0"/>
              <a:t>	Air Movement Table</a:t>
            </a:r>
          </a:p>
          <a:p>
            <a:pPr eaLnBrk="1" hangingPunct="1">
              <a:buFontTx/>
              <a:buNone/>
            </a:pPr>
            <a:r>
              <a:rPr lang="en-US" sz="1000" dirty="0" smtClean="0"/>
              <a:t>	Number of Lifts_______ Serials_______ Loads________</a:t>
            </a:r>
          </a:p>
          <a:p>
            <a:pPr eaLnBrk="1" hangingPunct="1">
              <a:buFontTx/>
              <a:buNone/>
            </a:pPr>
            <a:r>
              <a:rPr lang="en-US" sz="1000" dirty="0" smtClean="0"/>
              <a:t>		Time Intervals__________ between lifts</a:t>
            </a:r>
          </a:p>
          <a:p>
            <a:pPr eaLnBrk="1" hangingPunct="1">
              <a:buFontTx/>
              <a:buNone/>
            </a:pPr>
            <a:r>
              <a:rPr lang="en-US" sz="1000" dirty="0" smtClean="0"/>
              <a:t>	AVN unit Tasks____________________________________</a:t>
            </a:r>
          </a:p>
          <a:p>
            <a:pPr eaLnBrk="1" hangingPunct="1">
              <a:buFontTx/>
              <a:buNone/>
            </a:pPr>
            <a:r>
              <a:rPr lang="en-US" sz="1000" dirty="0" smtClean="0"/>
              <a:t>	_________________________________________________</a:t>
            </a:r>
          </a:p>
          <a:p>
            <a:pPr eaLnBrk="1" hangingPunct="1">
              <a:buFontTx/>
              <a:buNone/>
            </a:pPr>
            <a:r>
              <a:rPr lang="en-US" sz="1000" dirty="0" smtClean="0"/>
              <a:t>	Type of Flight Route________________________________</a:t>
            </a:r>
          </a:p>
          <a:p>
            <a:pPr eaLnBrk="1" hangingPunct="1">
              <a:buFontTx/>
              <a:buNone/>
            </a:pPr>
            <a:r>
              <a:rPr lang="en-US" sz="1000" dirty="0" smtClean="0"/>
              <a:t>	Terrain Flight Mode_________________________________</a:t>
            </a:r>
          </a:p>
          <a:p>
            <a:pPr eaLnBrk="1" hangingPunct="1">
              <a:buFontTx/>
              <a:buNone/>
            </a:pPr>
            <a:endParaRPr lang="en-US" sz="1000" dirty="0" smtClean="0"/>
          </a:p>
          <a:p>
            <a:pPr algn="ctr" eaLnBrk="1" hangingPunct="1">
              <a:buFontTx/>
              <a:buNone/>
            </a:pPr>
            <a:endParaRPr lang="en-US" sz="1000" dirty="0" smtClean="0"/>
          </a:p>
        </p:txBody>
      </p:sp>
      <p:pic>
        <p:nvPicPr>
          <p:cNvPr id="4100" name="Picture 10" descr="torch"/>
          <p:cNvPicPr>
            <a:picLocks noChangeAspect="1" noChangeArrowheads="1"/>
          </p:cNvPicPr>
          <p:nvPr/>
        </p:nvPicPr>
        <p:blipFill>
          <a:blip r:embed="rId2" cstate="print"/>
          <a:srcRect/>
          <a:stretch>
            <a:fillRect/>
          </a:stretch>
        </p:blipFill>
        <p:spPr bwMode="auto">
          <a:xfrm rot="21103349">
            <a:off x="1524000" y="1087239"/>
            <a:ext cx="1471613" cy="1098550"/>
          </a:xfrm>
          <a:prstGeom prst="rect">
            <a:avLst/>
          </a:prstGeom>
          <a:noFill/>
          <a:ln w="9525">
            <a:noFill/>
            <a:miter lim="800000"/>
            <a:headEnd/>
            <a:tailEnd/>
          </a:ln>
        </p:spPr>
      </p:pic>
      <p:sp>
        <p:nvSpPr>
          <p:cNvPr id="4101" name="Text Box 11"/>
          <p:cNvSpPr txBox="1">
            <a:spLocks noChangeArrowheads="1"/>
          </p:cNvSpPr>
          <p:nvPr/>
        </p:nvSpPr>
        <p:spPr bwMode="auto">
          <a:xfrm>
            <a:off x="136480" y="4572000"/>
            <a:ext cx="4435475" cy="1923604"/>
          </a:xfrm>
          <a:prstGeom prst="rect">
            <a:avLst/>
          </a:prstGeom>
          <a:noFill/>
          <a:ln w="9525">
            <a:noFill/>
            <a:miter lim="800000"/>
            <a:headEnd/>
            <a:tailEnd/>
          </a:ln>
        </p:spPr>
        <p:txBody>
          <a:bodyPr>
            <a:spAutoFit/>
          </a:bodyPr>
          <a:lstStyle/>
          <a:p>
            <a:pPr marL="342900" indent="-342900">
              <a:buFontTx/>
              <a:buAutoNum type="arabicPeriod" startAt="5"/>
            </a:pPr>
            <a:r>
              <a:rPr lang="en-US" sz="1100" dirty="0"/>
              <a:t>     Make a Tentative Plan</a:t>
            </a:r>
          </a:p>
          <a:p>
            <a:pPr marL="342900" indent="-342900">
              <a:buFontTx/>
              <a:buAutoNum type="arabicPeriod" startAt="5"/>
            </a:pPr>
            <a:endParaRPr lang="en-US" sz="1100" dirty="0"/>
          </a:p>
          <a:p>
            <a:pPr marL="342900" indent="-342900">
              <a:buFontTx/>
              <a:buAutoNum type="arabicPeriod" startAt="5"/>
            </a:pPr>
            <a:r>
              <a:rPr lang="en-US" sz="1100" dirty="0"/>
              <a:t>     Conduct Recon (Map, Ground, or Air)</a:t>
            </a:r>
          </a:p>
          <a:p>
            <a:pPr marL="342900" indent="-342900">
              <a:buFontTx/>
              <a:buAutoNum type="arabicPeriod" startAt="5"/>
            </a:pPr>
            <a:endParaRPr lang="en-US" sz="1100" dirty="0"/>
          </a:p>
          <a:p>
            <a:pPr marL="342900" indent="-342900">
              <a:buFontTx/>
              <a:buAutoNum type="arabicPeriod" startAt="5"/>
            </a:pPr>
            <a:r>
              <a:rPr lang="en-US" sz="1100" dirty="0"/>
              <a:t>     Complete Detailed Plan</a:t>
            </a:r>
          </a:p>
          <a:p>
            <a:pPr marL="342900" indent="-342900">
              <a:buFontTx/>
              <a:buAutoNum type="arabicPeriod" startAt="5"/>
            </a:pPr>
            <a:endParaRPr lang="en-US" sz="1100" dirty="0"/>
          </a:p>
          <a:p>
            <a:pPr marL="342900" indent="-342900">
              <a:buFontTx/>
              <a:buAutoNum type="arabicPeriod" startAt="5"/>
            </a:pPr>
            <a:r>
              <a:rPr lang="en-US" sz="1100" dirty="0"/>
              <a:t>      Issue Operation Order</a:t>
            </a:r>
          </a:p>
          <a:p>
            <a:pPr marL="342900" indent="-342900">
              <a:buFontTx/>
              <a:buAutoNum type="arabicPeriod" startAt="5"/>
            </a:pPr>
            <a:endParaRPr lang="en-US" sz="1100" dirty="0"/>
          </a:p>
          <a:p>
            <a:pPr marL="342900" indent="-342900">
              <a:buFontTx/>
              <a:buAutoNum type="arabicPeriod" startAt="5"/>
            </a:pPr>
            <a:r>
              <a:rPr lang="en-US" sz="1100" dirty="0"/>
              <a:t>      Rehearse</a:t>
            </a:r>
          </a:p>
          <a:p>
            <a:pPr marL="342900" indent="-342900">
              <a:buFontTx/>
              <a:buAutoNum type="arabicPeriod" startAt="5"/>
            </a:pPr>
            <a:endParaRPr lang="en-US" sz="1000" dirty="0"/>
          </a:p>
          <a:p>
            <a:pPr marL="342900" indent="-342900" algn="ctr"/>
            <a:endParaRPr lang="en-US" sz="1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body" sz="half" idx="1"/>
          </p:nvPr>
        </p:nvSpPr>
        <p:spPr>
          <a:xfrm>
            <a:off x="0" y="0"/>
            <a:ext cx="4343400" cy="6858000"/>
          </a:xfrm>
        </p:spPr>
        <p:txBody>
          <a:bodyPr/>
          <a:lstStyle/>
          <a:p>
            <a:pPr eaLnBrk="1" hangingPunct="1">
              <a:buFontTx/>
              <a:buNone/>
            </a:pPr>
            <a:r>
              <a:rPr lang="en-US" sz="1400" b="1" u="sng" smtClean="0"/>
              <a:t>HLZ MARKINGS </a:t>
            </a:r>
          </a:p>
          <a:p>
            <a:pPr eaLnBrk="1" hangingPunct="1">
              <a:buFontTx/>
              <a:buNone/>
            </a:pPr>
            <a:r>
              <a:rPr lang="en-US" sz="1200" b="1" u="sng" smtClean="0"/>
              <a:t>NUMBER 1 TDP:</a:t>
            </a:r>
            <a:r>
              <a:rPr lang="en-US" sz="1200" smtClean="0"/>
              <a:t>  Will be marked with an Inverted “Y” or a NATO “T”.  </a:t>
            </a:r>
          </a:p>
          <a:p>
            <a:pPr eaLnBrk="1" hangingPunct="1">
              <a:buFontTx/>
              <a:buNone/>
            </a:pPr>
            <a:endParaRPr lang="en-US" sz="1200" smtClean="0"/>
          </a:p>
          <a:p>
            <a:pPr eaLnBrk="1" hangingPunct="1">
              <a:buFontTx/>
              <a:buNone/>
            </a:pPr>
            <a:endParaRPr lang="en-US" sz="1200" smtClean="0"/>
          </a:p>
          <a:p>
            <a:pPr eaLnBrk="1" hangingPunct="1">
              <a:buFontTx/>
              <a:buNone/>
            </a:pPr>
            <a:endParaRPr lang="en-US" sz="1200" smtClean="0"/>
          </a:p>
          <a:p>
            <a:pPr eaLnBrk="1" hangingPunct="1">
              <a:buFontTx/>
              <a:buNone/>
            </a:pPr>
            <a:endParaRPr lang="en-US" sz="1200" smtClean="0"/>
          </a:p>
          <a:p>
            <a:pPr eaLnBrk="1" hangingPunct="1">
              <a:buFontTx/>
              <a:buNone/>
            </a:pPr>
            <a:endParaRPr lang="en-US" sz="1200" smtClean="0"/>
          </a:p>
          <a:p>
            <a:pPr eaLnBrk="1" hangingPunct="1">
              <a:buFontTx/>
              <a:buNone/>
            </a:pPr>
            <a:endParaRPr lang="en-US" sz="1200" smtClean="0"/>
          </a:p>
          <a:p>
            <a:pPr eaLnBrk="1" hangingPunct="1">
              <a:buFontTx/>
              <a:buNone/>
            </a:pPr>
            <a:endParaRPr lang="en-US" sz="1200" smtClean="0"/>
          </a:p>
          <a:p>
            <a:pPr eaLnBrk="1" hangingPunct="1">
              <a:buFontTx/>
              <a:buNone/>
            </a:pPr>
            <a:endParaRPr lang="en-US" sz="1200" smtClean="0"/>
          </a:p>
          <a:p>
            <a:pPr eaLnBrk="1" hangingPunct="1">
              <a:buFontTx/>
              <a:buNone/>
            </a:pPr>
            <a:endParaRPr lang="en-US" sz="1200" smtClean="0"/>
          </a:p>
          <a:p>
            <a:pPr eaLnBrk="1" hangingPunct="1">
              <a:buFontTx/>
              <a:buNone/>
            </a:pPr>
            <a:endParaRPr lang="en-US" sz="1200" smtClean="0"/>
          </a:p>
          <a:p>
            <a:pPr eaLnBrk="1" hangingPunct="1">
              <a:buFontTx/>
              <a:buNone/>
            </a:pPr>
            <a:endParaRPr lang="en-US" sz="1200" smtClean="0"/>
          </a:p>
          <a:p>
            <a:pPr eaLnBrk="1" hangingPunct="1">
              <a:buFontTx/>
              <a:buNone/>
            </a:pPr>
            <a:r>
              <a:rPr lang="en-US" sz="1200" smtClean="0"/>
              <a:t>When using a NATO “T” you must add 20m to the needed length of the site.</a:t>
            </a:r>
          </a:p>
          <a:p>
            <a:pPr eaLnBrk="1" hangingPunct="1">
              <a:buFontTx/>
              <a:buNone/>
            </a:pPr>
            <a:r>
              <a:rPr lang="en-US" sz="1200" b="1" u="sng" smtClean="0"/>
              <a:t>ADDITIONAL TDP’S: </a:t>
            </a:r>
            <a:r>
              <a:rPr lang="en-US" sz="1200" smtClean="0"/>
              <a:t>  Will be marked with landing lights.</a:t>
            </a:r>
            <a:endParaRPr lang="en-US" sz="1200" b="1" u="sng" smtClean="0"/>
          </a:p>
          <a:p>
            <a:pPr eaLnBrk="1" hangingPunct="1">
              <a:buFontTx/>
              <a:buNone/>
            </a:pPr>
            <a:endParaRPr lang="en-US" sz="1200" b="1" u="sng" smtClean="0"/>
          </a:p>
        </p:txBody>
      </p:sp>
      <p:sp>
        <p:nvSpPr>
          <p:cNvPr id="13315" name="Rectangle 6"/>
          <p:cNvSpPr>
            <a:spLocks noGrp="1" noChangeArrowheads="1"/>
          </p:cNvSpPr>
          <p:nvPr>
            <p:ph type="body" sz="half" idx="2"/>
          </p:nvPr>
        </p:nvSpPr>
        <p:spPr>
          <a:xfrm>
            <a:off x="4800600" y="0"/>
            <a:ext cx="4343400" cy="6858000"/>
          </a:xfrm>
        </p:spPr>
        <p:txBody>
          <a:bodyPr/>
          <a:lstStyle/>
          <a:p>
            <a:pPr algn="ctr" eaLnBrk="1" hangingPunct="1">
              <a:buFontTx/>
              <a:buNone/>
            </a:pPr>
            <a:r>
              <a:rPr lang="en-US" sz="1400" b="1" u="sng" dirty="0" smtClean="0"/>
              <a:t>HLZ MARKINGS</a:t>
            </a:r>
          </a:p>
          <a:p>
            <a:pPr algn="ctr" eaLnBrk="1" hangingPunct="1">
              <a:buFontTx/>
              <a:buNone/>
            </a:pPr>
            <a:endParaRPr lang="en-US" sz="1400" b="1" u="sng" dirty="0" smtClean="0"/>
          </a:p>
          <a:p>
            <a:pPr eaLnBrk="1" hangingPunct="1">
              <a:buFontTx/>
              <a:buNone/>
            </a:pPr>
            <a:r>
              <a:rPr lang="en-US" sz="1200" b="1" u="sng" dirty="0" smtClean="0"/>
              <a:t>SLING LOAD MARKINGS:</a:t>
            </a:r>
          </a:p>
          <a:p>
            <a:pPr eaLnBrk="1" hangingPunct="1"/>
            <a:r>
              <a:rPr lang="en-US" sz="1200" dirty="0" smtClean="0"/>
              <a:t>When marking the Sling Load point when the A/C is not landing, come in half the size of the TDP.  </a:t>
            </a:r>
          </a:p>
          <a:p>
            <a:pPr eaLnBrk="1" hangingPunct="1"/>
            <a:r>
              <a:rPr lang="en-US" sz="1200" dirty="0" smtClean="0"/>
              <a:t>When marking the Sling Load Point and the A/C IS landing on the right side, come in half the TDP and an additional 20m.  If it is a size 7 TDP you would come in the 50m, plus 20m, for a total of 70m.</a:t>
            </a:r>
          </a:p>
          <a:p>
            <a:pPr eaLnBrk="1" hangingPunct="1"/>
            <a:r>
              <a:rPr lang="en-US" sz="1200" dirty="0" smtClean="0"/>
              <a:t>If the Sling Load A/C is landing on the left side, only pace in half the TDP.</a:t>
            </a:r>
          </a:p>
        </p:txBody>
      </p:sp>
      <p:sp>
        <p:nvSpPr>
          <p:cNvPr id="13316" name="Rectangle 8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sp>
        <p:nvSpPr>
          <p:cNvPr id="13317" name="AutoShape 88"/>
          <p:cNvSpPr>
            <a:spLocks noChangeAspect="1" noChangeArrowheads="1" noTextEdit="1"/>
          </p:cNvSpPr>
          <p:nvPr/>
        </p:nvSpPr>
        <p:spPr bwMode="auto">
          <a:xfrm>
            <a:off x="5562600" y="762000"/>
            <a:ext cx="2743200" cy="5715000"/>
          </a:xfrm>
          <a:prstGeom prst="rect">
            <a:avLst/>
          </a:prstGeom>
          <a:noFill/>
          <a:ln w="9525">
            <a:noFill/>
            <a:miter lim="800000"/>
            <a:headEnd/>
            <a:tailEnd/>
          </a:ln>
        </p:spPr>
        <p:txBody>
          <a:bodyPr/>
          <a:lstStyle/>
          <a:p>
            <a:endParaRPr lang="en-US"/>
          </a:p>
        </p:txBody>
      </p:sp>
      <p:grpSp>
        <p:nvGrpSpPr>
          <p:cNvPr id="13318" name="Group 175"/>
          <p:cNvGrpSpPr>
            <a:grpSpLocks/>
          </p:cNvGrpSpPr>
          <p:nvPr/>
        </p:nvGrpSpPr>
        <p:grpSpPr bwMode="auto">
          <a:xfrm>
            <a:off x="990600" y="762000"/>
            <a:ext cx="2722563" cy="2281238"/>
            <a:chOff x="3510" y="487"/>
            <a:chExt cx="1715" cy="1437"/>
          </a:xfrm>
        </p:grpSpPr>
        <p:sp>
          <p:nvSpPr>
            <p:cNvPr id="13386" name="Rectangle 91"/>
            <p:cNvSpPr>
              <a:spLocks noChangeArrowheads="1"/>
            </p:cNvSpPr>
            <p:nvPr/>
          </p:nvSpPr>
          <p:spPr bwMode="auto">
            <a:xfrm>
              <a:off x="3510" y="487"/>
              <a:ext cx="750" cy="1437"/>
            </a:xfrm>
            <a:prstGeom prst="rect">
              <a:avLst/>
            </a:prstGeom>
            <a:solidFill>
              <a:srgbClr val="FFFFFF"/>
            </a:solidFill>
            <a:ln w="9525">
              <a:solidFill>
                <a:srgbClr val="000000"/>
              </a:solidFill>
              <a:miter lim="800000"/>
              <a:headEnd/>
              <a:tailEnd/>
            </a:ln>
          </p:spPr>
          <p:txBody>
            <a:bodyPr/>
            <a:lstStyle/>
            <a:p>
              <a:endParaRPr lang="en-US"/>
            </a:p>
          </p:txBody>
        </p:sp>
        <p:sp>
          <p:nvSpPr>
            <p:cNvPr id="13387" name="Rectangle 92"/>
            <p:cNvSpPr>
              <a:spLocks noChangeArrowheads="1"/>
            </p:cNvSpPr>
            <p:nvPr/>
          </p:nvSpPr>
          <p:spPr bwMode="auto">
            <a:xfrm>
              <a:off x="4261" y="487"/>
              <a:ext cx="964" cy="1437"/>
            </a:xfrm>
            <a:prstGeom prst="rect">
              <a:avLst/>
            </a:prstGeom>
            <a:solidFill>
              <a:srgbClr val="FFFFFF"/>
            </a:solidFill>
            <a:ln w="9525">
              <a:solidFill>
                <a:srgbClr val="000000"/>
              </a:solidFill>
              <a:miter lim="800000"/>
              <a:headEnd/>
              <a:tailEnd/>
            </a:ln>
          </p:spPr>
          <p:txBody>
            <a:bodyPr/>
            <a:lstStyle/>
            <a:p>
              <a:endParaRPr lang="en-US"/>
            </a:p>
          </p:txBody>
        </p:sp>
        <p:sp>
          <p:nvSpPr>
            <p:cNvPr id="13388" name="Oval 94"/>
            <p:cNvSpPr>
              <a:spLocks noChangeArrowheads="1"/>
            </p:cNvSpPr>
            <p:nvPr/>
          </p:nvSpPr>
          <p:spPr bwMode="auto">
            <a:xfrm>
              <a:off x="3689" y="1160"/>
              <a:ext cx="70" cy="90"/>
            </a:xfrm>
            <a:prstGeom prst="ellipse">
              <a:avLst/>
            </a:prstGeom>
            <a:solidFill>
              <a:srgbClr val="C0C0C0"/>
            </a:solidFill>
            <a:ln w="9525">
              <a:solidFill>
                <a:srgbClr val="000000"/>
              </a:solidFill>
              <a:round/>
              <a:headEnd/>
              <a:tailEnd/>
            </a:ln>
          </p:spPr>
          <p:txBody>
            <a:bodyPr/>
            <a:lstStyle/>
            <a:p>
              <a:endParaRPr lang="en-US"/>
            </a:p>
          </p:txBody>
        </p:sp>
        <p:sp>
          <p:nvSpPr>
            <p:cNvPr id="13389" name="Oval 95"/>
            <p:cNvSpPr>
              <a:spLocks noChangeArrowheads="1"/>
            </p:cNvSpPr>
            <p:nvPr/>
          </p:nvSpPr>
          <p:spPr bwMode="auto">
            <a:xfrm>
              <a:off x="4082" y="1160"/>
              <a:ext cx="71" cy="90"/>
            </a:xfrm>
            <a:prstGeom prst="ellipse">
              <a:avLst/>
            </a:prstGeom>
            <a:solidFill>
              <a:srgbClr val="C0C0C0"/>
            </a:solidFill>
            <a:ln w="9525">
              <a:solidFill>
                <a:srgbClr val="000000"/>
              </a:solidFill>
              <a:round/>
              <a:headEnd/>
              <a:tailEnd/>
            </a:ln>
          </p:spPr>
          <p:txBody>
            <a:bodyPr/>
            <a:lstStyle/>
            <a:p>
              <a:endParaRPr lang="en-US"/>
            </a:p>
          </p:txBody>
        </p:sp>
        <p:sp>
          <p:nvSpPr>
            <p:cNvPr id="13390" name="Oval 96"/>
            <p:cNvSpPr>
              <a:spLocks noChangeArrowheads="1"/>
            </p:cNvSpPr>
            <p:nvPr/>
          </p:nvSpPr>
          <p:spPr bwMode="auto">
            <a:xfrm>
              <a:off x="3867" y="890"/>
              <a:ext cx="71" cy="91"/>
            </a:xfrm>
            <a:prstGeom prst="ellipse">
              <a:avLst/>
            </a:prstGeom>
            <a:solidFill>
              <a:srgbClr val="C0C0C0"/>
            </a:solidFill>
            <a:ln w="9525">
              <a:solidFill>
                <a:srgbClr val="000000"/>
              </a:solidFill>
              <a:round/>
              <a:headEnd/>
              <a:tailEnd/>
            </a:ln>
          </p:spPr>
          <p:txBody>
            <a:bodyPr/>
            <a:lstStyle/>
            <a:p>
              <a:endParaRPr lang="en-US"/>
            </a:p>
          </p:txBody>
        </p:sp>
        <p:sp>
          <p:nvSpPr>
            <p:cNvPr id="13391" name="Oval 97"/>
            <p:cNvSpPr>
              <a:spLocks noChangeArrowheads="1"/>
            </p:cNvSpPr>
            <p:nvPr/>
          </p:nvSpPr>
          <p:spPr bwMode="auto">
            <a:xfrm>
              <a:off x="3867" y="711"/>
              <a:ext cx="71" cy="90"/>
            </a:xfrm>
            <a:prstGeom prst="ellipse">
              <a:avLst/>
            </a:prstGeom>
            <a:solidFill>
              <a:srgbClr val="C0C0C0"/>
            </a:solidFill>
            <a:ln w="9525">
              <a:solidFill>
                <a:srgbClr val="000000"/>
              </a:solidFill>
              <a:round/>
              <a:headEnd/>
              <a:tailEnd/>
            </a:ln>
          </p:spPr>
          <p:txBody>
            <a:bodyPr/>
            <a:lstStyle/>
            <a:p>
              <a:endParaRPr lang="en-US"/>
            </a:p>
          </p:txBody>
        </p:sp>
        <p:sp>
          <p:nvSpPr>
            <p:cNvPr id="13392" name="Rectangle 98"/>
            <p:cNvSpPr>
              <a:spLocks noChangeArrowheads="1"/>
            </p:cNvSpPr>
            <p:nvPr/>
          </p:nvSpPr>
          <p:spPr bwMode="auto">
            <a:xfrm>
              <a:off x="3832" y="1004"/>
              <a:ext cx="160" cy="86"/>
            </a:xfrm>
            <a:prstGeom prst="rect">
              <a:avLst/>
            </a:prstGeom>
            <a:noFill/>
            <a:ln w="9525">
              <a:noFill/>
              <a:miter lim="800000"/>
              <a:headEnd/>
              <a:tailEnd/>
            </a:ln>
          </p:spPr>
          <p:txBody>
            <a:bodyPr wrap="none" lIns="0" tIns="0" rIns="0" bIns="0">
              <a:spAutoFit/>
            </a:bodyPr>
            <a:lstStyle/>
            <a:p>
              <a:r>
                <a:rPr lang="en-US" sz="900">
                  <a:solidFill>
                    <a:srgbClr val="000000"/>
                  </a:solidFill>
                </a:rPr>
                <a:t>14 m</a:t>
              </a:r>
              <a:endParaRPr lang="en-US" sz="1200"/>
            </a:p>
          </p:txBody>
        </p:sp>
        <p:sp>
          <p:nvSpPr>
            <p:cNvPr id="13393" name="Rectangle 99"/>
            <p:cNvSpPr>
              <a:spLocks noChangeArrowheads="1"/>
            </p:cNvSpPr>
            <p:nvPr/>
          </p:nvSpPr>
          <p:spPr bwMode="auto">
            <a:xfrm>
              <a:off x="3867" y="824"/>
              <a:ext cx="120" cy="86"/>
            </a:xfrm>
            <a:prstGeom prst="rect">
              <a:avLst/>
            </a:prstGeom>
            <a:noFill/>
            <a:ln w="9525">
              <a:noFill/>
              <a:miter lim="800000"/>
              <a:headEnd/>
              <a:tailEnd/>
            </a:ln>
          </p:spPr>
          <p:txBody>
            <a:bodyPr wrap="none" lIns="0" tIns="0" rIns="0" bIns="0">
              <a:spAutoFit/>
            </a:bodyPr>
            <a:lstStyle/>
            <a:p>
              <a:r>
                <a:rPr lang="en-US" sz="900">
                  <a:solidFill>
                    <a:srgbClr val="000000"/>
                  </a:solidFill>
                </a:rPr>
                <a:t>7 m</a:t>
              </a:r>
              <a:endParaRPr lang="en-US" sz="1200"/>
            </a:p>
          </p:txBody>
        </p:sp>
        <p:sp>
          <p:nvSpPr>
            <p:cNvPr id="13394" name="Oval 100"/>
            <p:cNvSpPr>
              <a:spLocks noChangeArrowheads="1"/>
            </p:cNvSpPr>
            <p:nvPr/>
          </p:nvSpPr>
          <p:spPr bwMode="auto">
            <a:xfrm>
              <a:off x="3903" y="1160"/>
              <a:ext cx="35" cy="45"/>
            </a:xfrm>
            <a:prstGeom prst="ellipse">
              <a:avLst/>
            </a:prstGeom>
            <a:solidFill>
              <a:srgbClr val="FFFFFF"/>
            </a:solidFill>
            <a:ln w="9525">
              <a:solidFill>
                <a:srgbClr val="000000"/>
              </a:solidFill>
              <a:round/>
              <a:headEnd/>
              <a:tailEnd/>
            </a:ln>
          </p:spPr>
          <p:txBody>
            <a:bodyPr/>
            <a:lstStyle/>
            <a:p>
              <a:endParaRPr lang="en-US"/>
            </a:p>
          </p:txBody>
        </p:sp>
        <p:sp>
          <p:nvSpPr>
            <p:cNvPr id="13395" name="Line 101"/>
            <p:cNvSpPr>
              <a:spLocks noChangeShapeType="1"/>
            </p:cNvSpPr>
            <p:nvPr/>
          </p:nvSpPr>
          <p:spPr bwMode="auto">
            <a:xfrm>
              <a:off x="3832" y="1205"/>
              <a:ext cx="1" cy="225"/>
            </a:xfrm>
            <a:prstGeom prst="line">
              <a:avLst/>
            </a:prstGeom>
            <a:noFill/>
            <a:ln w="9525">
              <a:solidFill>
                <a:srgbClr val="000000"/>
              </a:solidFill>
              <a:round/>
              <a:headEnd/>
              <a:tailEnd/>
            </a:ln>
          </p:spPr>
          <p:txBody>
            <a:bodyPr/>
            <a:lstStyle/>
            <a:p>
              <a:endParaRPr lang="en-US"/>
            </a:p>
          </p:txBody>
        </p:sp>
        <p:sp>
          <p:nvSpPr>
            <p:cNvPr id="13396" name="Line 102"/>
            <p:cNvSpPr>
              <a:spLocks noChangeShapeType="1"/>
            </p:cNvSpPr>
            <p:nvPr/>
          </p:nvSpPr>
          <p:spPr bwMode="auto">
            <a:xfrm flipV="1">
              <a:off x="3832" y="1385"/>
              <a:ext cx="35" cy="45"/>
            </a:xfrm>
            <a:prstGeom prst="line">
              <a:avLst/>
            </a:prstGeom>
            <a:noFill/>
            <a:ln w="9525">
              <a:solidFill>
                <a:srgbClr val="000000"/>
              </a:solidFill>
              <a:round/>
              <a:headEnd/>
              <a:tailEnd/>
            </a:ln>
          </p:spPr>
          <p:txBody>
            <a:bodyPr/>
            <a:lstStyle/>
            <a:p>
              <a:endParaRPr lang="en-US"/>
            </a:p>
          </p:txBody>
        </p:sp>
        <p:sp>
          <p:nvSpPr>
            <p:cNvPr id="13397" name="Line 103"/>
            <p:cNvSpPr>
              <a:spLocks noChangeShapeType="1"/>
            </p:cNvSpPr>
            <p:nvPr/>
          </p:nvSpPr>
          <p:spPr bwMode="auto">
            <a:xfrm flipH="1" flipV="1">
              <a:off x="3796" y="1385"/>
              <a:ext cx="36" cy="45"/>
            </a:xfrm>
            <a:prstGeom prst="line">
              <a:avLst/>
            </a:prstGeom>
            <a:noFill/>
            <a:ln w="9525">
              <a:solidFill>
                <a:srgbClr val="000000"/>
              </a:solidFill>
              <a:round/>
              <a:headEnd/>
              <a:tailEnd/>
            </a:ln>
          </p:spPr>
          <p:txBody>
            <a:bodyPr/>
            <a:lstStyle/>
            <a:p>
              <a:endParaRPr lang="en-US"/>
            </a:p>
          </p:txBody>
        </p:sp>
        <p:sp>
          <p:nvSpPr>
            <p:cNvPr id="13398" name="Line 104"/>
            <p:cNvSpPr>
              <a:spLocks noChangeShapeType="1"/>
            </p:cNvSpPr>
            <p:nvPr/>
          </p:nvSpPr>
          <p:spPr bwMode="auto">
            <a:xfrm>
              <a:off x="4010" y="1205"/>
              <a:ext cx="1" cy="225"/>
            </a:xfrm>
            <a:prstGeom prst="line">
              <a:avLst/>
            </a:prstGeom>
            <a:noFill/>
            <a:ln w="9525">
              <a:solidFill>
                <a:srgbClr val="000000"/>
              </a:solidFill>
              <a:round/>
              <a:headEnd/>
              <a:tailEnd/>
            </a:ln>
          </p:spPr>
          <p:txBody>
            <a:bodyPr/>
            <a:lstStyle/>
            <a:p>
              <a:endParaRPr lang="en-US"/>
            </a:p>
          </p:txBody>
        </p:sp>
        <p:sp>
          <p:nvSpPr>
            <p:cNvPr id="13399" name="Line 105"/>
            <p:cNvSpPr>
              <a:spLocks noChangeShapeType="1"/>
            </p:cNvSpPr>
            <p:nvPr/>
          </p:nvSpPr>
          <p:spPr bwMode="auto">
            <a:xfrm flipV="1">
              <a:off x="4010" y="1385"/>
              <a:ext cx="36" cy="45"/>
            </a:xfrm>
            <a:prstGeom prst="line">
              <a:avLst/>
            </a:prstGeom>
            <a:noFill/>
            <a:ln w="9525">
              <a:solidFill>
                <a:srgbClr val="000000"/>
              </a:solidFill>
              <a:round/>
              <a:headEnd/>
              <a:tailEnd/>
            </a:ln>
          </p:spPr>
          <p:txBody>
            <a:bodyPr/>
            <a:lstStyle/>
            <a:p>
              <a:endParaRPr lang="en-US"/>
            </a:p>
          </p:txBody>
        </p:sp>
        <p:sp>
          <p:nvSpPr>
            <p:cNvPr id="13400" name="Line 106"/>
            <p:cNvSpPr>
              <a:spLocks noChangeShapeType="1"/>
            </p:cNvSpPr>
            <p:nvPr/>
          </p:nvSpPr>
          <p:spPr bwMode="auto">
            <a:xfrm flipH="1" flipV="1">
              <a:off x="3975" y="1385"/>
              <a:ext cx="35" cy="45"/>
            </a:xfrm>
            <a:prstGeom prst="line">
              <a:avLst/>
            </a:prstGeom>
            <a:noFill/>
            <a:ln w="9525">
              <a:solidFill>
                <a:srgbClr val="000000"/>
              </a:solidFill>
              <a:round/>
              <a:headEnd/>
              <a:tailEnd/>
            </a:ln>
          </p:spPr>
          <p:txBody>
            <a:bodyPr/>
            <a:lstStyle/>
            <a:p>
              <a:endParaRPr lang="en-US"/>
            </a:p>
          </p:txBody>
        </p:sp>
        <p:sp>
          <p:nvSpPr>
            <p:cNvPr id="13401" name="Rectangle 107"/>
            <p:cNvSpPr>
              <a:spLocks noChangeArrowheads="1"/>
            </p:cNvSpPr>
            <p:nvPr/>
          </p:nvSpPr>
          <p:spPr bwMode="auto">
            <a:xfrm>
              <a:off x="3760" y="1452"/>
              <a:ext cx="320" cy="86"/>
            </a:xfrm>
            <a:prstGeom prst="rect">
              <a:avLst/>
            </a:prstGeom>
            <a:noFill/>
            <a:ln w="9525">
              <a:noFill/>
              <a:miter lim="800000"/>
              <a:headEnd/>
              <a:tailEnd/>
            </a:ln>
          </p:spPr>
          <p:txBody>
            <a:bodyPr wrap="none" lIns="0" tIns="0" rIns="0" bIns="0">
              <a:spAutoFit/>
            </a:bodyPr>
            <a:lstStyle/>
            <a:p>
              <a:r>
                <a:rPr lang="en-US" sz="900">
                  <a:solidFill>
                    <a:srgbClr val="000000"/>
                  </a:solidFill>
                </a:rPr>
                <a:t>7 m    7 m</a:t>
              </a:r>
              <a:endParaRPr lang="en-US" sz="1200"/>
            </a:p>
          </p:txBody>
        </p:sp>
        <p:sp>
          <p:nvSpPr>
            <p:cNvPr id="13402" name="Rectangle 108"/>
            <p:cNvSpPr>
              <a:spLocks noChangeArrowheads="1"/>
            </p:cNvSpPr>
            <p:nvPr/>
          </p:nvSpPr>
          <p:spPr bwMode="auto">
            <a:xfrm>
              <a:off x="3546" y="1632"/>
              <a:ext cx="504" cy="86"/>
            </a:xfrm>
            <a:prstGeom prst="rect">
              <a:avLst/>
            </a:prstGeom>
            <a:noFill/>
            <a:ln w="9525">
              <a:noFill/>
              <a:miter lim="800000"/>
              <a:headEnd/>
              <a:tailEnd/>
            </a:ln>
          </p:spPr>
          <p:txBody>
            <a:bodyPr wrap="none" lIns="0" tIns="0" rIns="0" bIns="0">
              <a:spAutoFit/>
            </a:bodyPr>
            <a:lstStyle/>
            <a:p>
              <a:r>
                <a:rPr lang="en-US" sz="900">
                  <a:solidFill>
                    <a:srgbClr val="000000"/>
                  </a:solidFill>
                </a:rPr>
                <a:t>Inverted "Y" for </a:t>
              </a:r>
              <a:endParaRPr lang="en-US" sz="1200"/>
            </a:p>
          </p:txBody>
        </p:sp>
        <p:sp>
          <p:nvSpPr>
            <p:cNvPr id="13403" name="Oval 109"/>
            <p:cNvSpPr>
              <a:spLocks noChangeArrowheads="1"/>
            </p:cNvSpPr>
            <p:nvPr/>
          </p:nvSpPr>
          <p:spPr bwMode="auto">
            <a:xfrm>
              <a:off x="4511" y="532"/>
              <a:ext cx="71" cy="90"/>
            </a:xfrm>
            <a:prstGeom prst="ellipse">
              <a:avLst/>
            </a:prstGeom>
            <a:solidFill>
              <a:srgbClr val="C0C0C0"/>
            </a:solidFill>
            <a:ln w="9525">
              <a:solidFill>
                <a:srgbClr val="000000"/>
              </a:solidFill>
              <a:round/>
              <a:headEnd/>
              <a:tailEnd/>
            </a:ln>
          </p:spPr>
          <p:txBody>
            <a:bodyPr/>
            <a:lstStyle/>
            <a:p>
              <a:endParaRPr lang="en-US"/>
            </a:p>
          </p:txBody>
        </p:sp>
        <p:sp>
          <p:nvSpPr>
            <p:cNvPr id="13404" name="Oval 110"/>
            <p:cNvSpPr>
              <a:spLocks noChangeArrowheads="1"/>
            </p:cNvSpPr>
            <p:nvPr/>
          </p:nvSpPr>
          <p:spPr bwMode="auto">
            <a:xfrm>
              <a:off x="4761" y="532"/>
              <a:ext cx="71" cy="90"/>
            </a:xfrm>
            <a:prstGeom prst="ellipse">
              <a:avLst/>
            </a:prstGeom>
            <a:solidFill>
              <a:srgbClr val="C0C0C0"/>
            </a:solidFill>
            <a:ln w="9525">
              <a:solidFill>
                <a:srgbClr val="000000"/>
              </a:solidFill>
              <a:round/>
              <a:headEnd/>
              <a:tailEnd/>
            </a:ln>
          </p:spPr>
          <p:txBody>
            <a:bodyPr/>
            <a:lstStyle/>
            <a:p>
              <a:endParaRPr lang="en-US"/>
            </a:p>
          </p:txBody>
        </p:sp>
        <p:sp>
          <p:nvSpPr>
            <p:cNvPr id="13405" name="Oval 111"/>
            <p:cNvSpPr>
              <a:spLocks noChangeArrowheads="1"/>
            </p:cNvSpPr>
            <p:nvPr/>
          </p:nvSpPr>
          <p:spPr bwMode="auto">
            <a:xfrm>
              <a:off x="5012" y="532"/>
              <a:ext cx="70" cy="90"/>
            </a:xfrm>
            <a:prstGeom prst="ellipse">
              <a:avLst/>
            </a:prstGeom>
            <a:solidFill>
              <a:srgbClr val="C0C0C0"/>
            </a:solidFill>
            <a:ln w="9525">
              <a:solidFill>
                <a:srgbClr val="000000"/>
              </a:solidFill>
              <a:round/>
              <a:headEnd/>
              <a:tailEnd/>
            </a:ln>
          </p:spPr>
          <p:txBody>
            <a:bodyPr/>
            <a:lstStyle/>
            <a:p>
              <a:endParaRPr lang="en-US"/>
            </a:p>
          </p:txBody>
        </p:sp>
        <p:sp>
          <p:nvSpPr>
            <p:cNvPr id="13406" name="Oval 112"/>
            <p:cNvSpPr>
              <a:spLocks noChangeArrowheads="1"/>
            </p:cNvSpPr>
            <p:nvPr/>
          </p:nvSpPr>
          <p:spPr bwMode="auto">
            <a:xfrm>
              <a:off x="4761" y="801"/>
              <a:ext cx="71" cy="90"/>
            </a:xfrm>
            <a:prstGeom prst="ellipse">
              <a:avLst/>
            </a:prstGeom>
            <a:solidFill>
              <a:srgbClr val="C0C0C0"/>
            </a:solidFill>
            <a:ln w="9525">
              <a:solidFill>
                <a:srgbClr val="000000"/>
              </a:solidFill>
              <a:round/>
              <a:headEnd/>
              <a:tailEnd/>
            </a:ln>
          </p:spPr>
          <p:txBody>
            <a:bodyPr/>
            <a:lstStyle/>
            <a:p>
              <a:endParaRPr lang="en-US"/>
            </a:p>
          </p:txBody>
        </p:sp>
        <p:sp>
          <p:nvSpPr>
            <p:cNvPr id="13407" name="Oval 113"/>
            <p:cNvSpPr>
              <a:spLocks noChangeArrowheads="1"/>
            </p:cNvSpPr>
            <p:nvPr/>
          </p:nvSpPr>
          <p:spPr bwMode="auto">
            <a:xfrm>
              <a:off x="4761" y="1070"/>
              <a:ext cx="71" cy="90"/>
            </a:xfrm>
            <a:prstGeom prst="ellipse">
              <a:avLst/>
            </a:prstGeom>
            <a:solidFill>
              <a:srgbClr val="C0C0C0"/>
            </a:solidFill>
            <a:ln w="9525">
              <a:solidFill>
                <a:srgbClr val="000000"/>
              </a:solidFill>
              <a:round/>
              <a:headEnd/>
              <a:tailEnd/>
            </a:ln>
          </p:spPr>
          <p:txBody>
            <a:bodyPr/>
            <a:lstStyle/>
            <a:p>
              <a:endParaRPr lang="en-US"/>
            </a:p>
          </p:txBody>
        </p:sp>
        <p:sp>
          <p:nvSpPr>
            <p:cNvPr id="13408" name="Line 114"/>
            <p:cNvSpPr>
              <a:spLocks noChangeShapeType="1"/>
            </p:cNvSpPr>
            <p:nvPr/>
          </p:nvSpPr>
          <p:spPr bwMode="auto">
            <a:xfrm flipH="1">
              <a:off x="4475" y="577"/>
              <a:ext cx="215" cy="224"/>
            </a:xfrm>
            <a:prstGeom prst="line">
              <a:avLst/>
            </a:prstGeom>
            <a:noFill/>
            <a:ln w="9525">
              <a:solidFill>
                <a:srgbClr val="000000"/>
              </a:solidFill>
              <a:round/>
              <a:headEnd/>
              <a:tailEnd/>
            </a:ln>
          </p:spPr>
          <p:txBody>
            <a:bodyPr/>
            <a:lstStyle/>
            <a:p>
              <a:endParaRPr lang="en-US"/>
            </a:p>
          </p:txBody>
        </p:sp>
        <p:sp>
          <p:nvSpPr>
            <p:cNvPr id="13409" name="Line 115"/>
            <p:cNvSpPr>
              <a:spLocks noChangeShapeType="1"/>
            </p:cNvSpPr>
            <p:nvPr/>
          </p:nvSpPr>
          <p:spPr bwMode="auto">
            <a:xfrm>
              <a:off x="4904" y="577"/>
              <a:ext cx="143" cy="449"/>
            </a:xfrm>
            <a:prstGeom prst="line">
              <a:avLst/>
            </a:prstGeom>
            <a:noFill/>
            <a:ln w="9525">
              <a:solidFill>
                <a:srgbClr val="000000"/>
              </a:solidFill>
              <a:round/>
              <a:headEnd/>
              <a:tailEnd/>
            </a:ln>
          </p:spPr>
          <p:txBody>
            <a:bodyPr/>
            <a:lstStyle/>
            <a:p>
              <a:endParaRPr lang="en-US"/>
            </a:p>
          </p:txBody>
        </p:sp>
        <p:sp>
          <p:nvSpPr>
            <p:cNvPr id="13410" name="Line 116"/>
            <p:cNvSpPr>
              <a:spLocks noChangeShapeType="1"/>
            </p:cNvSpPr>
            <p:nvPr/>
          </p:nvSpPr>
          <p:spPr bwMode="auto">
            <a:xfrm>
              <a:off x="4797" y="980"/>
              <a:ext cx="250" cy="46"/>
            </a:xfrm>
            <a:prstGeom prst="line">
              <a:avLst/>
            </a:prstGeom>
            <a:noFill/>
            <a:ln w="9525">
              <a:solidFill>
                <a:srgbClr val="000000"/>
              </a:solidFill>
              <a:round/>
              <a:headEnd/>
              <a:tailEnd/>
            </a:ln>
          </p:spPr>
          <p:txBody>
            <a:bodyPr/>
            <a:lstStyle/>
            <a:p>
              <a:endParaRPr lang="en-US"/>
            </a:p>
          </p:txBody>
        </p:sp>
        <p:sp>
          <p:nvSpPr>
            <p:cNvPr id="13411" name="Line 117"/>
            <p:cNvSpPr>
              <a:spLocks noChangeShapeType="1"/>
            </p:cNvSpPr>
            <p:nvPr/>
          </p:nvSpPr>
          <p:spPr bwMode="auto">
            <a:xfrm flipV="1">
              <a:off x="4475" y="712"/>
              <a:ext cx="322" cy="89"/>
            </a:xfrm>
            <a:prstGeom prst="line">
              <a:avLst/>
            </a:prstGeom>
            <a:noFill/>
            <a:ln w="9525">
              <a:solidFill>
                <a:srgbClr val="000000"/>
              </a:solidFill>
              <a:round/>
              <a:headEnd/>
              <a:tailEnd/>
            </a:ln>
          </p:spPr>
          <p:txBody>
            <a:bodyPr/>
            <a:lstStyle/>
            <a:p>
              <a:endParaRPr lang="en-US"/>
            </a:p>
          </p:txBody>
        </p:sp>
        <p:sp>
          <p:nvSpPr>
            <p:cNvPr id="13412" name="Rectangle 118"/>
            <p:cNvSpPr>
              <a:spLocks noChangeArrowheads="1"/>
            </p:cNvSpPr>
            <p:nvPr/>
          </p:nvSpPr>
          <p:spPr bwMode="auto">
            <a:xfrm>
              <a:off x="4296" y="779"/>
              <a:ext cx="160" cy="86"/>
            </a:xfrm>
            <a:prstGeom prst="rect">
              <a:avLst/>
            </a:prstGeom>
            <a:noFill/>
            <a:ln w="9525">
              <a:noFill/>
              <a:miter lim="800000"/>
              <a:headEnd/>
              <a:tailEnd/>
            </a:ln>
          </p:spPr>
          <p:txBody>
            <a:bodyPr wrap="none" lIns="0" tIns="0" rIns="0" bIns="0">
              <a:spAutoFit/>
            </a:bodyPr>
            <a:lstStyle/>
            <a:p>
              <a:r>
                <a:rPr lang="en-US" sz="900">
                  <a:solidFill>
                    <a:srgbClr val="000000"/>
                  </a:solidFill>
                </a:rPr>
                <a:t>10 m</a:t>
              </a:r>
              <a:endParaRPr lang="en-US" sz="1200"/>
            </a:p>
          </p:txBody>
        </p:sp>
        <p:sp>
          <p:nvSpPr>
            <p:cNvPr id="13413" name="Rectangle 119"/>
            <p:cNvSpPr>
              <a:spLocks noChangeArrowheads="1"/>
            </p:cNvSpPr>
            <p:nvPr/>
          </p:nvSpPr>
          <p:spPr bwMode="auto">
            <a:xfrm>
              <a:off x="4976" y="1093"/>
              <a:ext cx="160" cy="86"/>
            </a:xfrm>
            <a:prstGeom prst="rect">
              <a:avLst/>
            </a:prstGeom>
            <a:noFill/>
            <a:ln w="9525">
              <a:noFill/>
              <a:miter lim="800000"/>
              <a:headEnd/>
              <a:tailEnd/>
            </a:ln>
          </p:spPr>
          <p:txBody>
            <a:bodyPr wrap="none" lIns="0" tIns="0" rIns="0" bIns="0">
              <a:spAutoFit/>
            </a:bodyPr>
            <a:lstStyle/>
            <a:p>
              <a:r>
                <a:rPr lang="en-US" sz="900">
                  <a:solidFill>
                    <a:srgbClr val="000000"/>
                  </a:solidFill>
                </a:rPr>
                <a:t>10 m</a:t>
              </a:r>
              <a:endParaRPr lang="en-US" sz="1200"/>
            </a:p>
          </p:txBody>
        </p:sp>
        <p:sp>
          <p:nvSpPr>
            <p:cNvPr id="13414" name="Rectangle 120"/>
            <p:cNvSpPr>
              <a:spLocks noChangeArrowheads="1"/>
            </p:cNvSpPr>
            <p:nvPr/>
          </p:nvSpPr>
          <p:spPr bwMode="auto">
            <a:xfrm>
              <a:off x="4440" y="1452"/>
              <a:ext cx="560" cy="86"/>
            </a:xfrm>
            <a:prstGeom prst="rect">
              <a:avLst/>
            </a:prstGeom>
            <a:noFill/>
            <a:ln w="9525">
              <a:noFill/>
              <a:miter lim="800000"/>
              <a:headEnd/>
              <a:tailEnd/>
            </a:ln>
          </p:spPr>
          <p:txBody>
            <a:bodyPr wrap="none" lIns="0" tIns="0" rIns="0" bIns="0">
              <a:spAutoFit/>
            </a:bodyPr>
            <a:lstStyle/>
            <a:p>
              <a:r>
                <a:rPr lang="en-US" sz="900">
                  <a:solidFill>
                    <a:srgbClr val="000000"/>
                  </a:solidFill>
                </a:rPr>
                <a:t>NATO "T" for A/C</a:t>
              </a:r>
              <a:endParaRPr lang="en-US" sz="1200"/>
            </a:p>
          </p:txBody>
        </p:sp>
        <p:sp>
          <p:nvSpPr>
            <p:cNvPr id="13415" name="Rectangle 121"/>
            <p:cNvSpPr>
              <a:spLocks noChangeArrowheads="1"/>
            </p:cNvSpPr>
            <p:nvPr/>
          </p:nvSpPr>
          <p:spPr bwMode="auto">
            <a:xfrm>
              <a:off x="4404" y="1632"/>
              <a:ext cx="692" cy="86"/>
            </a:xfrm>
            <a:prstGeom prst="rect">
              <a:avLst/>
            </a:prstGeom>
            <a:noFill/>
            <a:ln w="9525">
              <a:noFill/>
              <a:miter lim="800000"/>
              <a:headEnd/>
              <a:tailEnd/>
            </a:ln>
          </p:spPr>
          <p:txBody>
            <a:bodyPr wrap="none" lIns="0" tIns="0" rIns="0" bIns="0">
              <a:spAutoFit/>
            </a:bodyPr>
            <a:lstStyle/>
            <a:p>
              <a:r>
                <a:rPr lang="en-US" sz="900">
                  <a:solidFill>
                    <a:srgbClr val="000000"/>
                  </a:solidFill>
                </a:rPr>
                <a:t> when coordinated for</a:t>
              </a:r>
              <a:endParaRPr lang="en-US" sz="1200"/>
            </a:p>
          </p:txBody>
        </p:sp>
        <p:sp>
          <p:nvSpPr>
            <p:cNvPr id="13416" name="Rectangle 122"/>
            <p:cNvSpPr>
              <a:spLocks noChangeArrowheads="1"/>
            </p:cNvSpPr>
            <p:nvPr/>
          </p:nvSpPr>
          <p:spPr bwMode="auto">
            <a:xfrm>
              <a:off x="3546" y="1721"/>
              <a:ext cx="612" cy="86"/>
            </a:xfrm>
            <a:prstGeom prst="rect">
              <a:avLst/>
            </a:prstGeom>
            <a:noFill/>
            <a:ln w="9525">
              <a:noFill/>
              <a:miter lim="800000"/>
              <a:headEnd/>
              <a:tailEnd/>
            </a:ln>
          </p:spPr>
          <p:txBody>
            <a:bodyPr wrap="none" lIns="0" tIns="0" rIns="0" bIns="0">
              <a:spAutoFit/>
            </a:bodyPr>
            <a:lstStyle/>
            <a:p>
              <a:r>
                <a:rPr lang="en-US" sz="900">
                  <a:solidFill>
                    <a:srgbClr val="000000"/>
                  </a:solidFill>
                </a:rPr>
                <a:t>Landing Cargo A/C</a:t>
              </a:r>
              <a:endParaRPr lang="en-US" sz="1200"/>
            </a:p>
          </p:txBody>
        </p:sp>
        <p:sp>
          <p:nvSpPr>
            <p:cNvPr id="13417" name="Rectangle 163"/>
            <p:cNvSpPr>
              <a:spLocks noChangeArrowheads="1"/>
            </p:cNvSpPr>
            <p:nvPr/>
          </p:nvSpPr>
          <p:spPr bwMode="auto">
            <a:xfrm>
              <a:off x="4332" y="1542"/>
              <a:ext cx="804" cy="86"/>
            </a:xfrm>
            <a:prstGeom prst="rect">
              <a:avLst/>
            </a:prstGeom>
            <a:noFill/>
            <a:ln w="9525">
              <a:noFill/>
              <a:miter lim="800000"/>
              <a:headEnd/>
              <a:tailEnd/>
            </a:ln>
          </p:spPr>
          <p:txBody>
            <a:bodyPr wrap="none" lIns="0" tIns="0" rIns="0" bIns="0">
              <a:spAutoFit/>
            </a:bodyPr>
            <a:lstStyle/>
            <a:p>
              <a:r>
                <a:rPr lang="en-US" sz="900">
                  <a:solidFill>
                    <a:srgbClr val="000000"/>
                  </a:solidFill>
                </a:rPr>
                <a:t> coming from 500 AGL or</a:t>
              </a:r>
              <a:endParaRPr lang="en-US" sz="1200"/>
            </a:p>
          </p:txBody>
        </p:sp>
        <p:sp>
          <p:nvSpPr>
            <p:cNvPr id="13418" name="Line 167"/>
            <p:cNvSpPr>
              <a:spLocks noChangeShapeType="1"/>
            </p:cNvSpPr>
            <p:nvPr/>
          </p:nvSpPr>
          <p:spPr bwMode="auto">
            <a:xfrm>
              <a:off x="4118" y="1340"/>
              <a:ext cx="1" cy="179"/>
            </a:xfrm>
            <a:prstGeom prst="line">
              <a:avLst/>
            </a:prstGeom>
            <a:noFill/>
            <a:ln w="9525">
              <a:solidFill>
                <a:srgbClr val="000000"/>
              </a:solidFill>
              <a:round/>
              <a:headEnd/>
              <a:tailEnd/>
            </a:ln>
          </p:spPr>
          <p:txBody>
            <a:bodyPr/>
            <a:lstStyle/>
            <a:p>
              <a:endParaRPr lang="en-US"/>
            </a:p>
          </p:txBody>
        </p:sp>
        <p:sp>
          <p:nvSpPr>
            <p:cNvPr id="13419" name="Line 168"/>
            <p:cNvSpPr>
              <a:spLocks noChangeShapeType="1"/>
            </p:cNvSpPr>
            <p:nvPr/>
          </p:nvSpPr>
          <p:spPr bwMode="auto">
            <a:xfrm flipV="1">
              <a:off x="4118" y="1474"/>
              <a:ext cx="35" cy="45"/>
            </a:xfrm>
            <a:prstGeom prst="line">
              <a:avLst/>
            </a:prstGeom>
            <a:noFill/>
            <a:ln w="9525">
              <a:solidFill>
                <a:srgbClr val="000000"/>
              </a:solidFill>
              <a:round/>
              <a:headEnd/>
              <a:tailEnd/>
            </a:ln>
          </p:spPr>
          <p:txBody>
            <a:bodyPr/>
            <a:lstStyle/>
            <a:p>
              <a:endParaRPr lang="en-US"/>
            </a:p>
          </p:txBody>
        </p:sp>
        <p:sp>
          <p:nvSpPr>
            <p:cNvPr id="13420" name="Line 169"/>
            <p:cNvSpPr>
              <a:spLocks noChangeShapeType="1"/>
            </p:cNvSpPr>
            <p:nvPr/>
          </p:nvSpPr>
          <p:spPr bwMode="auto">
            <a:xfrm flipH="1" flipV="1">
              <a:off x="4082" y="1474"/>
              <a:ext cx="36" cy="45"/>
            </a:xfrm>
            <a:prstGeom prst="line">
              <a:avLst/>
            </a:prstGeom>
            <a:noFill/>
            <a:ln w="9525">
              <a:solidFill>
                <a:srgbClr val="000000"/>
              </a:solidFill>
              <a:round/>
              <a:headEnd/>
              <a:tailEnd/>
            </a:ln>
          </p:spPr>
          <p:txBody>
            <a:bodyPr/>
            <a:lstStyle/>
            <a:p>
              <a:endParaRPr lang="en-US"/>
            </a:p>
          </p:txBody>
        </p:sp>
        <p:pic>
          <p:nvPicPr>
            <p:cNvPr id="13421" name="Picture 170"/>
            <p:cNvPicPr>
              <a:picLocks noChangeAspect="1" noChangeArrowheads="1"/>
            </p:cNvPicPr>
            <p:nvPr/>
          </p:nvPicPr>
          <p:blipFill>
            <a:blip r:embed="rId2" cstate="print"/>
            <a:srcRect/>
            <a:stretch>
              <a:fillRect/>
            </a:stretch>
          </p:blipFill>
          <p:spPr bwMode="auto">
            <a:xfrm>
              <a:off x="3867" y="532"/>
              <a:ext cx="80" cy="96"/>
            </a:xfrm>
            <a:prstGeom prst="rect">
              <a:avLst/>
            </a:prstGeom>
            <a:noFill/>
            <a:ln w="9525">
              <a:noFill/>
              <a:miter lim="800000"/>
              <a:headEnd/>
              <a:tailEnd/>
            </a:ln>
          </p:spPr>
        </p:pic>
        <p:pic>
          <p:nvPicPr>
            <p:cNvPr id="13422" name="Picture 171"/>
            <p:cNvPicPr>
              <a:picLocks noChangeAspect="1" noChangeArrowheads="1"/>
            </p:cNvPicPr>
            <p:nvPr/>
          </p:nvPicPr>
          <p:blipFill>
            <a:blip r:embed="rId2" cstate="print"/>
            <a:srcRect/>
            <a:stretch>
              <a:fillRect/>
            </a:stretch>
          </p:blipFill>
          <p:spPr bwMode="auto">
            <a:xfrm>
              <a:off x="4082" y="1564"/>
              <a:ext cx="80" cy="95"/>
            </a:xfrm>
            <a:prstGeom prst="rect">
              <a:avLst/>
            </a:prstGeom>
            <a:noFill/>
            <a:ln w="9525">
              <a:noFill/>
              <a:miter lim="800000"/>
              <a:headEnd/>
              <a:tailEnd/>
            </a:ln>
          </p:spPr>
        </p:pic>
        <p:sp>
          <p:nvSpPr>
            <p:cNvPr id="13423" name="Rectangle 172"/>
            <p:cNvSpPr>
              <a:spLocks noChangeArrowheads="1"/>
            </p:cNvSpPr>
            <p:nvPr/>
          </p:nvSpPr>
          <p:spPr bwMode="auto">
            <a:xfrm>
              <a:off x="3867" y="645"/>
              <a:ext cx="120" cy="86"/>
            </a:xfrm>
            <a:prstGeom prst="rect">
              <a:avLst/>
            </a:prstGeom>
            <a:noFill/>
            <a:ln w="9525">
              <a:noFill/>
              <a:miter lim="800000"/>
              <a:headEnd/>
              <a:tailEnd/>
            </a:ln>
          </p:spPr>
          <p:txBody>
            <a:bodyPr wrap="none" lIns="0" tIns="0" rIns="0" bIns="0">
              <a:spAutoFit/>
            </a:bodyPr>
            <a:lstStyle/>
            <a:p>
              <a:r>
                <a:rPr lang="en-US" sz="900">
                  <a:solidFill>
                    <a:srgbClr val="000000"/>
                  </a:solidFill>
                </a:rPr>
                <a:t>7 m</a:t>
              </a:r>
              <a:endParaRPr lang="en-US" sz="1200"/>
            </a:p>
          </p:txBody>
        </p:sp>
        <p:sp>
          <p:nvSpPr>
            <p:cNvPr id="13424" name="Rectangle 173"/>
            <p:cNvSpPr>
              <a:spLocks noChangeArrowheads="1"/>
            </p:cNvSpPr>
            <p:nvPr/>
          </p:nvSpPr>
          <p:spPr bwMode="auto">
            <a:xfrm>
              <a:off x="4046" y="1273"/>
              <a:ext cx="160" cy="86"/>
            </a:xfrm>
            <a:prstGeom prst="rect">
              <a:avLst/>
            </a:prstGeom>
            <a:noFill/>
            <a:ln w="9525">
              <a:noFill/>
              <a:miter lim="800000"/>
              <a:headEnd/>
              <a:tailEnd/>
            </a:ln>
          </p:spPr>
          <p:txBody>
            <a:bodyPr wrap="none" lIns="0" tIns="0" rIns="0" bIns="0">
              <a:spAutoFit/>
            </a:bodyPr>
            <a:lstStyle/>
            <a:p>
              <a:r>
                <a:rPr lang="en-US" sz="900">
                  <a:solidFill>
                    <a:srgbClr val="000000"/>
                  </a:solidFill>
                </a:rPr>
                <a:t>10 m</a:t>
              </a:r>
              <a:endParaRPr lang="en-US" sz="1200"/>
            </a:p>
          </p:txBody>
        </p:sp>
      </p:grpSp>
      <p:sp>
        <p:nvSpPr>
          <p:cNvPr id="13319" name="Rectangle 90"/>
          <p:cNvSpPr>
            <a:spLocks noChangeArrowheads="1"/>
          </p:cNvSpPr>
          <p:nvPr/>
        </p:nvSpPr>
        <p:spPr bwMode="auto">
          <a:xfrm>
            <a:off x="5572125" y="3051175"/>
            <a:ext cx="1135063" cy="3414713"/>
          </a:xfrm>
          <a:prstGeom prst="rect">
            <a:avLst/>
          </a:prstGeom>
          <a:solidFill>
            <a:srgbClr val="FFFFFF"/>
          </a:solidFill>
          <a:ln w="9525">
            <a:solidFill>
              <a:srgbClr val="000000"/>
            </a:solidFill>
            <a:miter lim="800000"/>
            <a:headEnd/>
            <a:tailEnd/>
          </a:ln>
        </p:spPr>
        <p:txBody>
          <a:bodyPr/>
          <a:lstStyle/>
          <a:p>
            <a:endParaRPr lang="en-US"/>
          </a:p>
        </p:txBody>
      </p:sp>
      <p:sp>
        <p:nvSpPr>
          <p:cNvPr id="13320" name="Rectangle 93"/>
          <p:cNvSpPr>
            <a:spLocks noChangeArrowheads="1"/>
          </p:cNvSpPr>
          <p:nvPr/>
        </p:nvSpPr>
        <p:spPr bwMode="auto">
          <a:xfrm>
            <a:off x="6707188" y="3051175"/>
            <a:ext cx="1589087" cy="3414713"/>
          </a:xfrm>
          <a:prstGeom prst="rect">
            <a:avLst/>
          </a:prstGeom>
          <a:solidFill>
            <a:srgbClr val="FFFFFF"/>
          </a:solidFill>
          <a:ln w="9525">
            <a:solidFill>
              <a:srgbClr val="000000"/>
            </a:solidFill>
            <a:miter lim="800000"/>
            <a:headEnd/>
            <a:tailEnd/>
          </a:ln>
        </p:spPr>
        <p:txBody>
          <a:bodyPr/>
          <a:lstStyle/>
          <a:p>
            <a:endParaRPr lang="en-US"/>
          </a:p>
        </p:txBody>
      </p:sp>
      <p:sp>
        <p:nvSpPr>
          <p:cNvPr id="13321" name="Oval 123"/>
          <p:cNvSpPr>
            <a:spLocks noChangeArrowheads="1"/>
          </p:cNvSpPr>
          <p:nvPr/>
        </p:nvSpPr>
        <p:spPr bwMode="auto">
          <a:xfrm>
            <a:off x="5969000" y="3265488"/>
            <a:ext cx="112713" cy="142875"/>
          </a:xfrm>
          <a:prstGeom prst="ellipse">
            <a:avLst/>
          </a:prstGeom>
          <a:solidFill>
            <a:srgbClr val="C0C0C0"/>
          </a:solidFill>
          <a:ln w="9525">
            <a:solidFill>
              <a:srgbClr val="000000"/>
            </a:solidFill>
            <a:round/>
            <a:headEnd/>
            <a:tailEnd/>
          </a:ln>
        </p:spPr>
        <p:txBody>
          <a:bodyPr/>
          <a:lstStyle/>
          <a:p>
            <a:endParaRPr lang="en-US"/>
          </a:p>
        </p:txBody>
      </p:sp>
      <p:sp>
        <p:nvSpPr>
          <p:cNvPr id="13322" name="Oval 124"/>
          <p:cNvSpPr>
            <a:spLocks noChangeArrowheads="1"/>
          </p:cNvSpPr>
          <p:nvPr/>
        </p:nvSpPr>
        <p:spPr bwMode="auto">
          <a:xfrm>
            <a:off x="6253163" y="3549650"/>
            <a:ext cx="112712" cy="144463"/>
          </a:xfrm>
          <a:prstGeom prst="ellipse">
            <a:avLst/>
          </a:prstGeom>
          <a:solidFill>
            <a:srgbClr val="C0C0C0"/>
          </a:solidFill>
          <a:ln w="9525">
            <a:solidFill>
              <a:srgbClr val="000000"/>
            </a:solidFill>
            <a:round/>
            <a:headEnd/>
            <a:tailEnd/>
          </a:ln>
        </p:spPr>
        <p:txBody>
          <a:bodyPr/>
          <a:lstStyle/>
          <a:p>
            <a:endParaRPr lang="en-US"/>
          </a:p>
        </p:txBody>
      </p:sp>
      <p:sp>
        <p:nvSpPr>
          <p:cNvPr id="13323" name="Oval 125"/>
          <p:cNvSpPr>
            <a:spLocks noChangeArrowheads="1"/>
          </p:cNvSpPr>
          <p:nvPr/>
        </p:nvSpPr>
        <p:spPr bwMode="auto">
          <a:xfrm>
            <a:off x="5969000" y="3835400"/>
            <a:ext cx="112713" cy="142875"/>
          </a:xfrm>
          <a:prstGeom prst="ellipse">
            <a:avLst/>
          </a:prstGeom>
          <a:solidFill>
            <a:srgbClr val="C0C0C0"/>
          </a:solidFill>
          <a:ln w="9525">
            <a:solidFill>
              <a:srgbClr val="000000"/>
            </a:solidFill>
            <a:round/>
            <a:headEnd/>
            <a:tailEnd/>
          </a:ln>
        </p:spPr>
        <p:txBody>
          <a:bodyPr/>
          <a:lstStyle/>
          <a:p>
            <a:endParaRPr lang="en-US"/>
          </a:p>
        </p:txBody>
      </p:sp>
      <p:sp>
        <p:nvSpPr>
          <p:cNvPr id="13324" name="Oval 126"/>
          <p:cNvSpPr>
            <a:spLocks noChangeArrowheads="1"/>
          </p:cNvSpPr>
          <p:nvPr/>
        </p:nvSpPr>
        <p:spPr bwMode="auto">
          <a:xfrm>
            <a:off x="6423025" y="4618038"/>
            <a:ext cx="112713" cy="142875"/>
          </a:xfrm>
          <a:prstGeom prst="ellipse">
            <a:avLst/>
          </a:prstGeom>
          <a:solidFill>
            <a:srgbClr val="C0C0C0"/>
          </a:solidFill>
          <a:ln w="9525">
            <a:solidFill>
              <a:srgbClr val="000000"/>
            </a:solidFill>
            <a:round/>
            <a:headEnd/>
            <a:tailEnd/>
          </a:ln>
        </p:spPr>
        <p:txBody>
          <a:bodyPr/>
          <a:lstStyle/>
          <a:p>
            <a:endParaRPr lang="en-US"/>
          </a:p>
        </p:txBody>
      </p:sp>
      <p:sp>
        <p:nvSpPr>
          <p:cNvPr id="13325" name="Oval 127"/>
          <p:cNvSpPr>
            <a:spLocks noChangeArrowheads="1"/>
          </p:cNvSpPr>
          <p:nvPr/>
        </p:nvSpPr>
        <p:spPr bwMode="auto">
          <a:xfrm>
            <a:off x="6423025" y="5045075"/>
            <a:ext cx="112713" cy="144463"/>
          </a:xfrm>
          <a:prstGeom prst="ellipse">
            <a:avLst/>
          </a:prstGeom>
          <a:solidFill>
            <a:srgbClr val="C0C0C0"/>
          </a:solidFill>
          <a:ln w="9525">
            <a:solidFill>
              <a:srgbClr val="000000"/>
            </a:solidFill>
            <a:round/>
            <a:headEnd/>
            <a:tailEnd/>
          </a:ln>
        </p:spPr>
        <p:txBody>
          <a:bodyPr/>
          <a:lstStyle/>
          <a:p>
            <a:endParaRPr lang="en-US"/>
          </a:p>
        </p:txBody>
      </p:sp>
      <p:sp>
        <p:nvSpPr>
          <p:cNvPr id="13326" name="Line 128"/>
          <p:cNvSpPr>
            <a:spLocks noChangeShapeType="1"/>
          </p:cNvSpPr>
          <p:nvPr/>
        </p:nvSpPr>
        <p:spPr bwMode="auto">
          <a:xfrm flipV="1">
            <a:off x="6083300" y="4903788"/>
            <a:ext cx="112713" cy="428625"/>
          </a:xfrm>
          <a:prstGeom prst="line">
            <a:avLst/>
          </a:prstGeom>
          <a:noFill/>
          <a:ln w="9525">
            <a:solidFill>
              <a:srgbClr val="000000"/>
            </a:solidFill>
            <a:round/>
            <a:headEnd/>
            <a:tailEnd/>
          </a:ln>
        </p:spPr>
        <p:txBody>
          <a:bodyPr/>
          <a:lstStyle/>
          <a:p>
            <a:endParaRPr lang="en-US"/>
          </a:p>
        </p:txBody>
      </p:sp>
      <p:sp>
        <p:nvSpPr>
          <p:cNvPr id="13327" name="Rectangle 129"/>
          <p:cNvSpPr>
            <a:spLocks noChangeArrowheads="1"/>
          </p:cNvSpPr>
          <p:nvPr/>
        </p:nvSpPr>
        <p:spPr bwMode="auto">
          <a:xfrm>
            <a:off x="5856288" y="5367338"/>
            <a:ext cx="254000" cy="136525"/>
          </a:xfrm>
          <a:prstGeom prst="rect">
            <a:avLst/>
          </a:prstGeom>
          <a:noFill/>
          <a:ln w="9525">
            <a:noFill/>
            <a:miter lim="800000"/>
            <a:headEnd/>
            <a:tailEnd/>
          </a:ln>
        </p:spPr>
        <p:txBody>
          <a:bodyPr wrap="none" lIns="0" tIns="0" rIns="0" bIns="0">
            <a:spAutoFit/>
          </a:bodyPr>
          <a:lstStyle/>
          <a:p>
            <a:r>
              <a:rPr lang="en-US" sz="900">
                <a:solidFill>
                  <a:srgbClr val="000000"/>
                </a:solidFill>
              </a:rPr>
              <a:t>10 m</a:t>
            </a:r>
            <a:endParaRPr lang="en-US" sz="1200"/>
          </a:p>
        </p:txBody>
      </p:sp>
      <p:sp>
        <p:nvSpPr>
          <p:cNvPr id="13328" name="Rectangle 130"/>
          <p:cNvSpPr>
            <a:spLocks noChangeArrowheads="1"/>
          </p:cNvSpPr>
          <p:nvPr/>
        </p:nvSpPr>
        <p:spPr bwMode="auto">
          <a:xfrm>
            <a:off x="5911850" y="4227513"/>
            <a:ext cx="254000" cy="136525"/>
          </a:xfrm>
          <a:prstGeom prst="rect">
            <a:avLst/>
          </a:prstGeom>
          <a:noFill/>
          <a:ln w="9525">
            <a:noFill/>
            <a:miter lim="800000"/>
            <a:headEnd/>
            <a:tailEnd/>
          </a:ln>
        </p:spPr>
        <p:txBody>
          <a:bodyPr wrap="none" lIns="0" tIns="0" rIns="0" bIns="0">
            <a:spAutoFit/>
          </a:bodyPr>
          <a:lstStyle/>
          <a:p>
            <a:r>
              <a:rPr lang="en-US" sz="900">
                <a:solidFill>
                  <a:srgbClr val="000000"/>
                </a:solidFill>
              </a:rPr>
              <a:t>25 m</a:t>
            </a:r>
            <a:endParaRPr lang="en-US" sz="1200"/>
          </a:p>
        </p:txBody>
      </p:sp>
      <p:sp>
        <p:nvSpPr>
          <p:cNvPr id="13329" name="Line 131"/>
          <p:cNvSpPr>
            <a:spLocks noChangeShapeType="1"/>
          </p:cNvSpPr>
          <p:nvPr/>
        </p:nvSpPr>
        <p:spPr bwMode="auto">
          <a:xfrm flipV="1">
            <a:off x="6026150" y="3479800"/>
            <a:ext cx="1588" cy="285750"/>
          </a:xfrm>
          <a:prstGeom prst="line">
            <a:avLst/>
          </a:prstGeom>
          <a:noFill/>
          <a:ln w="9525">
            <a:solidFill>
              <a:srgbClr val="000000"/>
            </a:solidFill>
            <a:round/>
            <a:headEnd/>
            <a:tailEnd/>
          </a:ln>
        </p:spPr>
        <p:txBody>
          <a:bodyPr/>
          <a:lstStyle/>
          <a:p>
            <a:endParaRPr lang="en-US"/>
          </a:p>
        </p:txBody>
      </p:sp>
      <p:sp>
        <p:nvSpPr>
          <p:cNvPr id="13330" name="Line 132"/>
          <p:cNvSpPr>
            <a:spLocks noChangeShapeType="1"/>
          </p:cNvSpPr>
          <p:nvPr/>
        </p:nvSpPr>
        <p:spPr bwMode="auto">
          <a:xfrm>
            <a:off x="6026150" y="3622675"/>
            <a:ext cx="169863" cy="1588"/>
          </a:xfrm>
          <a:prstGeom prst="line">
            <a:avLst/>
          </a:prstGeom>
          <a:noFill/>
          <a:ln w="9525">
            <a:solidFill>
              <a:srgbClr val="000000"/>
            </a:solidFill>
            <a:round/>
            <a:headEnd/>
            <a:tailEnd/>
          </a:ln>
        </p:spPr>
        <p:txBody>
          <a:bodyPr/>
          <a:lstStyle/>
          <a:p>
            <a:endParaRPr lang="en-US"/>
          </a:p>
        </p:txBody>
      </p:sp>
      <p:sp>
        <p:nvSpPr>
          <p:cNvPr id="13331" name="Rectangle 133"/>
          <p:cNvSpPr>
            <a:spLocks noChangeArrowheads="1"/>
          </p:cNvSpPr>
          <p:nvPr/>
        </p:nvSpPr>
        <p:spPr bwMode="auto">
          <a:xfrm>
            <a:off x="5799138" y="3516313"/>
            <a:ext cx="190500" cy="136525"/>
          </a:xfrm>
          <a:prstGeom prst="rect">
            <a:avLst/>
          </a:prstGeom>
          <a:noFill/>
          <a:ln w="9525">
            <a:noFill/>
            <a:miter lim="800000"/>
            <a:headEnd/>
            <a:tailEnd/>
          </a:ln>
        </p:spPr>
        <p:txBody>
          <a:bodyPr wrap="none" lIns="0" tIns="0" rIns="0" bIns="0">
            <a:spAutoFit/>
          </a:bodyPr>
          <a:lstStyle/>
          <a:p>
            <a:r>
              <a:rPr lang="en-US" sz="900">
                <a:solidFill>
                  <a:srgbClr val="000000"/>
                </a:solidFill>
              </a:rPr>
              <a:t>5 m</a:t>
            </a:r>
            <a:endParaRPr lang="en-US" sz="1200"/>
          </a:p>
        </p:txBody>
      </p:sp>
      <p:sp>
        <p:nvSpPr>
          <p:cNvPr id="13332" name="Line 134"/>
          <p:cNvSpPr>
            <a:spLocks noChangeShapeType="1"/>
          </p:cNvSpPr>
          <p:nvPr/>
        </p:nvSpPr>
        <p:spPr bwMode="auto">
          <a:xfrm>
            <a:off x="6138863" y="3694113"/>
            <a:ext cx="171450" cy="212725"/>
          </a:xfrm>
          <a:prstGeom prst="line">
            <a:avLst/>
          </a:prstGeom>
          <a:noFill/>
          <a:ln w="9525">
            <a:solidFill>
              <a:srgbClr val="000000"/>
            </a:solidFill>
            <a:round/>
            <a:headEnd/>
            <a:tailEnd/>
          </a:ln>
        </p:spPr>
        <p:txBody>
          <a:bodyPr/>
          <a:lstStyle/>
          <a:p>
            <a:endParaRPr lang="en-US"/>
          </a:p>
        </p:txBody>
      </p:sp>
      <p:sp>
        <p:nvSpPr>
          <p:cNvPr id="13333" name="Rectangle 135"/>
          <p:cNvSpPr>
            <a:spLocks noChangeArrowheads="1"/>
          </p:cNvSpPr>
          <p:nvPr/>
        </p:nvSpPr>
        <p:spPr bwMode="auto">
          <a:xfrm>
            <a:off x="6365875" y="3800475"/>
            <a:ext cx="190500" cy="136525"/>
          </a:xfrm>
          <a:prstGeom prst="rect">
            <a:avLst/>
          </a:prstGeom>
          <a:noFill/>
          <a:ln w="9525">
            <a:noFill/>
            <a:miter lim="800000"/>
            <a:headEnd/>
            <a:tailEnd/>
          </a:ln>
        </p:spPr>
        <p:txBody>
          <a:bodyPr wrap="none" lIns="0" tIns="0" rIns="0" bIns="0">
            <a:spAutoFit/>
          </a:bodyPr>
          <a:lstStyle/>
          <a:p>
            <a:r>
              <a:rPr lang="en-US" sz="900">
                <a:solidFill>
                  <a:srgbClr val="000000"/>
                </a:solidFill>
              </a:rPr>
              <a:t>5 m</a:t>
            </a:r>
            <a:endParaRPr lang="en-US" sz="1200"/>
          </a:p>
        </p:txBody>
      </p:sp>
      <p:sp>
        <p:nvSpPr>
          <p:cNvPr id="13334" name="Rectangle 136"/>
          <p:cNvSpPr>
            <a:spLocks noChangeArrowheads="1"/>
          </p:cNvSpPr>
          <p:nvPr/>
        </p:nvSpPr>
        <p:spPr bwMode="auto">
          <a:xfrm>
            <a:off x="5741988" y="5937250"/>
            <a:ext cx="819150" cy="136525"/>
          </a:xfrm>
          <a:prstGeom prst="rect">
            <a:avLst/>
          </a:prstGeom>
          <a:noFill/>
          <a:ln w="9525">
            <a:noFill/>
            <a:miter lim="800000"/>
            <a:headEnd/>
            <a:tailEnd/>
          </a:ln>
        </p:spPr>
        <p:txBody>
          <a:bodyPr wrap="none" lIns="0" tIns="0" rIns="0" bIns="0">
            <a:spAutoFit/>
          </a:bodyPr>
          <a:lstStyle/>
          <a:p>
            <a:r>
              <a:rPr lang="en-US" sz="900">
                <a:solidFill>
                  <a:srgbClr val="000000"/>
                </a:solidFill>
              </a:rPr>
              <a:t>Sling Load point</a:t>
            </a:r>
            <a:endParaRPr lang="en-US" sz="1200"/>
          </a:p>
        </p:txBody>
      </p:sp>
      <p:sp>
        <p:nvSpPr>
          <p:cNvPr id="13335" name="Rectangle 137"/>
          <p:cNvSpPr>
            <a:spLocks noChangeArrowheads="1"/>
          </p:cNvSpPr>
          <p:nvPr/>
        </p:nvSpPr>
        <p:spPr bwMode="auto">
          <a:xfrm>
            <a:off x="5799138" y="6151563"/>
            <a:ext cx="615950" cy="136525"/>
          </a:xfrm>
          <a:prstGeom prst="rect">
            <a:avLst/>
          </a:prstGeom>
          <a:noFill/>
          <a:ln w="9525">
            <a:noFill/>
            <a:miter lim="800000"/>
            <a:headEnd/>
            <a:tailEnd/>
          </a:ln>
        </p:spPr>
        <p:txBody>
          <a:bodyPr wrap="none" lIns="0" tIns="0" rIns="0" bIns="0">
            <a:spAutoFit/>
          </a:bodyPr>
          <a:lstStyle/>
          <a:p>
            <a:r>
              <a:rPr lang="en-US" sz="900">
                <a:solidFill>
                  <a:srgbClr val="000000"/>
                </a:solidFill>
              </a:rPr>
              <a:t>Not Landing</a:t>
            </a:r>
            <a:endParaRPr lang="en-US" sz="1200"/>
          </a:p>
        </p:txBody>
      </p:sp>
      <p:sp>
        <p:nvSpPr>
          <p:cNvPr id="13336" name="Line 138"/>
          <p:cNvSpPr>
            <a:spLocks noChangeShapeType="1"/>
          </p:cNvSpPr>
          <p:nvPr/>
        </p:nvSpPr>
        <p:spPr bwMode="auto">
          <a:xfrm>
            <a:off x="6026150" y="4903788"/>
            <a:ext cx="1588" cy="71437"/>
          </a:xfrm>
          <a:prstGeom prst="line">
            <a:avLst/>
          </a:prstGeom>
          <a:noFill/>
          <a:ln w="9525">
            <a:solidFill>
              <a:srgbClr val="000000"/>
            </a:solidFill>
            <a:round/>
            <a:headEnd/>
            <a:tailEnd/>
          </a:ln>
        </p:spPr>
        <p:txBody>
          <a:bodyPr/>
          <a:lstStyle/>
          <a:p>
            <a:endParaRPr lang="en-US"/>
          </a:p>
        </p:txBody>
      </p:sp>
      <p:sp>
        <p:nvSpPr>
          <p:cNvPr id="13337" name="Line 139"/>
          <p:cNvSpPr>
            <a:spLocks noChangeShapeType="1"/>
          </p:cNvSpPr>
          <p:nvPr/>
        </p:nvSpPr>
        <p:spPr bwMode="auto">
          <a:xfrm>
            <a:off x="5969000" y="4903788"/>
            <a:ext cx="114300" cy="1587"/>
          </a:xfrm>
          <a:prstGeom prst="line">
            <a:avLst/>
          </a:prstGeom>
          <a:noFill/>
          <a:ln w="9525">
            <a:solidFill>
              <a:srgbClr val="000000"/>
            </a:solidFill>
            <a:round/>
            <a:headEnd/>
            <a:tailEnd/>
          </a:ln>
        </p:spPr>
        <p:txBody>
          <a:bodyPr/>
          <a:lstStyle/>
          <a:p>
            <a:endParaRPr lang="en-US"/>
          </a:p>
        </p:txBody>
      </p:sp>
      <p:sp>
        <p:nvSpPr>
          <p:cNvPr id="13338" name="Line 140"/>
          <p:cNvSpPr>
            <a:spLocks noChangeShapeType="1"/>
          </p:cNvSpPr>
          <p:nvPr/>
        </p:nvSpPr>
        <p:spPr bwMode="auto">
          <a:xfrm>
            <a:off x="6026150" y="4832350"/>
            <a:ext cx="1588" cy="71438"/>
          </a:xfrm>
          <a:prstGeom prst="line">
            <a:avLst/>
          </a:prstGeom>
          <a:noFill/>
          <a:ln w="9525">
            <a:solidFill>
              <a:srgbClr val="000000"/>
            </a:solidFill>
            <a:round/>
            <a:headEnd/>
            <a:tailEnd/>
          </a:ln>
        </p:spPr>
        <p:txBody>
          <a:bodyPr/>
          <a:lstStyle/>
          <a:p>
            <a:endParaRPr lang="en-US"/>
          </a:p>
        </p:txBody>
      </p:sp>
      <p:sp>
        <p:nvSpPr>
          <p:cNvPr id="13339" name="Oval 141"/>
          <p:cNvSpPr>
            <a:spLocks noChangeArrowheads="1"/>
          </p:cNvSpPr>
          <p:nvPr/>
        </p:nvSpPr>
        <p:spPr bwMode="auto">
          <a:xfrm>
            <a:off x="7558088" y="3265488"/>
            <a:ext cx="112712" cy="142875"/>
          </a:xfrm>
          <a:prstGeom prst="ellipse">
            <a:avLst/>
          </a:prstGeom>
          <a:solidFill>
            <a:srgbClr val="C0C0C0"/>
          </a:solidFill>
          <a:ln w="9525">
            <a:solidFill>
              <a:srgbClr val="000000"/>
            </a:solidFill>
            <a:round/>
            <a:headEnd/>
            <a:tailEnd/>
          </a:ln>
        </p:spPr>
        <p:txBody>
          <a:bodyPr/>
          <a:lstStyle/>
          <a:p>
            <a:endParaRPr lang="en-US"/>
          </a:p>
        </p:txBody>
      </p:sp>
      <p:sp>
        <p:nvSpPr>
          <p:cNvPr id="13340" name="Oval 142"/>
          <p:cNvSpPr>
            <a:spLocks noChangeArrowheads="1"/>
          </p:cNvSpPr>
          <p:nvPr/>
        </p:nvSpPr>
        <p:spPr bwMode="auto">
          <a:xfrm>
            <a:off x="7842250" y="3549650"/>
            <a:ext cx="112713" cy="144463"/>
          </a:xfrm>
          <a:prstGeom prst="ellipse">
            <a:avLst/>
          </a:prstGeom>
          <a:solidFill>
            <a:srgbClr val="C0C0C0"/>
          </a:solidFill>
          <a:ln w="9525">
            <a:solidFill>
              <a:srgbClr val="000000"/>
            </a:solidFill>
            <a:round/>
            <a:headEnd/>
            <a:tailEnd/>
          </a:ln>
        </p:spPr>
        <p:txBody>
          <a:bodyPr/>
          <a:lstStyle/>
          <a:p>
            <a:endParaRPr lang="en-US"/>
          </a:p>
        </p:txBody>
      </p:sp>
      <p:sp>
        <p:nvSpPr>
          <p:cNvPr id="13341" name="Oval 143"/>
          <p:cNvSpPr>
            <a:spLocks noChangeArrowheads="1"/>
          </p:cNvSpPr>
          <p:nvPr/>
        </p:nvSpPr>
        <p:spPr bwMode="auto">
          <a:xfrm>
            <a:off x="7558088" y="3835400"/>
            <a:ext cx="112712" cy="142875"/>
          </a:xfrm>
          <a:prstGeom prst="ellipse">
            <a:avLst/>
          </a:prstGeom>
          <a:solidFill>
            <a:srgbClr val="C0C0C0"/>
          </a:solidFill>
          <a:ln w="9525">
            <a:solidFill>
              <a:srgbClr val="000000"/>
            </a:solidFill>
            <a:round/>
            <a:headEnd/>
            <a:tailEnd/>
          </a:ln>
        </p:spPr>
        <p:txBody>
          <a:bodyPr/>
          <a:lstStyle/>
          <a:p>
            <a:endParaRPr lang="en-US"/>
          </a:p>
        </p:txBody>
      </p:sp>
      <p:sp>
        <p:nvSpPr>
          <p:cNvPr id="13342" name="Oval 144"/>
          <p:cNvSpPr>
            <a:spLocks noChangeArrowheads="1"/>
          </p:cNvSpPr>
          <p:nvPr/>
        </p:nvSpPr>
        <p:spPr bwMode="auto">
          <a:xfrm>
            <a:off x="7104063" y="4618038"/>
            <a:ext cx="112712" cy="142875"/>
          </a:xfrm>
          <a:prstGeom prst="ellipse">
            <a:avLst/>
          </a:prstGeom>
          <a:solidFill>
            <a:srgbClr val="C0C0C0"/>
          </a:solidFill>
          <a:ln w="9525">
            <a:solidFill>
              <a:srgbClr val="000000"/>
            </a:solidFill>
            <a:round/>
            <a:headEnd/>
            <a:tailEnd/>
          </a:ln>
        </p:spPr>
        <p:txBody>
          <a:bodyPr/>
          <a:lstStyle/>
          <a:p>
            <a:endParaRPr lang="en-US"/>
          </a:p>
        </p:txBody>
      </p:sp>
      <p:sp>
        <p:nvSpPr>
          <p:cNvPr id="13343" name="Oval 145"/>
          <p:cNvSpPr>
            <a:spLocks noChangeArrowheads="1"/>
          </p:cNvSpPr>
          <p:nvPr/>
        </p:nvSpPr>
        <p:spPr bwMode="auto">
          <a:xfrm>
            <a:off x="7104063" y="5045075"/>
            <a:ext cx="112712" cy="144463"/>
          </a:xfrm>
          <a:prstGeom prst="ellipse">
            <a:avLst/>
          </a:prstGeom>
          <a:solidFill>
            <a:srgbClr val="C0C0C0"/>
          </a:solidFill>
          <a:ln w="9525">
            <a:solidFill>
              <a:srgbClr val="000000"/>
            </a:solidFill>
            <a:round/>
            <a:headEnd/>
            <a:tailEnd/>
          </a:ln>
        </p:spPr>
        <p:txBody>
          <a:bodyPr/>
          <a:lstStyle/>
          <a:p>
            <a:endParaRPr lang="en-US"/>
          </a:p>
        </p:txBody>
      </p:sp>
      <p:sp>
        <p:nvSpPr>
          <p:cNvPr id="13344" name="Line 146"/>
          <p:cNvSpPr>
            <a:spLocks noChangeShapeType="1"/>
          </p:cNvSpPr>
          <p:nvPr/>
        </p:nvSpPr>
        <p:spPr bwMode="auto">
          <a:xfrm>
            <a:off x="7161213" y="4903788"/>
            <a:ext cx="284162" cy="358775"/>
          </a:xfrm>
          <a:prstGeom prst="line">
            <a:avLst/>
          </a:prstGeom>
          <a:noFill/>
          <a:ln w="9525">
            <a:solidFill>
              <a:srgbClr val="000000"/>
            </a:solidFill>
            <a:round/>
            <a:headEnd/>
            <a:tailEnd/>
          </a:ln>
        </p:spPr>
        <p:txBody>
          <a:bodyPr/>
          <a:lstStyle/>
          <a:p>
            <a:endParaRPr lang="en-US"/>
          </a:p>
        </p:txBody>
      </p:sp>
      <p:sp>
        <p:nvSpPr>
          <p:cNvPr id="13345" name="Rectangle 147"/>
          <p:cNvSpPr>
            <a:spLocks noChangeArrowheads="1"/>
          </p:cNvSpPr>
          <p:nvPr/>
        </p:nvSpPr>
        <p:spPr bwMode="auto">
          <a:xfrm>
            <a:off x="7388225" y="5367338"/>
            <a:ext cx="254000" cy="136525"/>
          </a:xfrm>
          <a:prstGeom prst="rect">
            <a:avLst/>
          </a:prstGeom>
          <a:noFill/>
          <a:ln w="9525">
            <a:noFill/>
            <a:miter lim="800000"/>
            <a:headEnd/>
            <a:tailEnd/>
          </a:ln>
        </p:spPr>
        <p:txBody>
          <a:bodyPr wrap="none" lIns="0" tIns="0" rIns="0" bIns="0">
            <a:spAutoFit/>
          </a:bodyPr>
          <a:lstStyle/>
          <a:p>
            <a:r>
              <a:rPr lang="en-US" sz="900">
                <a:solidFill>
                  <a:srgbClr val="000000"/>
                </a:solidFill>
              </a:rPr>
              <a:t>10 m</a:t>
            </a:r>
            <a:endParaRPr lang="en-US" sz="1200"/>
          </a:p>
        </p:txBody>
      </p:sp>
      <p:sp>
        <p:nvSpPr>
          <p:cNvPr id="13346" name="Rectangle 148"/>
          <p:cNvSpPr>
            <a:spLocks noChangeArrowheads="1"/>
          </p:cNvSpPr>
          <p:nvPr/>
        </p:nvSpPr>
        <p:spPr bwMode="auto">
          <a:xfrm>
            <a:off x="7502525" y="4227513"/>
            <a:ext cx="254000" cy="136525"/>
          </a:xfrm>
          <a:prstGeom prst="rect">
            <a:avLst/>
          </a:prstGeom>
          <a:noFill/>
          <a:ln w="9525">
            <a:noFill/>
            <a:miter lim="800000"/>
            <a:headEnd/>
            <a:tailEnd/>
          </a:ln>
        </p:spPr>
        <p:txBody>
          <a:bodyPr wrap="none" lIns="0" tIns="0" rIns="0" bIns="0">
            <a:spAutoFit/>
          </a:bodyPr>
          <a:lstStyle/>
          <a:p>
            <a:r>
              <a:rPr lang="en-US" sz="900">
                <a:solidFill>
                  <a:srgbClr val="000000"/>
                </a:solidFill>
              </a:rPr>
              <a:t>25 m</a:t>
            </a:r>
            <a:endParaRPr lang="en-US" sz="1200"/>
          </a:p>
        </p:txBody>
      </p:sp>
      <p:sp>
        <p:nvSpPr>
          <p:cNvPr id="13347" name="Line 149"/>
          <p:cNvSpPr>
            <a:spLocks noChangeShapeType="1"/>
          </p:cNvSpPr>
          <p:nvPr/>
        </p:nvSpPr>
        <p:spPr bwMode="auto">
          <a:xfrm flipV="1">
            <a:off x="7615238" y="3479800"/>
            <a:ext cx="1587" cy="285750"/>
          </a:xfrm>
          <a:prstGeom prst="line">
            <a:avLst/>
          </a:prstGeom>
          <a:noFill/>
          <a:ln w="9525">
            <a:solidFill>
              <a:srgbClr val="000000"/>
            </a:solidFill>
            <a:round/>
            <a:headEnd/>
            <a:tailEnd/>
          </a:ln>
        </p:spPr>
        <p:txBody>
          <a:bodyPr/>
          <a:lstStyle/>
          <a:p>
            <a:endParaRPr lang="en-US"/>
          </a:p>
        </p:txBody>
      </p:sp>
      <p:sp>
        <p:nvSpPr>
          <p:cNvPr id="13348" name="Line 150"/>
          <p:cNvSpPr>
            <a:spLocks noChangeShapeType="1"/>
          </p:cNvSpPr>
          <p:nvPr/>
        </p:nvSpPr>
        <p:spPr bwMode="auto">
          <a:xfrm>
            <a:off x="7615238" y="3622675"/>
            <a:ext cx="169862" cy="1588"/>
          </a:xfrm>
          <a:prstGeom prst="line">
            <a:avLst/>
          </a:prstGeom>
          <a:noFill/>
          <a:ln w="9525">
            <a:solidFill>
              <a:srgbClr val="000000"/>
            </a:solidFill>
            <a:round/>
            <a:headEnd/>
            <a:tailEnd/>
          </a:ln>
        </p:spPr>
        <p:txBody>
          <a:bodyPr/>
          <a:lstStyle/>
          <a:p>
            <a:endParaRPr lang="en-US"/>
          </a:p>
        </p:txBody>
      </p:sp>
      <p:sp>
        <p:nvSpPr>
          <p:cNvPr id="13349" name="Rectangle 151"/>
          <p:cNvSpPr>
            <a:spLocks noChangeArrowheads="1"/>
          </p:cNvSpPr>
          <p:nvPr/>
        </p:nvSpPr>
        <p:spPr bwMode="auto">
          <a:xfrm>
            <a:off x="7388225" y="3516313"/>
            <a:ext cx="190500" cy="136525"/>
          </a:xfrm>
          <a:prstGeom prst="rect">
            <a:avLst/>
          </a:prstGeom>
          <a:noFill/>
          <a:ln w="9525">
            <a:noFill/>
            <a:miter lim="800000"/>
            <a:headEnd/>
            <a:tailEnd/>
          </a:ln>
        </p:spPr>
        <p:txBody>
          <a:bodyPr wrap="none" lIns="0" tIns="0" rIns="0" bIns="0">
            <a:spAutoFit/>
          </a:bodyPr>
          <a:lstStyle/>
          <a:p>
            <a:r>
              <a:rPr lang="en-US" sz="900">
                <a:solidFill>
                  <a:srgbClr val="000000"/>
                </a:solidFill>
              </a:rPr>
              <a:t>5 m</a:t>
            </a:r>
            <a:endParaRPr lang="en-US" sz="1200"/>
          </a:p>
        </p:txBody>
      </p:sp>
      <p:sp>
        <p:nvSpPr>
          <p:cNvPr id="13350" name="Line 152"/>
          <p:cNvSpPr>
            <a:spLocks noChangeShapeType="1"/>
          </p:cNvSpPr>
          <p:nvPr/>
        </p:nvSpPr>
        <p:spPr bwMode="auto">
          <a:xfrm>
            <a:off x="7729538" y="3694113"/>
            <a:ext cx="169862" cy="212725"/>
          </a:xfrm>
          <a:prstGeom prst="line">
            <a:avLst/>
          </a:prstGeom>
          <a:noFill/>
          <a:ln w="9525">
            <a:solidFill>
              <a:srgbClr val="000000"/>
            </a:solidFill>
            <a:round/>
            <a:headEnd/>
            <a:tailEnd/>
          </a:ln>
        </p:spPr>
        <p:txBody>
          <a:bodyPr/>
          <a:lstStyle/>
          <a:p>
            <a:endParaRPr lang="en-US"/>
          </a:p>
        </p:txBody>
      </p:sp>
      <p:sp>
        <p:nvSpPr>
          <p:cNvPr id="13351" name="Rectangle 153"/>
          <p:cNvSpPr>
            <a:spLocks noChangeArrowheads="1"/>
          </p:cNvSpPr>
          <p:nvPr/>
        </p:nvSpPr>
        <p:spPr bwMode="auto">
          <a:xfrm>
            <a:off x="7956550" y="3800475"/>
            <a:ext cx="190500" cy="136525"/>
          </a:xfrm>
          <a:prstGeom prst="rect">
            <a:avLst/>
          </a:prstGeom>
          <a:noFill/>
          <a:ln w="9525">
            <a:noFill/>
            <a:miter lim="800000"/>
            <a:headEnd/>
            <a:tailEnd/>
          </a:ln>
        </p:spPr>
        <p:txBody>
          <a:bodyPr wrap="none" lIns="0" tIns="0" rIns="0" bIns="0">
            <a:spAutoFit/>
          </a:bodyPr>
          <a:lstStyle/>
          <a:p>
            <a:r>
              <a:rPr lang="en-US" sz="900">
                <a:solidFill>
                  <a:srgbClr val="000000"/>
                </a:solidFill>
              </a:rPr>
              <a:t>5 m</a:t>
            </a:r>
            <a:endParaRPr lang="en-US" sz="1200"/>
          </a:p>
        </p:txBody>
      </p:sp>
      <p:sp>
        <p:nvSpPr>
          <p:cNvPr id="13352" name="Line 154"/>
          <p:cNvSpPr>
            <a:spLocks noChangeShapeType="1"/>
          </p:cNvSpPr>
          <p:nvPr/>
        </p:nvSpPr>
        <p:spPr bwMode="auto">
          <a:xfrm>
            <a:off x="6877050" y="4832350"/>
            <a:ext cx="1588" cy="71438"/>
          </a:xfrm>
          <a:prstGeom prst="line">
            <a:avLst/>
          </a:prstGeom>
          <a:noFill/>
          <a:ln w="9525">
            <a:solidFill>
              <a:srgbClr val="000000"/>
            </a:solidFill>
            <a:round/>
            <a:headEnd/>
            <a:tailEnd/>
          </a:ln>
        </p:spPr>
        <p:txBody>
          <a:bodyPr/>
          <a:lstStyle/>
          <a:p>
            <a:endParaRPr lang="en-US"/>
          </a:p>
        </p:txBody>
      </p:sp>
      <p:sp>
        <p:nvSpPr>
          <p:cNvPr id="13353" name="Line 155"/>
          <p:cNvSpPr>
            <a:spLocks noChangeShapeType="1"/>
          </p:cNvSpPr>
          <p:nvPr/>
        </p:nvSpPr>
        <p:spPr bwMode="auto">
          <a:xfrm>
            <a:off x="6819900" y="4903788"/>
            <a:ext cx="114300" cy="1587"/>
          </a:xfrm>
          <a:prstGeom prst="line">
            <a:avLst/>
          </a:prstGeom>
          <a:noFill/>
          <a:ln w="9525">
            <a:solidFill>
              <a:srgbClr val="000000"/>
            </a:solidFill>
            <a:round/>
            <a:headEnd/>
            <a:tailEnd/>
          </a:ln>
        </p:spPr>
        <p:txBody>
          <a:bodyPr/>
          <a:lstStyle/>
          <a:p>
            <a:endParaRPr lang="en-US"/>
          </a:p>
        </p:txBody>
      </p:sp>
      <p:sp>
        <p:nvSpPr>
          <p:cNvPr id="13354" name="Line 156"/>
          <p:cNvSpPr>
            <a:spLocks noChangeShapeType="1"/>
          </p:cNvSpPr>
          <p:nvPr/>
        </p:nvSpPr>
        <p:spPr bwMode="auto">
          <a:xfrm>
            <a:off x="6877050" y="4903788"/>
            <a:ext cx="1588" cy="71437"/>
          </a:xfrm>
          <a:prstGeom prst="line">
            <a:avLst/>
          </a:prstGeom>
          <a:noFill/>
          <a:ln w="9525">
            <a:solidFill>
              <a:srgbClr val="000000"/>
            </a:solidFill>
            <a:round/>
            <a:headEnd/>
            <a:tailEnd/>
          </a:ln>
        </p:spPr>
        <p:txBody>
          <a:bodyPr/>
          <a:lstStyle/>
          <a:p>
            <a:endParaRPr lang="en-US"/>
          </a:p>
        </p:txBody>
      </p:sp>
      <p:sp>
        <p:nvSpPr>
          <p:cNvPr id="13355" name="Line 157"/>
          <p:cNvSpPr>
            <a:spLocks noChangeShapeType="1"/>
          </p:cNvSpPr>
          <p:nvPr/>
        </p:nvSpPr>
        <p:spPr bwMode="auto">
          <a:xfrm flipV="1">
            <a:off x="7445375" y="4902200"/>
            <a:ext cx="1588" cy="358775"/>
          </a:xfrm>
          <a:prstGeom prst="line">
            <a:avLst/>
          </a:prstGeom>
          <a:noFill/>
          <a:ln w="9525">
            <a:solidFill>
              <a:srgbClr val="000000"/>
            </a:solidFill>
            <a:round/>
            <a:headEnd/>
            <a:tailEnd/>
          </a:ln>
        </p:spPr>
        <p:txBody>
          <a:bodyPr/>
          <a:lstStyle/>
          <a:p>
            <a:endParaRPr lang="en-US"/>
          </a:p>
        </p:txBody>
      </p:sp>
      <p:sp>
        <p:nvSpPr>
          <p:cNvPr id="13356" name="Line 158"/>
          <p:cNvSpPr>
            <a:spLocks noChangeShapeType="1"/>
          </p:cNvSpPr>
          <p:nvPr/>
        </p:nvSpPr>
        <p:spPr bwMode="auto">
          <a:xfrm>
            <a:off x="7558088" y="4903788"/>
            <a:ext cx="114300" cy="1587"/>
          </a:xfrm>
          <a:prstGeom prst="line">
            <a:avLst/>
          </a:prstGeom>
          <a:noFill/>
          <a:ln w="9525">
            <a:solidFill>
              <a:srgbClr val="000000"/>
            </a:solidFill>
            <a:round/>
            <a:headEnd/>
            <a:tailEnd/>
          </a:ln>
        </p:spPr>
        <p:txBody>
          <a:bodyPr/>
          <a:lstStyle/>
          <a:p>
            <a:endParaRPr lang="en-US"/>
          </a:p>
        </p:txBody>
      </p:sp>
      <p:sp>
        <p:nvSpPr>
          <p:cNvPr id="13357" name="Line 159"/>
          <p:cNvSpPr>
            <a:spLocks noChangeShapeType="1"/>
          </p:cNvSpPr>
          <p:nvPr/>
        </p:nvSpPr>
        <p:spPr bwMode="auto">
          <a:xfrm>
            <a:off x="7615238" y="4832350"/>
            <a:ext cx="1587" cy="142875"/>
          </a:xfrm>
          <a:prstGeom prst="line">
            <a:avLst/>
          </a:prstGeom>
          <a:noFill/>
          <a:ln w="9525">
            <a:solidFill>
              <a:srgbClr val="000000"/>
            </a:solidFill>
            <a:round/>
            <a:headEnd/>
            <a:tailEnd/>
          </a:ln>
        </p:spPr>
        <p:txBody>
          <a:bodyPr/>
          <a:lstStyle/>
          <a:p>
            <a:endParaRPr lang="en-US"/>
          </a:p>
        </p:txBody>
      </p:sp>
      <p:sp>
        <p:nvSpPr>
          <p:cNvPr id="13358" name="Rectangle 160"/>
          <p:cNvSpPr>
            <a:spLocks noChangeArrowheads="1"/>
          </p:cNvSpPr>
          <p:nvPr/>
        </p:nvSpPr>
        <p:spPr bwMode="auto">
          <a:xfrm>
            <a:off x="7048500" y="5937250"/>
            <a:ext cx="819150" cy="136525"/>
          </a:xfrm>
          <a:prstGeom prst="rect">
            <a:avLst/>
          </a:prstGeom>
          <a:noFill/>
          <a:ln w="9525">
            <a:noFill/>
            <a:miter lim="800000"/>
            <a:headEnd/>
            <a:tailEnd/>
          </a:ln>
        </p:spPr>
        <p:txBody>
          <a:bodyPr wrap="none" lIns="0" tIns="0" rIns="0" bIns="0">
            <a:spAutoFit/>
          </a:bodyPr>
          <a:lstStyle/>
          <a:p>
            <a:r>
              <a:rPr lang="en-US" sz="900">
                <a:solidFill>
                  <a:srgbClr val="000000"/>
                </a:solidFill>
              </a:rPr>
              <a:t>Sling Load point</a:t>
            </a:r>
            <a:endParaRPr lang="en-US" sz="1200"/>
          </a:p>
        </p:txBody>
      </p:sp>
      <p:sp>
        <p:nvSpPr>
          <p:cNvPr id="13359" name="Rectangle 161"/>
          <p:cNvSpPr>
            <a:spLocks noChangeArrowheads="1"/>
          </p:cNvSpPr>
          <p:nvPr/>
        </p:nvSpPr>
        <p:spPr bwMode="auto">
          <a:xfrm>
            <a:off x="7104063" y="6151563"/>
            <a:ext cx="596900" cy="136525"/>
          </a:xfrm>
          <a:prstGeom prst="rect">
            <a:avLst/>
          </a:prstGeom>
          <a:noFill/>
          <a:ln w="9525">
            <a:noFill/>
            <a:miter lim="800000"/>
            <a:headEnd/>
            <a:tailEnd/>
          </a:ln>
        </p:spPr>
        <p:txBody>
          <a:bodyPr wrap="none" lIns="0" tIns="0" rIns="0" bIns="0">
            <a:spAutoFit/>
          </a:bodyPr>
          <a:lstStyle/>
          <a:p>
            <a:r>
              <a:rPr lang="en-US" sz="900">
                <a:solidFill>
                  <a:srgbClr val="000000"/>
                </a:solidFill>
              </a:rPr>
              <a:t>      Landing</a:t>
            </a:r>
            <a:endParaRPr lang="en-US" sz="1200"/>
          </a:p>
        </p:txBody>
      </p:sp>
      <p:sp>
        <p:nvSpPr>
          <p:cNvPr id="13360" name="Line 162"/>
          <p:cNvSpPr>
            <a:spLocks noChangeShapeType="1"/>
          </p:cNvSpPr>
          <p:nvPr/>
        </p:nvSpPr>
        <p:spPr bwMode="auto">
          <a:xfrm flipV="1">
            <a:off x="6083300" y="4903788"/>
            <a:ext cx="396875" cy="428625"/>
          </a:xfrm>
          <a:prstGeom prst="line">
            <a:avLst/>
          </a:prstGeom>
          <a:noFill/>
          <a:ln w="9525">
            <a:solidFill>
              <a:srgbClr val="000000"/>
            </a:solidFill>
            <a:round/>
            <a:headEnd/>
            <a:tailEnd/>
          </a:ln>
        </p:spPr>
        <p:txBody>
          <a:bodyPr/>
          <a:lstStyle/>
          <a:p>
            <a:endParaRPr lang="en-US"/>
          </a:p>
        </p:txBody>
      </p:sp>
      <p:sp>
        <p:nvSpPr>
          <p:cNvPr id="13361" name="Line 164"/>
          <p:cNvSpPr>
            <a:spLocks noChangeShapeType="1"/>
          </p:cNvSpPr>
          <p:nvPr/>
        </p:nvSpPr>
        <p:spPr bwMode="auto">
          <a:xfrm flipV="1">
            <a:off x="6934200" y="4903788"/>
            <a:ext cx="57150" cy="430212"/>
          </a:xfrm>
          <a:prstGeom prst="line">
            <a:avLst/>
          </a:prstGeom>
          <a:noFill/>
          <a:ln w="9525">
            <a:solidFill>
              <a:srgbClr val="000000"/>
            </a:solidFill>
            <a:round/>
            <a:headEnd/>
            <a:tailEnd/>
          </a:ln>
        </p:spPr>
        <p:txBody>
          <a:bodyPr/>
          <a:lstStyle/>
          <a:p>
            <a:endParaRPr lang="en-US"/>
          </a:p>
        </p:txBody>
      </p:sp>
      <p:sp>
        <p:nvSpPr>
          <p:cNvPr id="13362" name="Rectangle 165"/>
          <p:cNvSpPr>
            <a:spLocks noChangeArrowheads="1"/>
          </p:cNvSpPr>
          <p:nvPr/>
        </p:nvSpPr>
        <p:spPr bwMode="auto">
          <a:xfrm>
            <a:off x="6813550" y="5376863"/>
            <a:ext cx="227013" cy="122237"/>
          </a:xfrm>
          <a:prstGeom prst="rect">
            <a:avLst/>
          </a:prstGeom>
          <a:noFill/>
          <a:ln w="9525">
            <a:noFill/>
            <a:miter lim="800000"/>
            <a:headEnd/>
            <a:tailEnd/>
          </a:ln>
        </p:spPr>
        <p:txBody>
          <a:bodyPr wrap="none" lIns="0" tIns="0" rIns="0" bIns="0">
            <a:spAutoFit/>
          </a:bodyPr>
          <a:lstStyle/>
          <a:p>
            <a:r>
              <a:rPr lang="en-US">
                <a:solidFill>
                  <a:srgbClr val="000000"/>
                </a:solidFill>
              </a:rPr>
              <a:t>10 m</a:t>
            </a:r>
            <a:endParaRPr lang="en-US" sz="1200"/>
          </a:p>
        </p:txBody>
      </p:sp>
      <p:sp>
        <p:nvSpPr>
          <p:cNvPr id="13363" name="Line 166"/>
          <p:cNvSpPr>
            <a:spLocks noChangeShapeType="1"/>
          </p:cNvSpPr>
          <p:nvPr/>
        </p:nvSpPr>
        <p:spPr bwMode="auto">
          <a:xfrm>
            <a:off x="7161213" y="4832350"/>
            <a:ext cx="1587" cy="142875"/>
          </a:xfrm>
          <a:prstGeom prst="line">
            <a:avLst/>
          </a:prstGeom>
          <a:noFill/>
          <a:ln w="9525">
            <a:solidFill>
              <a:srgbClr val="000000"/>
            </a:solidFill>
            <a:round/>
            <a:headEnd/>
            <a:tailEnd/>
          </a:ln>
        </p:spPr>
        <p:txBody>
          <a:bodyPr/>
          <a:lstStyle/>
          <a:p>
            <a:endParaRPr lang="en-US"/>
          </a:p>
        </p:txBody>
      </p:sp>
      <p:sp>
        <p:nvSpPr>
          <p:cNvPr id="13364" name="Line 174"/>
          <p:cNvSpPr>
            <a:spLocks noChangeShapeType="1"/>
          </p:cNvSpPr>
          <p:nvPr/>
        </p:nvSpPr>
        <p:spPr bwMode="auto">
          <a:xfrm flipV="1">
            <a:off x="6480175" y="4832350"/>
            <a:ext cx="1588" cy="142875"/>
          </a:xfrm>
          <a:prstGeom prst="line">
            <a:avLst/>
          </a:prstGeom>
          <a:noFill/>
          <a:ln w="9525">
            <a:solidFill>
              <a:srgbClr val="000000"/>
            </a:solidFill>
            <a:round/>
            <a:headEnd/>
            <a:tailEnd/>
          </a:ln>
        </p:spPr>
        <p:txBody>
          <a:bodyPr/>
          <a:lstStyle/>
          <a:p>
            <a:endParaRPr lang="en-US"/>
          </a:p>
        </p:txBody>
      </p:sp>
      <p:grpSp>
        <p:nvGrpSpPr>
          <p:cNvPr id="13365" name="Group 245"/>
          <p:cNvGrpSpPr>
            <a:grpSpLocks/>
          </p:cNvGrpSpPr>
          <p:nvPr/>
        </p:nvGrpSpPr>
        <p:grpSpPr bwMode="auto">
          <a:xfrm>
            <a:off x="990600" y="3810000"/>
            <a:ext cx="2743200" cy="2895600"/>
            <a:chOff x="624" y="2304"/>
            <a:chExt cx="1728" cy="1824"/>
          </a:xfrm>
        </p:grpSpPr>
        <p:sp>
          <p:nvSpPr>
            <p:cNvPr id="13366" name="Rectangle 177"/>
            <p:cNvSpPr>
              <a:spLocks noChangeArrowheads="1"/>
            </p:cNvSpPr>
            <p:nvPr/>
          </p:nvSpPr>
          <p:spPr bwMode="auto">
            <a:xfrm>
              <a:off x="624" y="2304"/>
              <a:ext cx="1728" cy="1824"/>
            </a:xfrm>
            <a:prstGeom prst="rect">
              <a:avLst/>
            </a:prstGeom>
            <a:noFill/>
            <a:ln w="9525">
              <a:solidFill>
                <a:schemeClr val="tx1"/>
              </a:solidFill>
              <a:miter lim="800000"/>
              <a:headEnd/>
              <a:tailEnd/>
            </a:ln>
          </p:spPr>
          <p:txBody>
            <a:bodyPr wrap="none" anchor="ctr"/>
            <a:lstStyle/>
            <a:p>
              <a:endParaRPr lang="en-US"/>
            </a:p>
          </p:txBody>
        </p:sp>
        <p:sp>
          <p:nvSpPr>
            <p:cNvPr id="13367" name="Line 178"/>
            <p:cNvSpPr>
              <a:spLocks noChangeShapeType="1"/>
            </p:cNvSpPr>
            <p:nvPr/>
          </p:nvSpPr>
          <p:spPr bwMode="auto">
            <a:xfrm>
              <a:off x="1488" y="2304"/>
              <a:ext cx="0" cy="1824"/>
            </a:xfrm>
            <a:prstGeom prst="line">
              <a:avLst/>
            </a:prstGeom>
            <a:noFill/>
            <a:ln w="9525">
              <a:solidFill>
                <a:schemeClr val="tx1"/>
              </a:solidFill>
              <a:round/>
              <a:headEnd/>
              <a:tailEnd/>
            </a:ln>
          </p:spPr>
          <p:txBody>
            <a:bodyPr/>
            <a:lstStyle/>
            <a:p>
              <a:endParaRPr lang="en-US"/>
            </a:p>
          </p:txBody>
        </p:sp>
        <p:grpSp>
          <p:nvGrpSpPr>
            <p:cNvPr id="13368" name="Group 235"/>
            <p:cNvGrpSpPr>
              <a:grpSpLocks/>
            </p:cNvGrpSpPr>
            <p:nvPr/>
          </p:nvGrpSpPr>
          <p:grpSpPr bwMode="auto">
            <a:xfrm>
              <a:off x="816" y="3120"/>
              <a:ext cx="359" cy="576"/>
              <a:chOff x="816" y="3120"/>
              <a:chExt cx="359" cy="576"/>
            </a:xfrm>
          </p:grpSpPr>
          <p:sp>
            <p:nvSpPr>
              <p:cNvPr id="13380" name="Oval 226"/>
              <p:cNvSpPr>
                <a:spLocks noChangeArrowheads="1"/>
              </p:cNvSpPr>
              <p:nvPr/>
            </p:nvSpPr>
            <p:spPr bwMode="auto">
              <a:xfrm>
                <a:off x="1104" y="3120"/>
                <a:ext cx="71" cy="90"/>
              </a:xfrm>
              <a:prstGeom prst="ellipse">
                <a:avLst/>
              </a:prstGeom>
              <a:solidFill>
                <a:srgbClr val="C0C0C0"/>
              </a:solidFill>
              <a:ln w="9525">
                <a:solidFill>
                  <a:srgbClr val="000000"/>
                </a:solidFill>
                <a:round/>
                <a:headEnd/>
                <a:tailEnd/>
              </a:ln>
            </p:spPr>
            <p:txBody>
              <a:bodyPr/>
              <a:lstStyle/>
              <a:p>
                <a:endParaRPr lang="en-US"/>
              </a:p>
            </p:txBody>
          </p:sp>
          <p:sp>
            <p:nvSpPr>
              <p:cNvPr id="13381" name="Oval 227"/>
              <p:cNvSpPr>
                <a:spLocks noChangeArrowheads="1"/>
              </p:cNvSpPr>
              <p:nvPr/>
            </p:nvSpPr>
            <p:spPr bwMode="auto">
              <a:xfrm>
                <a:off x="1104" y="3360"/>
                <a:ext cx="71" cy="90"/>
              </a:xfrm>
              <a:prstGeom prst="ellipse">
                <a:avLst/>
              </a:prstGeom>
              <a:solidFill>
                <a:srgbClr val="C0C0C0"/>
              </a:solidFill>
              <a:ln w="9525">
                <a:solidFill>
                  <a:srgbClr val="000000"/>
                </a:solidFill>
                <a:round/>
                <a:headEnd/>
                <a:tailEnd/>
              </a:ln>
            </p:spPr>
            <p:txBody>
              <a:bodyPr/>
              <a:lstStyle/>
              <a:p>
                <a:endParaRPr lang="en-US"/>
              </a:p>
            </p:txBody>
          </p:sp>
          <p:sp>
            <p:nvSpPr>
              <p:cNvPr id="13382" name="Line 228"/>
              <p:cNvSpPr>
                <a:spLocks noChangeShapeType="1"/>
              </p:cNvSpPr>
              <p:nvPr/>
            </p:nvSpPr>
            <p:spPr bwMode="auto">
              <a:xfrm>
                <a:off x="864" y="3216"/>
                <a:ext cx="0" cy="96"/>
              </a:xfrm>
              <a:prstGeom prst="line">
                <a:avLst/>
              </a:prstGeom>
              <a:noFill/>
              <a:ln w="19050">
                <a:solidFill>
                  <a:schemeClr val="tx1"/>
                </a:solidFill>
                <a:round/>
                <a:headEnd/>
                <a:tailEnd/>
              </a:ln>
            </p:spPr>
            <p:txBody>
              <a:bodyPr/>
              <a:lstStyle/>
              <a:p>
                <a:endParaRPr lang="en-US"/>
              </a:p>
            </p:txBody>
          </p:sp>
          <p:sp>
            <p:nvSpPr>
              <p:cNvPr id="13383" name="Line 229"/>
              <p:cNvSpPr>
                <a:spLocks noChangeShapeType="1"/>
              </p:cNvSpPr>
              <p:nvPr/>
            </p:nvSpPr>
            <p:spPr bwMode="auto">
              <a:xfrm>
                <a:off x="816" y="3264"/>
                <a:ext cx="96" cy="0"/>
              </a:xfrm>
              <a:prstGeom prst="line">
                <a:avLst/>
              </a:prstGeom>
              <a:noFill/>
              <a:ln w="19050">
                <a:solidFill>
                  <a:schemeClr val="tx1"/>
                </a:solidFill>
                <a:round/>
                <a:headEnd/>
                <a:tailEnd/>
              </a:ln>
            </p:spPr>
            <p:txBody>
              <a:bodyPr/>
              <a:lstStyle/>
              <a:p>
                <a:endParaRPr lang="en-US"/>
              </a:p>
            </p:txBody>
          </p:sp>
          <p:sp>
            <p:nvSpPr>
              <p:cNvPr id="13384" name="Line 230"/>
              <p:cNvSpPr>
                <a:spLocks noChangeShapeType="1"/>
              </p:cNvSpPr>
              <p:nvPr/>
            </p:nvSpPr>
            <p:spPr bwMode="auto">
              <a:xfrm flipH="1">
                <a:off x="864" y="3312"/>
                <a:ext cx="240" cy="384"/>
              </a:xfrm>
              <a:prstGeom prst="line">
                <a:avLst/>
              </a:prstGeom>
              <a:noFill/>
              <a:ln w="9525">
                <a:solidFill>
                  <a:schemeClr val="tx1"/>
                </a:solidFill>
                <a:round/>
                <a:headEnd/>
                <a:tailEnd/>
              </a:ln>
            </p:spPr>
            <p:txBody>
              <a:bodyPr/>
              <a:lstStyle/>
              <a:p>
                <a:endParaRPr lang="en-US"/>
              </a:p>
            </p:txBody>
          </p:sp>
          <p:sp>
            <p:nvSpPr>
              <p:cNvPr id="13385" name="Line 231"/>
              <p:cNvSpPr>
                <a:spLocks noChangeShapeType="1"/>
              </p:cNvSpPr>
              <p:nvPr/>
            </p:nvSpPr>
            <p:spPr bwMode="auto">
              <a:xfrm flipH="1">
                <a:off x="864" y="3264"/>
                <a:ext cx="96" cy="432"/>
              </a:xfrm>
              <a:prstGeom prst="line">
                <a:avLst/>
              </a:prstGeom>
              <a:noFill/>
              <a:ln w="9525">
                <a:solidFill>
                  <a:schemeClr val="tx1"/>
                </a:solidFill>
                <a:round/>
                <a:headEnd/>
                <a:tailEnd/>
              </a:ln>
            </p:spPr>
            <p:txBody>
              <a:bodyPr/>
              <a:lstStyle/>
              <a:p>
                <a:endParaRPr lang="en-US"/>
              </a:p>
            </p:txBody>
          </p:sp>
        </p:grpSp>
        <p:sp>
          <p:nvSpPr>
            <p:cNvPr id="13369" name="Text Box 232"/>
            <p:cNvSpPr txBox="1">
              <a:spLocks noChangeArrowheads="1"/>
            </p:cNvSpPr>
            <p:nvPr/>
          </p:nvSpPr>
          <p:spPr bwMode="auto">
            <a:xfrm>
              <a:off x="662" y="3685"/>
              <a:ext cx="227" cy="154"/>
            </a:xfrm>
            <a:prstGeom prst="rect">
              <a:avLst/>
            </a:prstGeom>
            <a:noFill/>
            <a:ln w="9525">
              <a:noFill/>
              <a:miter lim="800000"/>
              <a:headEnd/>
              <a:tailEnd/>
            </a:ln>
          </p:spPr>
          <p:txBody>
            <a:bodyPr wrap="none">
              <a:spAutoFit/>
            </a:bodyPr>
            <a:lstStyle/>
            <a:p>
              <a:r>
                <a:rPr lang="en-US" sz="1000"/>
                <a:t>5m</a:t>
              </a:r>
            </a:p>
          </p:txBody>
        </p:sp>
        <p:sp>
          <p:nvSpPr>
            <p:cNvPr id="13370" name="Text Box 233"/>
            <p:cNvSpPr txBox="1">
              <a:spLocks noChangeArrowheads="1"/>
            </p:cNvSpPr>
            <p:nvPr/>
          </p:nvSpPr>
          <p:spPr bwMode="auto">
            <a:xfrm>
              <a:off x="672" y="2400"/>
              <a:ext cx="765" cy="173"/>
            </a:xfrm>
            <a:prstGeom prst="rect">
              <a:avLst/>
            </a:prstGeom>
            <a:noFill/>
            <a:ln w="9525">
              <a:noFill/>
              <a:miter lim="800000"/>
              <a:headEnd/>
              <a:tailEnd/>
            </a:ln>
          </p:spPr>
          <p:txBody>
            <a:bodyPr wrap="none">
              <a:spAutoFit/>
            </a:bodyPr>
            <a:lstStyle/>
            <a:p>
              <a:r>
                <a:rPr lang="en-US" sz="1200"/>
                <a:t>Non Cargo A/C</a:t>
              </a:r>
            </a:p>
          </p:txBody>
        </p:sp>
        <p:sp>
          <p:nvSpPr>
            <p:cNvPr id="13371" name="Text Box 234"/>
            <p:cNvSpPr txBox="1">
              <a:spLocks noChangeArrowheads="1"/>
            </p:cNvSpPr>
            <p:nvPr/>
          </p:nvSpPr>
          <p:spPr bwMode="auto">
            <a:xfrm>
              <a:off x="1536" y="2400"/>
              <a:ext cx="644" cy="173"/>
            </a:xfrm>
            <a:prstGeom prst="rect">
              <a:avLst/>
            </a:prstGeom>
            <a:noFill/>
            <a:ln w="9525">
              <a:noFill/>
              <a:miter lim="800000"/>
              <a:headEnd/>
              <a:tailEnd/>
            </a:ln>
          </p:spPr>
          <p:txBody>
            <a:bodyPr wrap="none">
              <a:spAutoFit/>
            </a:bodyPr>
            <a:lstStyle/>
            <a:p>
              <a:r>
                <a:rPr lang="en-US" sz="1200"/>
                <a:t>   Cargo A/C</a:t>
              </a:r>
            </a:p>
          </p:txBody>
        </p:sp>
        <p:grpSp>
          <p:nvGrpSpPr>
            <p:cNvPr id="13372" name="Group 236"/>
            <p:cNvGrpSpPr>
              <a:grpSpLocks/>
            </p:cNvGrpSpPr>
            <p:nvPr/>
          </p:nvGrpSpPr>
          <p:grpSpPr bwMode="auto">
            <a:xfrm>
              <a:off x="1680" y="3072"/>
              <a:ext cx="359" cy="576"/>
              <a:chOff x="816" y="3120"/>
              <a:chExt cx="359" cy="576"/>
            </a:xfrm>
          </p:grpSpPr>
          <p:sp>
            <p:nvSpPr>
              <p:cNvPr id="13374" name="Oval 237"/>
              <p:cNvSpPr>
                <a:spLocks noChangeArrowheads="1"/>
              </p:cNvSpPr>
              <p:nvPr/>
            </p:nvSpPr>
            <p:spPr bwMode="auto">
              <a:xfrm>
                <a:off x="1104" y="3120"/>
                <a:ext cx="71" cy="90"/>
              </a:xfrm>
              <a:prstGeom prst="ellipse">
                <a:avLst/>
              </a:prstGeom>
              <a:solidFill>
                <a:srgbClr val="C0C0C0"/>
              </a:solidFill>
              <a:ln w="9525">
                <a:solidFill>
                  <a:srgbClr val="000000"/>
                </a:solidFill>
                <a:round/>
                <a:headEnd/>
                <a:tailEnd/>
              </a:ln>
            </p:spPr>
            <p:txBody>
              <a:bodyPr/>
              <a:lstStyle/>
              <a:p>
                <a:endParaRPr lang="en-US"/>
              </a:p>
            </p:txBody>
          </p:sp>
          <p:sp>
            <p:nvSpPr>
              <p:cNvPr id="13375" name="Oval 238"/>
              <p:cNvSpPr>
                <a:spLocks noChangeArrowheads="1"/>
              </p:cNvSpPr>
              <p:nvPr/>
            </p:nvSpPr>
            <p:spPr bwMode="auto">
              <a:xfrm>
                <a:off x="1104" y="3360"/>
                <a:ext cx="71" cy="90"/>
              </a:xfrm>
              <a:prstGeom prst="ellipse">
                <a:avLst/>
              </a:prstGeom>
              <a:solidFill>
                <a:srgbClr val="C0C0C0"/>
              </a:solidFill>
              <a:ln w="9525">
                <a:solidFill>
                  <a:srgbClr val="000000"/>
                </a:solidFill>
                <a:round/>
                <a:headEnd/>
                <a:tailEnd/>
              </a:ln>
            </p:spPr>
            <p:txBody>
              <a:bodyPr/>
              <a:lstStyle/>
              <a:p>
                <a:endParaRPr lang="en-US"/>
              </a:p>
            </p:txBody>
          </p:sp>
          <p:sp>
            <p:nvSpPr>
              <p:cNvPr id="13376" name="Line 239"/>
              <p:cNvSpPr>
                <a:spLocks noChangeShapeType="1"/>
              </p:cNvSpPr>
              <p:nvPr/>
            </p:nvSpPr>
            <p:spPr bwMode="auto">
              <a:xfrm>
                <a:off x="864" y="3216"/>
                <a:ext cx="0" cy="96"/>
              </a:xfrm>
              <a:prstGeom prst="line">
                <a:avLst/>
              </a:prstGeom>
              <a:noFill/>
              <a:ln w="19050">
                <a:solidFill>
                  <a:schemeClr val="tx1"/>
                </a:solidFill>
                <a:round/>
                <a:headEnd/>
                <a:tailEnd/>
              </a:ln>
            </p:spPr>
            <p:txBody>
              <a:bodyPr/>
              <a:lstStyle/>
              <a:p>
                <a:endParaRPr lang="en-US"/>
              </a:p>
            </p:txBody>
          </p:sp>
          <p:sp>
            <p:nvSpPr>
              <p:cNvPr id="13377" name="Line 240"/>
              <p:cNvSpPr>
                <a:spLocks noChangeShapeType="1"/>
              </p:cNvSpPr>
              <p:nvPr/>
            </p:nvSpPr>
            <p:spPr bwMode="auto">
              <a:xfrm>
                <a:off x="816" y="3264"/>
                <a:ext cx="96" cy="0"/>
              </a:xfrm>
              <a:prstGeom prst="line">
                <a:avLst/>
              </a:prstGeom>
              <a:noFill/>
              <a:ln w="19050">
                <a:solidFill>
                  <a:schemeClr val="tx1"/>
                </a:solidFill>
                <a:round/>
                <a:headEnd/>
                <a:tailEnd/>
              </a:ln>
            </p:spPr>
            <p:txBody>
              <a:bodyPr/>
              <a:lstStyle/>
              <a:p>
                <a:endParaRPr lang="en-US"/>
              </a:p>
            </p:txBody>
          </p:sp>
          <p:sp>
            <p:nvSpPr>
              <p:cNvPr id="13378" name="Line 241"/>
              <p:cNvSpPr>
                <a:spLocks noChangeShapeType="1"/>
              </p:cNvSpPr>
              <p:nvPr/>
            </p:nvSpPr>
            <p:spPr bwMode="auto">
              <a:xfrm flipH="1">
                <a:off x="864" y="3312"/>
                <a:ext cx="240" cy="384"/>
              </a:xfrm>
              <a:prstGeom prst="line">
                <a:avLst/>
              </a:prstGeom>
              <a:noFill/>
              <a:ln w="9525">
                <a:solidFill>
                  <a:schemeClr val="tx1"/>
                </a:solidFill>
                <a:round/>
                <a:headEnd/>
                <a:tailEnd/>
              </a:ln>
            </p:spPr>
            <p:txBody>
              <a:bodyPr/>
              <a:lstStyle/>
              <a:p>
                <a:endParaRPr lang="en-US"/>
              </a:p>
            </p:txBody>
          </p:sp>
          <p:sp>
            <p:nvSpPr>
              <p:cNvPr id="13379" name="Line 242"/>
              <p:cNvSpPr>
                <a:spLocks noChangeShapeType="1"/>
              </p:cNvSpPr>
              <p:nvPr/>
            </p:nvSpPr>
            <p:spPr bwMode="auto">
              <a:xfrm flipH="1">
                <a:off x="864" y="3264"/>
                <a:ext cx="96" cy="432"/>
              </a:xfrm>
              <a:prstGeom prst="line">
                <a:avLst/>
              </a:prstGeom>
              <a:noFill/>
              <a:ln w="9525">
                <a:solidFill>
                  <a:schemeClr val="tx1"/>
                </a:solidFill>
                <a:round/>
                <a:headEnd/>
                <a:tailEnd/>
              </a:ln>
            </p:spPr>
            <p:txBody>
              <a:bodyPr/>
              <a:lstStyle/>
              <a:p>
                <a:endParaRPr lang="en-US"/>
              </a:p>
            </p:txBody>
          </p:sp>
        </p:grpSp>
        <p:sp>
          <p:nvSpPr>
            <p:cNvPr id="13373" name="Text Box 244"/>
            <p:cNvSpPr txBox="1">
              <a:spLocks noChangeArrowheads="1"/>
            </p:cNvSpPr>
            <p:nvPr/>
          </p:nvSpPr>
          <p:spPr bwMode="auto">
            <a:xfrm>
              <a:off x="1622" y="3637"/>
              <a:ext cx="271" cy="154"/>
            </a:xfrm>
            <a:prstGeom prst="rect">
              <a:avLst/>
            </a:prstGeom>
            <a:noFill/>
            <a:ln w="9525">
              <a:noFill/>
              <a:miter lim="800000"/>
              <a:headEnd/>
              <a:tailEnd/>
            </a:ln>
          </p:spPr>
          <p:txBody>
            <a:bodyPr wrap="none">
              <a:spAutoFit/>
            </a:bodyPr>
            <a:lstStyle/>
            <a:p>
              <a:r>
                <a:rPr lang="en-US" sz="1000"/>
                <a:t>10m</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5"/>
          <p:cNvSpPr>
            <a:spLocks noGrp="1" noChangeArrowheads="1"/>
          </p:cNvSpPr>
          <p:nvPr>
            <p:ph type="body" sz="half" idx="1"/>
          </p:nvPr>
        </p:nvSpPr>
        <p:spPr>
          <a:xfrm>
            <a:off x="0" y="0"/>
            <a:ext cx="4343400" cy="6858000"/>
          </a:xfrm>
        </p:spPr>
        <p:txBody>
          <a:bodyPr/>
          <a:lstStyle/>
          <a:p>
            <a:pPr algn="ctr" eaLnBrk="1" hangingPunct="1">
              <a:lnSpc>
                <a:spcPct val="80000"/>
              </a:lnSpc>
              <a:buFontTx/>
              <a:buNone/>
            </a:pPr>
            <a:r>
              <a:rPr lang="en-US" sz="1600" b="1" u="sng" smtClean="0"/>
              <a:t>PZ OPERATIONS</a:t>
            </a:r>
          </a:p>
          <a:p>
            <a:pPr eaLnBrk="1" hangingPunct="1">
              <a:lnSpc>
                <a:spcPct val="80000"/>
              </a:lnSpc>
              <a:buFontTx/>
              <a:buNone/>
            </a:pPr>
            <a:r>
              <a:rPr lang="en-US" sz="1400" b="1" u="sng" smtClean="0"/>
              <a:t>PLANNING PROCESS:  </a:t>
            </a:r>
            <a:r>
              <a:rPr lang="en-US" sz="1400" smtClean="0"/>
              <a:t>Successful air assault execution is based on a careful analysis of METT-TC, and a detailed precise reverse planning process.  Five basic plans that comprise the reverse planning sequence are developed for each air assault operation.  They are:</a:t>
            </a:r>
          </a:p>
          <a:p>
            <a:pPr eaLnBrk="1" hangingPunct="1">
              <a:lnSpc>
                <a:spcPct val="80000"/>
              </a:lnSpc>
              <a:buFontTx/>
              <a:buNone/>
            </a:pPr>
            <a:r>
              <a:rPr lang="en-US" sz="1400" smtClean="0"/>
              <a:t>		-  The Ground Tactical Plan</a:t>
            </a:r>
          </a:p>
          <a:p>
            <a:pPr eaLnBrk="1" hangingPunct="1">
              <a:lnSpc>
                <a:spcPct val="80000"/>
              </a:lnSpc>
              <a:buFontTx/>
              <a:buNone/>
            </a:pPr>
            <a:r>
              <a:rPr lang="en-US" sz="1400" smtClean="0"/>
              <a:t>		-  The Landing Plan</a:t>
            </a:r>
          </a:p>
          <a:p>
            <a:pPr eaLnBrk="1" hangingPunct="1">
              <a:lnSpc>
                <a:spcPct val="80000"/>
              </a:lnSpc>
              <a:buFontTx/>
              <a:buNone/>
            </a:pPr>
            <a:r>
              <a:rPr lang="en-US" sz="1400" smtClean="0"/>
              <a:t>		-  The Air Movement Plan</a:t>
            </a:r>
          </a:p>
          <a:p>
            <a:pPr eaLnBrk="1" hangingPunct="1">
              <a:lnSpc>
                <a:spcPct val="80000"/>
              </a:lnSpc>
              <a:buFontTx/>
              <a:buNone/>
            </a:pPr>
            <a:r>
              <a:rPr lang="en-US" sz="1400" smtClean="0"/>
              <a:t>		-  The Loading Plan</a:t>
            </a:r>
          </a:p>
          <a:p>
            <a:pPr eaLnBrk="1" hangingPunct="1">
              <a:lnSpc>
                <a:spcPct val="80000"/>
              </a:lnSpc>
              <a:buFontTx/>
              <a:buNone/>
            </a:pPr>
            <a:r>
              <a:rPr lang="en-US" sz="1400" smtClean="0"/>
              <a:t>		-  The Staging Plan</a:t>
            </a:r>
          </a:p>
          <a:p>
            <a:pPr eaLnBrk="1" hangingPunct="1">
              <a:lnSpc>
                <a:spcPct val="80000"/>
              </a:lnSpc>
              <a:buFontTx/>
              <a:buNone/>
            </a:pPr>
            <a:endParaRPr lang="en-US" sz="1400" smtClean="0"/>
          </a:p>
          <a:p>
            <a:pPr algn="ctr" eaLnBrk="1" hangingPunct="1">
              <a:lnSpc>
                <a:spcPct val="80000"/>
              </a:lnSpc>
              <a:buFontTx/>
              <a:buNone/>
            </a:pPr>
            <a:endParaRPr lang="en-US" sz="1400" smtClean="0"/>
          </a:p>
        </p:txBody>
      </p:sp>
      <p:sp>
        <p:nvSpPr>
          <p:cNvPr id="2052" name="Rectangle 6"/>
          <p:cNvSpPr>
            <a:spLocks noGrp="1" noChangeArrowheads="1"/>
          </p:cNvSpPr>
          <p:nvPr>
            <p:ph type="body" sz="half" idx="2"/>
          </p:nvPr>
        </p:nvSpPr>
        <p:spPr>
          <a:xfrm>
            <a:off x="4800600" y="0"/>
            <a:ext cx="4343400" cy="6858000"/>
          </a:xfrm>
        </p:spPr>
        <p:txBody>
          <a:bodyPr/>
          <a:lstStyle/>
          <a:p>
            <a:pPr marL="533400" indent="-533400" eaLnBrk="1" hangingPunct="1">
              <a:buFontTx/>
              <a:buNone/>
            </a:pPr>
            <a:r>
              <a:rPr lang="en-US" sz="1200" b="1" dirty="0" smtClean="0"/>
              <a:t>		   </a:t>
            </a:r>
            <a:r>
              <a:rPr lang="en-US" sz="1200" b="1" u="sng" dirty="0" smtClean="0"/>
              <a:t>TIME DISTANCE PLANNING</a:t>
            </a:r>
          </a:p>
          <a:p>
            <a:pPr marL="533400" indent="-533400" eaLnBrk="1" hangingPunct="1">
              <a:buFontTx/>
              <a:buNone/>
            </a:pPr>
            <a:r>
              <a:rPr lang="en-US" sz="1200" b="1" dirty="0" smtClean="0"/>
              <a:t>	</a:t>
            </a:r>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endParaRPr lang="en-US" sz="1200" b="1" dirty="0" smtClean="0"/>
          </a:p>
          <a:p>
            <a:pPr marL="533400" indent="-533400" eaLnBrk="1" hangingPunct="1">
              <a:buFontTx/>
              <a:buNone/>
            </a:pPr>
            <a:r>
              <a:rPr lang="en-US" sz="1200" b="1" dirty="0" smtClean="0"/>
              <a:t>NOTE:  </a:t>
            </a:r>
            <a:r>
              <a:rPr lang="en-US" sz="1200" dirty="0" smtClean="0"/>
              <a:t>Round all times and distances up to the next whole number.</a:t>
            </a:r>
          </a:p>
          <a:p>
            <a:pPr marL="533400" indent="-533400" algn="ctr" eaLnBrk="1" hangingPunct="1">
              <a:buFontTx/>
              <a:buNone/>
            </a:pPr>
            <a:r>
              <a:rPr lang="en-US" sz="1000" dirty="0" smtClean="0"/>
              <a:t>While flying, the use of a Nav. Reference Card can help with flight following, and keeping track of A/C location.</a:t>
            </a:r>
          </a:p>
        </p:txBody>
      </p:sp>
      <p:graphicFrame>
        <p:nvGraphicFramePr>
          <p:cNvPr id="2050" name="Object 4"/>
          <p:cNvGraphicFramePr>
            <a:graphicFrameLocks noChangeAspect="1"/>
          </p:cNvGraphicFramePr>
          <p:nvPr/>
        </p:nvGraphicFramePr>
        <p:xfrm>
          <a:off x="0" y="2895600"/>
          <a:ext cx="4495800" cy="3124200"/>
        </p:xfrm>
        <a:graphic>
          <a:graphicData uri="http://schemas.openxmlformats.org/presentationml/2006/ole">
            <p:oleObj spid="_x0000_s2050" name="Bitmap Image" r:id="rId3" imgW="4723810" imgH="1752381" progId="PBrush">
              <p:embed/>
            </p:oleObj>
          </a:graphicData>
        </a:graphic>
      </p:graphicFrame>
      <p:grpSp>
        <p:nvGrpSpPr>
          <p:cNvPr id="2053" name="Group 26"/>
          <p:cNvGrpSpPr>
            <a:grpSpLocks/>
          </p:cNvGrpSpPr>
          <p:nvPr/>
        </p:nvGrpSpPr>
        <p:grpSpPr bwMode="auto">
          <a:xfrm>
            <a:off x="4953000" y="4114800"/>
            <a:ext cx="3994150" cy="2514600"/>
            <a:chOff x="3024" y="2208"/>
            <a:chExt cx="2660" cy="1728"/>
          </a:xfrm>
        </p:grpSpPr>
        <p:sp>
          <p:nvSpPr>
            <p:cNvPr id="2054" name="Rectangle 5"/>
            <p:cNvSpPr>
              <a:spLocks noChangeArrowheads="1"/>
            </p:cNvSpPr>
            <p:nvPr/>
          </p:nvSpPr>
          <p:spPr bwMode="auto">
            <a:xfrm>
              <a:off x="3024" y="2208"/>
              <a:ext cx="2640" cy="1728"/>
            </a:xfrm>
            <a:prstGeom prst="rect">
              <a:avLst/>
            </a:prstGeom>
            <a:noFill/>
            <a:ln w="9525">
              <a:solidFill>
                <a:schemeClr val="tx1"/>
              </a:solidFill>
              <a:miter lim="800000"/>
              <a:headEnd/>
              <a:tailEnd/>
            </a:ln>
          </p:spPr>
          <p:txBody>
            <a:bodyPr wrap="none" anchor="ctr"/>
            <a:lstStyle/>
            <a:p>
              <a:pPr algn="ctr"/>
              <a:endParaRPr lang="en-US" sz="900"/>
            </a:p>
          </p:txBody>
        </p:sp>
        <p:sp>
          <p:nvSpPr>
            <p:cNvPr id="2055" name="Line 6"/>
            <p:cNvSpPr>
              <a:spLocks noChangeShapeType="1"/>
            </p:cNvSpPr>
            <p:nvPr/>
          </p:nvSpPr>
          <p:spPr bwMode="auto">
            <a:xfrm>
              <a:off x="3024" y="2448"/>
              <a:ext cx="2640" cy="0"/>
            </a:xfrm>
            <a:prstGeom prst="line">
              <a:avLst/>
            </a:prstGeom>
            <a:noFill/>
            <a:ln w="9525">
              <a:solidFill>
                <a:schemeClr val="tx1"/>
              </a:solidFill>
              <a:round/>
              <a:headEnd/>
              <a:tailEnd/>
            </a:ln>
          </p:spPr>
          <p:txBody>
            <a:bodyPr/>
            <a:lstStyle/>
            <a:p>
              <a:endParaRPr lang="en-US"/>
            </a:p>
          </p:txBody>
        </p:sp>
        <p:sp>
          <p:nvSpPr>
            <p:cNvPr id="2056" name="Line 7"/>
            <p:cNvSpPr>
              <a:spLocks noChangeShapeType="1"/>
            </p:cNvSpPr>
            <p:nvPr/>
          </p:nvSpPr>
          <p:spPr bwMode="auto">
            <a:xfrm>
              <a:off x="3024" y="2688"/>
              <a:ext cx="2640" cy="0"/>
            </a:xfrm>
            <a:prstGeom prst="line">
              <a:avLst/>
            </a:prstGeom>
            <a:noFill/>
            <a:ln w="9525">
              <a:solidFill>
                <a:schemeClr val="tx1"/>
              </a:solidFill>
              <a:round/>
              <a:headEnd/>
              <a:tailEnd/>
            </a:ln>
          </p:spPr>
          <p:txBody>
            <a:bodyPr/>
            <a:lstStyle/>
            <a:p>
              <a:endParaRPr lang="en-US"/>
            </a:p>
          </p:txBody>
        </p:sp>
        <p:sp>
          <p:nvSpPr>
            <p:cNvPr id="2057" name="Line 8"/>
            <p:cNvSpPr>
              <a:spLocks noChangeShapeType="1"/>
            </p:cNvSpPr>
            <p:nvPr/>
          </p:nvSpPr>
          <p:spPr bwMode="auto">
            <a:xfrm>
              <a:off x="3024" y="2928"/>
              <a:ext cx="2640" cy="0"/>
            </a:xfrm>
            <a:prstGeom prst="line">
              <a:avLst/>
            </a:prstGeom>
            <a:noFill/>
            <a:ln w="9525">
              <a:solidFill>
                <a:schemeClr val="tx1"/>
              </a:solidFill>
              <a:round/>
              <a:headEnd/>
              <a:tailEnd/>
            </a:ln>
          </p:spPr>
          <p:txBody>
            <a:bodyPr/>
            <a:lstStyle/>
            <a:p>
              <a:endParaRPr lang="en-US"/>
            </a:p>
          </p:txBody>
        </p:sp>
        <p:sp>
          <p:nvSpPr>
            <p:cNvPr id="2058" name="Line 9"/>
            <p:cNvSpPr>
              <a:spLocks noChangeShapeType="1"/>
            </p:cNvSpPr>
            <p:nvPr/>
          </p:nvSpPr>
          <p:spPr bwMode="auto">
            <a:xfrm>
              <a:off x="3024" y="3168"/>
              <a:ext cx="2640" cy="0"/>
            </a:xfrm>
            <a:prstGeom prst="line">
              <a:avLst/>
            </a:prstGeom>
            <a:noFill/>
            <a:ln w="9525">
              <a:solidFill>
                <a:schemeClr val="tx1"/>
              </a:solidFill>
              <a:round/>
              <a:headEnd/>
              <a:tailEnd/>
            </a:ln>
          </p:spPr>
          <p:txBody>
            <a:bodyPr/>
            <a:lstStyle/>
            <a:p>
              <a:endParaRPr lang="en-US"/>
            </a:p>
          </p:txBody>
        </p:sp>
        <p:sp>
          <p:nvSpPr>
            <p:cNvPr id="2059" name="Line 10"/>
            <p:cNvSpPr>
              <a:spLocks noChangeShapeType="1"/>
            </p:cNvSpPr>
            <p:nvPr/>
          </p:nvSpPr>
          <p:spPr bwMode="auto">
            <a:xfrm>
              <a:off x="3024" y="3408"/>
              <a:ext cx="2640" cy="0"/>
            </a:xfrm>
            <a:prstGeom prst="line">
              <a:avLst/>
            </a:prstGeom>
            <a:noFill/>
            <a:ln w="9525">
              <a:solidFill>
                <a:schemeClr val="tx1"/>
              </a:solidFill>
              <a:round/>
              <a:headEnd/>
              <a:tailEnd/>
            </a:ln>
          </p:spPr>
          <p:txBody>
            <a:bodyPr/>
            <a:lstStyle/>
            <a:p>
              <a:endParaRPr lang="en-US"/>
            </a:p>
          </p:txBody>
        </p:sp>
        <p:sp>
          <p:nvSpPr>
            <p:cNvPr id="2060" name="Line 11"/>
            <p:cNvSpPr>
              <a:spLocks noChangeShapeType="1"/>
            </p:cNvSpPr>
            <p:nvPr/>
          </p:nvSpPr>
          <p:spPr bwMode="auto">
            <a:xfrm>
              <a:off x="3024" y="3696"/>
              <a:ext cx="2640" cy="0"/>
            </a:xfrm>
            <a:prstGeom prst="line">
              <a:avLst/>
            </a:prstGeom>
            <a:noFill/>
            <a:ln w="9525">
              <a:solidFill>
                <a:schemeClr val="tx1"/>
              </a:solidFill>
              <a:round/>
              <a:headEnd/>
              <a:tailEnd/>
            </a:ln>
          </p:spPr>
          <p:txBody>
            <a:bodyPr/>
            <a:lstStyle/>
            <a:p>
              <a:endParaRPr lang="en-US"/>
            </a:p>
          </p:txBody>
        </p:sp>
        <p:sp>
          <p:nvSpPr>
            <p:cNvPr id="2061" name="Line 12"/>
            <p:cNvSpPr>
              <a:spLocks noChangeShapeType="1"/>
            </p:cNvSpPr>
            <p:nvPr/>
          </p:nvSpPr>
          <p:spPr bwMode="auto">
            <a:xfrm>
              <a:off x="3360" y="2448"/>
              <a:ext cx="0" cy="1488"/>
            </a:xfrm>
            <a:prstGeom prst="line">
              <a:avLst/>
            </a:prstGeom>
            <a:noFill/>
            <a:ln w="9525">
              <a:solidFill>
                <a:schemeClr val="tx1"/>
              </a:solidFill>
              <a:round/>
              <a:headEnd/>
              <a:tailEnd/>
            </a:ln>
          </p:spPr>
          <p:txBody>
            <a:bodyPr/>
            <a:lstStyle/>
            <a:p>
              <a:endParaRPr lang="en-US"/>
            </a:p>
          </p:txBody>
        </p:sp>
        <p:sp>
          <p:nvSpPr>
            <p:cNvPr id="2062" name="Line 13"/>
            <p:cNvSpPr>
              <a:spLocks noChangeShapeType="1"/>
            </p:cNvSpPr>
            <p:nvPr/>
          </p:nvSpPr>
          <p:spPr bwMode="auto">
            <a:xfrm>
              <a:off x="3744" y="2448"/>
              <a:ext cx="0" cy="1488"/>
            </a:xfrm>
            <a:prstGeom prst="line">
              <a:avLst/>
            </a:prstGeom>
            <a:noFill/>
            <a:ln w="9525">
              <a:solidFill>
                <a:schemeClr val="tx1"/>
              </a:solidFill>
              <a:round/>
              <a:headEnd/>
              <a:tailEnd/>
            </a:ln>
          </p:spPr>
          <p:txBody>
            <a:bodyPr/>
            <a:lstStyle/>
            <a:p>
              <a:endParaRPr lang="en-US"/>
            </a:p>
          </p:txBody>
        </p:sp>
        <p:sp>
          <p:nvSpPr>
            <p:cNvPr id="2063" name="Line 14"/>
            <p:cNvSpPr>
              <a:spLocks noChangeShapeType="1"/>
            </p:cNvSpPr>
            <p:nvPr/>
          </p:nvSpPr>
          <p:spPr bwMode="auto">
            <a:xfrm>
              <a:off x="4128" y="2448"/>
              <a:ext cx="0" cy="1488"/>
            </a:xfrm>
            <a:prstGeom prst="line">
              <a:avLst/>
            </a:prstGeom>
            <a:noFill/>
            <a:ln w="9525">
              <a:solidFill>
                <a:schemeClr val="tx1"/>
              </a:solidFill>
              <a:round/>
              <a:headEnd/>
              <a:tailEnd/>
            </a:ln>
          </p:spPr>
          <p:txBody>
            <a:bodyPr/>
            <a:lstStyle/>
            <a:p>
              <a:endParaRPr lang="en-US"/>
            </a:p>
          </p:txBody>
        </p:sp>
        <p:sp>
          <p:nvSpPr>
            <p:cNvPr id="2064" name="Line 15"/>
            <p:cNvSpPr>
              <a:spLocks noChangeShapeType="1"/>
            </p:cNvSpPr>
            <p:nvPr/>
          </p:nvSpPr>
          <p:spPr bwMode="auto">
            <a:xfrm>
              <a:off x="4512" y="2448"/>
              <a:ext cx="0" cy="1488"/>
            </a:xfrm>
            <a:prstGeom prst="line">
              <a:avLst/>
            </a:prstGeom>
            <a:noFill/>
            <a:ln w="9525">
              <a:solidFill>
                <a:schemeClr val="tx1"/>
              </a:solidFill>
              <a:round/>
              <a:headEnd/>
              <a:tailEnd/>
            </a:ln>
          </p:spPr>
          <p:txBody>
            <a:bodyPr/>
            <a:lstStyle/>
            <a:p>
              <a:endParaRPr lang="en-US"/>
            </a:p>
          </p:txBody>
        </p:sp>
        <p:sp>
          <p:nvSpPr>
            <p:cNvPr id="2065" name="Line 16"/>
            <p:cNvSpPr>
              <a:spLocks noChangeShapeType="1"/>
            </p:cNvSpPr>
            <p:nvPr/>
          </p:nvSpPr>
          <p:spPr bwMode="auto">
            <a:xfrm>
              <a:off x="4896" y="2448"/>
              <a:ext cx="0" cy="1488"/>
            </a:xfrm>
            <a:prstGeom prst="line">
              <a:avLst/>
            </a:prstGeom>
            <a:noFill/>
            <a:ln w="9525">
              <a:solidFill>
                <a:schemeClr val="tx1"/>
              </a:solidFill>
              <a:round/>
              <a:headEnd/>
              <a:tailEnd/>
            </a:ln>
          </p:spPr>
          <p:txBody>
            <a:bodyPr/>
            <a:lstStyle/>
            <a:p>
              <a:endParaRPr lang="en-US"/>
            </a:p>
          </p:txBody>
        </p:sp>
        <p:sp>
          <p:nvSpPr>
            <p:cNvPr id="2066" name="Text Box 18"/>
            <p:cNvSpPr txBox="1">
              <a:spLocks noChangeArrowheads="1"/>
            </p:cNvSpPr>
            <p:nvPr/>
          </p:nvSpPr>
          <p:spPr bwMode="auto">
            <a:xfrm>
              <a:off x="3696" y="2208"/>
              <a:ext cx="1256" cy="173"/>
            </a:xfrm>
            <a:prstGeom prst="rect">
              <a:avLst/>
            </a:prstGeom>
            <a:noFill/>
            <a:ln w="9525">
              <a:noFill/>
              <a:miter lim="800000"/>
              <a:headEnd/>
              <a:tailEnd/>
            </a:ln>
          </p:spPr>
          <p:txBody>
            <a:bodyPr wrap="none">
              <a:spAutoFit/>
            </a:bodyPr>
            <a:lstStyle/>
            <a:p>
              <a:r>
                <a:rPr lang="en-US" sz="1200"/>
                <a:t>NAV. REFERENCE CARD</a:t>
              </a:r>
            </a:p>
          </p:txBody>
        </p:sp>
        <p:sp>
          <p:nvSpPr>
            <p:cNvPr id="2067" name="Text Box 20"/>
            <p:cNvSpPr txBox="1">
              <a:spLocks noChangeArrowheads="1"/>
            </p:cNvSpPr>
            <p:nvPr/>
          </p:nvSpPr>
          <p:spPr bwMode="auto">
            <a:xfrm>
              <a:off x="3024" y="2496"/>
              <a:ext cx="336" cy="144"/>
            </a:xfrm>
            <a:prstGeom prst="rect">
              <a:avLst/>
            </a:prstGeom>
            <a:noFill/>
            <a:ln w="9525">
              <a:noFill/>
              <a:miter lim="800000"/>
              <a:headEnd/>
              <a:tailEnd/>
            </a:ln>
          </p:spPr>
          <p:txBody>
            <a:bodyPr wrap="none">
              <a:spAutoFit/>
            </a:bodyPr>
            <a:lstStyle/>
            <a:p>
              <a:r>
                <a:rPr lang="en-US" sz="900"/>
                <a:t>POINT</a:t>
              </a:r>
            </a:p>
          </p:txBody>
        </p:sp>
        <p:sp>
          <p:nvSpPr>
            <p:cNvPr id="2068" name="Text Box 21"/>
            <p:cNvSpPr txBox="1">
              <a:spLocks noChangeArrowheads="1"/>
            </p:cNvSpPr>
            <p:nvPr/>
          </p:nvSpPr>
          <p:spPr bwMode="auto">
            <a:xfrm>
              <a:off x="3408" y="2496"/>
              <a:ext cx="296" cy="144"/>
            </a:xfrm>
            <a:prstGeom prst="rect">
              <a:avLst/>
            </a:prstGeom>
            <a:noFill/>
            <a:ln w="9525">
              <a:noFill/>
              <a:miter lim="800000"/>
              <a:headEnd/>
              <a:tailEnd/>
            </a:ln>
          </p:spPr>
          <p:txBody>
            <a:bodyPr wrap="none">
              <a:spAutoFit/>
            </a:bodyPr>
            <a:lstStyle/>
            <a:p>
              <a:r>
                <a:rPr lang="en-US" sz="900"/>
                <a:t>GRID</a:t>
              </a:r>
            </a:p>
          </p:txBody>
        </p:sp>
        <p:sp>
          <p:nvSpPr>
            <p:cNvPr id="2069" name="Text Box 22"/>
            <p:cNvSpPr txBox="1">
              <a:spLocks noChangeArrowheads="1"/>
            </p:cNvSpPr>
            <p:nvPr/>
          </p:nvSpPr>
          <p:spPr bwMode="auto">
            <a:xfrm>
              <a:off x="3696" y="2496"/>
              <a:ext cx="444" cy="144"/>
            </a:xfrm>
            <a:prstGeom prst="rect">
              <a:avLst/>
            </a:prstGeom>
            <a:noFill/>
            <a:ln w="9525">
              <a:noFill/>
              <a:miter lim="800000"/>
              <a:headEnd/>
              <a:tailEnd/>
            </a:ln>
          </p:spPr>
          <p:txBody>
            <a:bodyPr wrap="none">
              <a:spAutoFit/>
            </a:bodyPr>
            <a:lstStyle/>
            <a:p>
              <a:r>
                <a:rPr lang="en-US" sz="900"/>
                <a:t>HEADING</a:t>
              </a:r>
            </a:p>
          </p:txBody>
        </p:sp>
        <p:sp>
          <p:nvSpPr>
            <p:cNvPr id="2070" name="Text Box 23"/>
            <p:cNvSpPr txBox="1">
              <a:spLocks noChangeArrowheads="1"/>
            </p:cNvSpPr>
            <p:nvPr/>
          </p:nvSpPr>
          <p:spPr bwMode="auto">
            <a:xfrm>
              <a:off x="4176" y="2496"/>
              <a:ext cx="288" cy="144"/>
            </a:xfrm>
            <a:prstGeom prst="rect">
              <a:avLst/>
            </a:prstGeom>
            <a:noFill/>
            <a:ln w="9525">
              <a:noFill/>
              <a:miter lim="800000"/>
              <a:headEnd/>
              <a:tailEnd/>
            </a:ln>
          </p:spPr>
          <p:txBody>
            <a:bodyPr wrap="none">
              <a:spAutoFit/>
            </a:bodyPr>
            <a:lstStyle/>
            <a:p>
              <a:r>
                <a:rPr lang="en-US" sz="900"/>
                <a:t>TIME</a:t>
              </a:r>
            </a:p>
          </p:txBody>
        </p:sp>
        <p:sp>
          <p:nvSpPr>
            <p:cNvPr id="2071" name="Text Box 24"/>
            <p:cNvSpPr txBox="1">
              <a:spLocks noChangeArrowheads="1"/>
            </p:cNvSpPr>
            <p:nvPr/>
          </p:nvSpPr>
          <p:spPr bwMode="auto">
            <a:xfrm>
              <a:off x="4550" y="2493"/>
              <a:ext cx="300" cy="144"/>
            </a:xfrm>
            <a:prstGeom prst="rect">
              <a:avLst/>
            </a:prstGeom>
            <a:noFill/>
            <a:ln w="9525">
              <a:noFill/>
              <a:miter lim="800000"/>
              <a:headEnd/>
              <a:tailEnd/>
            </a:ln>
          </p:spPr>
          <p:txBody>
            <a:bodyPr wrap="none">
              <a:spAutoFit/>
            </a:bodyPr>
            <a:lstStyle/>
            <a:p>
              <a:r>
                <a:rPr lang="en-US" sz="900"/>
                <a:t>DIST.</a:t>
              </a:r>
            </a:p>
          </p:txBody>
        </p:sp>
        <p:sp>
          <p:nvSpPr>
            <p:cNvPr id="2072" name="Text Box 25"/>
            <p:cNvSpPr txBox="1">
              <a:spLocks noChangeArrowheads="1"/>
            </p:cNvSpPr>
            <p:nvPr/>
          </p:nvSpPr>
          <p:spPr bwMode="auto">
            <a:xfrm>
              <a:off x="4896" y="2496"/>
              <a:ext cx="788" cy="144"/>
            </a:xfrm>
            <a:prstGeom prst="rect">
              <a:avLst/>
            </a:prstGeom>
            <a:noFill/>
            <a:ln w="9525">
              <a:noFill/>
              <a:miter lim="800000"/>
              <a:headEnd/>
              <a:tailEnd/>
            </a:ln>
          </p:spPr>
          <p:txBody>
            <a:bodyPr wrap="none">
              <a:spAutoFit/>
            </a:bodyPr>
            <a:lstStyle/>
            <a:p>
              <a:r>
                <a:rPr lang="en-US" sz="900"/>
                <a:t>TERRAIN FEATURE</a:t>
              </a:r>
            </a:p>
          </p:txBody>
        </p:sp>
      </p:grpSp>
      <p:sp>
        <p:nvSpPr>
          <p:cNvPr id="26" name="Rectangle 25"/>
          <p:cNvSpPr/>
          <p:nvPr/>
        </p:nvSpPr>
        <p:spPr>
          <a:xfrm>
            <a:off x="5029200" y="304800"/>
            <a:ext cx="3810000" cy="20574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rot="5400000">
            <a:off x="5295900" y="1333500"/>
            <a:ext cx="2057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6515100" y="1333500"/>
            <a:ext cx="2057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029200" y="685800"/>
            <a:ext cx="381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29200" y="862080"/>
            <a:ext cx="381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029200" y="1084992"/>
            <a:ext cx="381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029200" y="1302216"/>
            <a:ext cx="381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029200" y="1492144"/>
            <a:ext cx="381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029200" y="1736664"/>
            <a:ext cx="381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029200" y="1953888"/>
            <a:ext cx="381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097440" y="381000"/>
            <a:ext cx="1143000" cy="246221"/>
          </a:xfrm>
          <a:prstGeom prst="rect">
            <a:avLst/>
          </a:prstGeom>
          <a:noFill/>
        </p:spPr>
        <p:txBody>
          <a:bodyPr wrap="square" rtlCol="0">
            <a:spAutoFit/>
          </a:bodyPr>
          <a:lstStyle/>
          <a:p>
            <a:pPr algn="ctr"/>
            <a:r>
              <a:rPr lang="en-US" sz="1000" b="1" dirty="0" smtClean="0"/>
              <a:t>Air Craft</a:t>
            </a:r>
            <a:endParaRPr lang="en-US" sz="1000" b="1" dirty="0"/>
          </a:p>
        </p:txBody>
      </p:sp>
      <p:sp>
        <p:nvSpPr>
          <p:cNvPr id="41" name="TextBox 40"/>
          <p:cNvSpPr txBox="1"/>
          <p:nvPr/>
        </p:nvSpPr>
        <p:spPr>
          <a:xfrm>
            <a:off x="6365544" y="326408"/>
            <a:ext cx="1143000" cy="400110"/>
          </a:xfrm>
          <a:prstGeom prst="rect">
            <a:avLst/>
          </a:prstGeom>
          <a:noFill/>
        </p:spPr>
        <p:txBody>
          <a:bodyPr wrap="square" rtlCol="0">
            <a:spAutoFit/>
          </a:bodyPr>
          <a:lstStyle/>
          <a:p>
            <a:pPr algn="ctr"/>
            <a:r>
              <a:rPr lang="en-US" sz="1000" b="1" dirty="0" smtClean="0"/>
              <a:t>Cruising </a:t>
            </a:r>
          </a:p>
          <a:p>
            <a:pPr algn="ctr"/>
            <a:r>
              <a:rPr lang="en-US" sz="1000" b="1" dirty="0" smtClean="0"/>
              <a:t>Speed</a:t>
            </a:r>
            <a:endParaRPr lang="en-US" sz="1000" b="1" dirty="0"/>
          </a:p>
        </p:txBody>
      </p:sp>
      <p:sp>
        <p:nvSpPr>
          <p:cNvPr id="42" name="TextBox 41"/>
          <p:cNvSpPr txBox="1"/>
          <p:nvPr/>
        </p:nvSpPr>
        <p:spPr>
          <a:xfrm>
            <a:off x="7625688" y="312760"/>
            <a:ext cx="1143000" cy="400110"/>
          </a:xfrm>
          <a:prstGeom prst="rect">
            <a:avLst/>
          </a:prstGeom>
          <a:noFill/>
        </p:spPr>
        <p:txBody>
          <a:bodyPr wrap="square" rtlCol="0">
            <a:spAutoFit/>
          </a:bodyPr>
          <a:lstStyle/>
          <a:p>
            <a:pPr algn="ctr"/>
            <a:r>
              <a:rPr lang="en-US" sz="1000" b="1" dirty="0" smtClean="0"/>
              <a:t>Max</a:t>
            </a:r>
          </a:p>
          <a:p>
            <a:pPr algn="ctr"/>
            <a:r>
              <a:rPr lang="en-US" sz="1000" b="1" dirty="0" smtClean="0"/>
              <a:t>Speed</a:t>
            </a:r>
            <a:endParaRPr lang="en-US" sz="1000" b="1" dirty="0"/>
          </a:p>
        </p:txBody>
      </p:sp>
      <p:sp>
        <p:nvSpPr>
          <p:cNvPr id="45" name="TextBox 44"/>
          <p:cNvSpPr txBox="1"/>
          <p:nvPr/>
        </p:nvSpPr>
        <p:spPr>
          <a:xfrm>
            <a:off x="5105400" y="666464"/>
            <a:ext cx="1143000" cy="246221"/>
          </a:xfrm>
          <a:prstGeom prst="rect">
            <a:avLst/>
          </a:prstGeom>
          <a:noFill/>
        </p:spPr>
        <p:txBody>
          <a:bodyPr wrap="square" rtlCol="0">
            <a:spAutoFit/>
          </a:bodyPr>
          <a:lstStyle/>
          <a:p>
            <a:r>
              <a:rPr lang="en-US" sz="1000" b="1" dirty="0" smtClean="0"/>
              <a:t>UH-1N</a:t>
            </a:r>
            <a:endParaRPr lang="en-US" sz="1000" b="1" dirty="0"/>
          </a:p>
        </p:txBody>
      </p:sp>
      <p:sp>
        <p:nvSpPr>
          <p:cNvPr id="46" name="TextBox 45"/>
          <p:cNvSpPr txBox="1"/>
          <p:nvPr/>
        </p:nvSpPr>
        <p:spPr>
          <a:xfrm>
            <a:off x="5105400" y="1092952"/>
            <a:ext cx="1143000" cy="246221"/>
          </a:xfrm>
          <a:prstGeom prst="rect">
            <a:avLst/>
          </a:prstGeom>
          <a:noFill/>
        </p:spPr>
        <p:txBody>
          <a:bodyPr wrap="square" rtlCol="0">
            <a:spAutoFit/>
          </a:bodyPr>
          <a:lstStyle/>
          <a:p>
            <a:r>
              <a:rPr lang="en-US" sz="1000" b="1" dirty="0" smtClean="0"/>
              <a:t>UH-60 (A/L/M)</a:t>
            </a:r>
            <a:endParaRPr lang="en-US" sz="1000" b="1" dirty="0"/>
          </a:p>
        </p:txBody>
      </p:sp>
      <p:sp>
        <p:nvSpPr>
          <p:cNvPr id="47" name="TextBox 46"/>
          <p:cNvSpPr txBox="1"/>
          <p:nvPr/>
        </p:nvSpPr>
        <p:spPr>
          <a:xfrm>
            <a:off x="5105400" y="1296528"/>
            <a:ext cx="1143000" cy="246221"/>
          </a:xfrm>
          <a:prstGeom prst="rect">
            <a:avLst/>
          </a:prstGeom>
          <a:noFill/>
        </p:spPr>
        <p:txBody>
          <a:bodyPr wrap="square" rtlCol="0">
            <a:spAutoFit/>
          </a:bodyPr>
          <a:lstStyle/>
          <a:p>
            <a:r>
              <a:rPr lang="en-US" sz="1000" b="1" dirty="0" smtClean="0"/>
              <a:t>SH-60</a:t>
            </a:r>
            <a:endParaRPr lang="en-US" sz="1000" b="1" dirty="0"/>
          </a:p>
        </p:txBody>
      </p:sp>
      <p:sp>
        <p:nvSpPr>
          <p:cNvPr id="48" name="TextBox 47"/>
          <p:cNvSpPr txBox="1"/>
          <p:nvPr/>
        </p:nvSpPr>
        <p:spPr>
          <a:xfrm>
            <a:off x="5105400" y="1513752"/>
            <a:ext cx="1143000" cy="246221"/>
          </a:xfrm>
          <a:prstGeom prst="rect">
            <a:avLst/>
          </a:prstGeom>
          <a:noFill/>
        </p:spPr>
        <p:txBody>
          <a:bodyPr wrap="square" rtlCol="0">
            <a:spAutoFit/>
          </a:bodyPr>
          <a:lstStyle/>
          <a:p>
            <a:r>
              <a:rPr lang="en-US" sz="1000" b="1" dirty="0" smtClean="0"/>
              <a:t>CH-47 (D/F)</a:t>
            </a:r>
            <a:endParaRPr lang="en-US" sz="1000" b="1" dirty="0"/>
          </a:p>
        </p:txBody>
      </p:sp>
      <p:sp>
        <p:nvSpPr>
          <p:cNvPr id="50" name="TextBox 49"/>
          <p:cNvSpPr txBox="1"/>
          <p:nvPr/>
        </p:nvSpPr>
        <p:spPr>
          <a:xfrm>
            <a:off x="5105400" y="1752600"/>
            <a:ext cx="1143000" cy="246221"/>
          </a:xfrm>
          <a:prstGeom prst="rect">
            <a:avLst/>
          </a:prstGeom>
          <a:noFill/>
        </p:spPr>
        <p:txBody>
          <a:bodyPr wrap="square" rtlCol="0">
            <a:spAutoFit/>
          </a:bodyPr>
          <a:lstStyle/>
          <a:p>
            <a:r>
              <a:rPr lang="en-US" sz="1000" b="1" dirty="0" smtClean="0"/>
              <a:t>CH-53 E</a:t>
            </a:r>
            <a:endParaRPr lang="en-US" sz="1000" b="1" dirty="0"/>
          </a:p>
        </p:txBody>
      </p:sp>
      <p:sp>
        <p:nvSpPr>
          <p:cNvPr id="51" name="TextBox 50"/>
          <p:cNvSpPr txBox="1"/>
          <p:nvPr/>
        </p:nvSpPr>
        <p:spPr>
          <a:xfrm>
            <a:off x="5105400" y="883688"/>
            <a:ext cx="1143000" cy="246221"/>
          </a:xfrm>
          <a:prstGeom prst="rect">
            <a:avLst/>
          </a:prstGeom>
          <a:noFill/>
        </p:spPr>
        <p:txBody>
          <a:bodyPr wrap="square" rtlCol="0">
            <a:spAutoFit/>
          </a:bodyPr>
          <a:lstStyle/>
          <a:p>
            <a:r>
              <a:rPr lang="en-US" sz="1000" b="1" dirty="0" smtClean="0"/>
              <a:t>UH-1Y</a:t>
            </a:r>
            <a:endParaRPr lang="en-US" sz="1000" b="1" dirty="0"/>
          </a:p>
        </p:txBody>
      </p:sp>
      <p:sp>
        <p:nvSpPr>
          <p:cNvPr id="52" name="TextBox 51"/>
          <p:cNvSpPr txBox="1"/>
          <p:nvPr/>
        </p:nvSpPr>
        <p:spPr>
          <a:xfrm>
            <a:off x="5121320" y="1959592"/>
            <a:ext cx="1143000" cy="246221"/>
          </a:xfrm>
          <a:prstGeom prst="rect">
            <a:avLst/>
          </a:prstGeom>
          <a:noFill/>
        </p:spPr>
        <p:txBody>
          <a:bodyPr wrap="square" rtlCol="0">
            <a:spAutoFit/>
          </a:bodyPr>
          <a:lstStyle/>
          <a:p>
            <a:r>
              <a:rPr lang="en-US" sz="1000" b="1" dirty="0" smtClean="0"/>
              <a:t>CH-53 K</a:t>
            </a:r>
            <a:endParaRPr lang="en-US" sz="1000" b="1" dirty="0"/>
          </a:p>
        </p:txBody>
      </p:sp>
      <p:sp>
        <p:nvSpPr>
          <p:cNvPr id="53" name="TextBox 52"/>
          <p:cNvSpPr txBox="1"/>
          <p:nvPr/>
        </p:nvSpPr>
        <p:spPr>
          <a:xfrm>
            <a:off x="5105400" y="2168856"/>
            <a:ext cx="1143000" cy="246221"/>
          </a:xfrm>
          <a:prstGeom prst="rect">
            <a:avLst/>
          </a:prstGeom>
          <a:noFill/>
        </p:spPr>
        <p:txBody>
          <a:bodyPr wrap="square" rtlCol="0">
            <a:spAutoFit/>
          </a:bodyPr>
          <a:lstStyle/>
          <a:p>
            <a:r>
              <a:rPr lang="en-US" sz="1000" b="1" dirty="0" smtClean="0"/>
              <a:t>V-22</a:t>
            </a:r>
            <a:endParaRPr lang="en-US" sz="1000" b="1" dirty="0"/>
          </a:p>
        </p:txBody>
      </p:sp>
      <p:cxnSp>
        <p:nvCxnSpPr>
          <p:cNvPr id="54" name="Straight Connector 53"/>
          <p:cNvCxnSpPr/>
          <p:nvPr/>
        </p:nvCxnSpPr>
        <p:spPr>
          <a:xfrm>
            <a:off x="5029200" y="2155208"/>
            <a:ext cx="381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5029200" y="2364472"/>
            <a:ext cx="381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6324600" y="672152"/>
            <a:ext cx="1143000" cy="246221"/>
          </a:xfrm>
          <a:prstGeom prst="rect">
            <a:avLst/>
          </a:prstGeom>
          <a:noFill/>
        </p:spPr>
        <p:txBody>
          <a:bodyPr wrap="square" rtlCol="0">
            <a:spAutoFit/>
          </a:bodyPr>
          <a:lstStyle/>
          <a:p>
            <a:pPr algn="ctr"/>
            <a:r>
              <a:rPr lang="en-US" sz="1000" b="1" dirty="0" smtClean="0"/>
              <a:t>110 KIAS</a:t>
            </a:r>
            <a:endParaRPr lang="en-US" sz="1000" b="1" dirty="0"/>
          </a:p>
        </p:txBody>
      </p:sp>
      <p:sp>
        <p:nvSpPr>
          <p:cNvPr id="59" name="TextBox 58"/>
          <p:cNvSpPr txBox="1"/>
          <p:nvPr/>
        </p:nvSpPr>
        <p:spPr>
          <a:xfrm>
            <a:off x="7557448" y="672152"/>
            <a:ext cx="1143000" cy="246221"/>
          </a:xfrm>
          <a:prstGeom prst="rect">
            <a:avLst/>
          </a:prstGeom>
          <a:noFill/>
        </p:spPr>
        <p:txBody>
          <a:bodyPr wrap="square" rtlCol="0">
            <a:spAutoFit/>
          </a:bodyPr>
          <a:lstStyle/>
          <a:p>
            <a:pPr algn="ctr"/>
            <a:r>
              <a:rPr lang="en-US" sz="1000" b="1" dirty="0" smtClean="0"/>
              <a:t>120 KIAS</a:t>
            </a:r>
            <a:endParaRPr lang="en-US" sz="1000" b="1" dirty="0"/>
          </a:p>
        </p:txBody>
      </p:sp>
      <p:sp>
        <p:nvSpPr>
          <p:cNvPr id="60" name="TextBox 59"/>
          <p:cNvSpPr txBox="1"/>
          <p:nvPr/>
        </p:nvSpPr>
        <p:spPr>
          <a:xfrm>
            <a:off x="6324600" y="873456"/>
            <a:ext cx="1143000" cy="246221"/>
          </a:xfrm>
          <a:prstGeom prst="rect">
            <a:avLst/>
          </a:prstGeom>
          <a:noFill/>
        </p:spPr>
        <p:txBody>
          <a:bodyPr wrap="square" rtlCol="0">
            <a:spAutoFit/>
          </a:bodyPr>
          <a:lstStyle/>
          <a:p>
            <a:pPr algn="ctr"/>
            <a:r>
              <a:rPr lang="en-US" sz="1000" b="1" dirty="0" smtClean="0"/>
              <a:t>158 KIAS</a:t>
            </a:r>
            <a:endParaRPr lang="en-US" sz="1000" b="1" dirty="0"/>
          </a:p>
        </p:txBody>
      </p:sp>
      <p:sp>
        <p:nvSpPr>
          <p:cNvPr id="61" name="TextBox 60"/>
          <p:cNvSpPr txBox="1"/>
          <p:nvPr/>
        </p:nvSpPr>
        <p:spPr>
          <a:xfrm>
            <a:off x="7557448" y="887104"/>
            <a:ext cx="1143000" cy="246221"/>
          </a:xfrm>
          <a:prstGeom prst="rect">
            <a:avLst/>
          </a:prstGeom>
          <a:noFill/>
        </p:spPr>
        <p:txBody>
          <a:bodyPr wrap="square" rtlCol="0">
            <a:spAutoFit/>
          </a:bodyPr>
          <a:lstStyle/>
          <a:p>
            <a:pPr algn="ctr"/>
            <a:r>
              <a:rPr lang="en-US" sz="1000" b="1" dirty="0" smtClean="0"/>
              <a:t>164 KIAS</a:t>
            </a:r>
            <a:endParaRPr lang="en-US" sz="1000" b="1" dirty="0"/>
          </a:p>
        </p:txBody>
      </p:sp>
      <p:sp>
        <p:nvSpPr>
          <p:cNvPr id="62" name="TextBox 61"/>
          <p:cNvSpPr txBox="1"/>
          <p:nvPr/>
        </p:nvSpPr>
        <p:spPr>
          <a:xfrm>
            <a:off x="7557448" y="1080448"/>
            <a:ext cx="1143000" cy="246221"/>
          </a:xfrm>
          <a:prstGeom prst="rect">
            <a:avLst/>
          </a:prstGeom>
          <a:noFill/>
        </p:spPr>
        <p:txBody>
          <a:bodyPr wrap="square" rtlCol="0">
            <a:spAutoFit/>
          </a:bodyPr>
          <a:lstStyle/>
          <a:p>
            <a:pPr algn="ctr"/>
            <a:r>
              <a:rPr lang="en-US" sz="1000" b="1" dirty="0" smtClean="0"/>
              <a:t>159 KIAS</a:t>
            </a:r>
            <a:endParaRPr lang="en-US" sz="1000" b="1" dirty="0"/>
          </a:p>
        </p:txBody>
      </p:sp>
      <p:sp>
        <p:nvSpPr>
          <p:cNvPr id="63" name="TextBox 62"/>
          <p:cNvSpPr txBox="1"/>
          <p:nvPr/>
        </p:nvSpPr>
        <p:spPr>
          <a:xfrm>
            <a:off x="6324600" y="1080448"/>
            <a:ext cx="1143000" cy="246221"/>
          </a:xfrm>
          <a:prstGeom prst="rect">
            <a:avLst/>
          </a:prstGeom>
          <a:noFill/>
        </p:spPr>
        <p:txBody>
          <a:bodyPr wrap="square" rtlCol="0">
            <a:spAutoFit/>
          </a:bodyPr>
          <a:lstStyle/>
          <a:p>
            <a:pPr algn="ctr"/>
            <a:r>
              <a:rPr lang="en-US" sz="1000" b="1" dirty="0" smtClean="0"/>
              <a:t>150 KIAS</a:t>
            </a:r>
            <a:endParaRPr lang="en-US" sz="1000" b="1" dirty="0"/>
          </a:p>
        </p:txBody>
      </p:sp>
      <p:sp>
        <p:nvSpPr>
          <p:cNvPr id="64" name="TextBox 63"/>
          <p:cNvSpPr txBox="1"/>
          <p:nvPr/>
        </p:nvSpPr>
        <p:spPr>
          <a:xfrm>
            <a:off x="7557448" y="1295400"/>
            <a:ext cx="1143000" cy="246221"/>
          </a:xfrm>
          <a:prstGeom prst="rect">
            <a:avLst/>
          </a:prstGeom>
          <a:noFill/>
        </p:spPr>
        <p:txBody>
          <a:bodyPr wrap="square" rtlCol="0">
            <a:spAutoFit/>
          </a:bodyPr>
          <a:lstStyle/>
          <a:p>
            <a:pPr algn="ctr"/>
            <a:r>
              <a:rPr lang="en-US" sz="1000" b="1" dirty="0" smtClean="0"/>
              <a:t>180 KIAS</a:t>
            </a:r>
            <a:endParaRPr lang="en-US" sz="1000" b="1" dirty="0"/>
          </a:p>
        </p:txBody>
      </p:sp>
      <p:sp>
        <p:nvSpPr>
          <p:cNvPr id="65" name="TextBox 64"/>
          <p:cNvSpPr txBox="1"/>
          <p:nvPr/>
        </p:nvSpPr>
        <p:spPr>
          <a:xfrm>
            <a:off x="6324600" y="1309048"/>
            <a:ext cx="1143000" cy="246221"/>
          </a:xfrm>
          <a:prstGeom prst="rect">
            <a:avLst/>
          </a:prstGeom>
          <a:noFill/>
        </p:spPr>
        <p:txBody>
          <a:bodyPr wrap="square" rtlCol="0">
            <a:spAutoFit/>
          </a:bodyPr>
          <a:lstStyle/>
          <a:p>
            <a:pPr algn="ctr"/>
            <a:r>
              <a:rPr lang="en-US" sz="1000" b="1" dirty="0" smtClean="0"/>
              <a:t>146 KIAS</a:t>
            </a:r>
            <a:endParaRPr lang="en-US" sz="1000" b="1" dirty="0"/>
          </a:p>
        </p:txBody>
      </p:sp>
      <p:sp>
        <p:nvSpPr>
          <p:cNvPr id="66" name="TextBox 65"/>
          <p:cNvSpPr txBox="1"/>
          <p:nvPr/>
        </p:nvSpPr>
        <p:spPr>
          <a:xfrm>
            <a:off x="6324600" y="1496704"/>
            <a:ext cx="1143000" cy="246221"/>
          </a:xfrm>
          <a:prstGeom prst="rect">
            <a:avLst/>
          </a:prstGeom>
          <a:noFill/>
        </p:spPr>
        <p:txBody>
          <a:bodyPr wrap="square" rtlCol="0">
            <a:spAutoFit/>
          </a:bodyPr>
          <a:lstStyle/>
          <a:p>
            <a:pPr algn="ctr"/>
            <a:r>
              <a:rPr lang="en-US" sz="1000" b="1" dirty="0" smtClean="0"/>
              <a:t>130 KIAS</a:t>
            </a:r>
            <a:endParaRPr lang="en-US" sz="1000" b="1" dirty="0"/>
          </a:p>
        </p:txBody>
      </p:sp>
      <p:sp>
        <p:nvSpPr>
          <p:cNvPr id="67" name="TextBox 66"/>
          <p:cNvSpPr txBox="1"/>
          <p:nvPr/>
        </p:nvSpPr>
        <p:spPr>
          <a:xfrm>
            <a:off x="7557448" y="1496704"/>
            <a:ext cx="1143000" cy="246221"/>
          </a:xfrm>
          <a:prstGeom prst="rect">
            <a:avLst/>
          </a:prstGeom>
          <a:noFill/>
        </p:spPr>
        <p:txBody>
          <a:bodyPr wrap="square" rtlCol="0">
            <a:spAutoFit/>
          </a:bodyPr>
          <a:lstStyle/>
          <a:p>
            <a:pPr algn="ctr"/>
            <a:r>
              <a:rPr lang="en-US" sz="1000" b="1" dirty="0" smtClean="0"/>
              <a:t>170 KIAS</a:t>
            </a:r>
            <a:endParaRPr lang="en-US" sz="1000" b="1" dirty="0"/>
          </a:p>
        </p:txBody>
      </p:sp>
      <p:sp>
        <p:nvSpPr>
          <p:cNvPr id="68" name="TextBox 67"/>
          <p:cNvSpPr txBox="1"/>
          <p:nvPr/>
        </p:nvSpPr>
        <p:spPr>
          <a:xfrm>
            <a:off x="6331416" y="1738936"/>
            <a:ext cx="1143000" cy="246221"/>
          </a:xfrm>
          <a:prstGeom prst="rect">
            <a:avLst/>
          </a:prstGeom>
          <a:noFill/>
        </p:spPr>
        <p:txBody>
          <a:bodyPr wrap="square" rtlCol="0">
            <a:spAutoFit/>
          </a:bodyPr>
          <a:lstStyle/>
          <a:p>
            <a:pPr algn="ctr"/>
            <a:r>
              <a:rPr lang="en-US" sz="1000" b="1" dirty="0" smtClean="0"/>
              <a:t>150 KIAS</a:t>
            </a:r>
            <a:endParaRPr lang="en-US" sz="1000" b="1" dirty="0"/>
          </a:p>
        </p:txBody>
      </p:sp>
      <p:sp>
        <p:nvSpPr>
          <p:cNvPr id="69" name="TextBox 68"/>
          <p:cNvSpPr txBox="1"/>
          <p:nvPr/>
        </p:nvSpPr>
        <p:spPr>
          <a:xfrm>
            <a:off x="7548360" y="1741208"/>
            <a:ext cx="1143000" cy="246221"/>
          </a:xfrm>
          <a:prstGeom prst="rect">
            <a:avLst/>
          </a:prstGeom>
          <a:noFill/>
        </p:spPr>
        <p:txBody>
          <a:bodyPr wrap="square" rtlCol="0">
            <a:spAutoFit/>
          </a:bodyPr>
          <a:lstStyle/>
          <a:p>
            <a:pPr algn="ctr"/>
            <a:r>
              <a:rPr lang="en-US" sz="1000" b="1" dirty="0" smtClean="0"/>
              <a:t>200 KIAS</a:t>
            </a:r>
            <a:endParaRPr lang="en-US" sz="1000" b="1" dirty="0"/>
          </a:p>
        </p:txBody>
      </p:sp>
      <p:sp>
        <p:nvSpPr>
          <p:cNvPr id="70" name="TextBox 69"/>
          <p:cNvSpPr txBox="1"/>
          <p:nvPr/>
        </p:nvSpPr>
        <p:spPr>
          <a:xfrm>
            <a:off x="6324600" y="1953904"/>
            <a:ext cx="1143000" cy="246221"/>
          </a:xfrm>
          <a:prstGeom prst="rect">
            <a:avLst/>
          </a:prstGeom>
          <a:noFill/>
        </p:spPr>
        <p:txBody>
          <a:bodyPr wrap="square" rtlCol="0">
            <a:spAutoFit/>
          </a:bodyPr>
          <a:lstStyle/>
          <a:p>
            <a:pPr algn="ctr"/>
            <a:r>
              <a:rPr lang="en-US" sz="1000" b="1" dirty="0" smtClean="0"/>
              <a:t>160 KIAS</a:t>
            </a:r>
            <a:endParaRPr lang="en-US" sz="1000" b="1" dirty="0"/>
          </a:p>
        </p:txBody>
      </p:sp>
      <p:sp>
        <p:nvSpPr>
          <p:cNvPr id="71" name="TextBox 70"/>
          <p:cNvSpPr txBox="1"/>
          <p:nvPr/>
        </p:nvSpPr>
        <p:spPr>
          <a:xfrm>
            <a:off x="7557448" y="1953904"/>
            <a:ext cx="1143000" cy="246221"/>
          </a:xfrm>
          <a:prstGeom prst="rect">
            <a:avLst/>
          </a:prstGeom>
          <a:noFill/>
        </p:spPr>
        <p:txBody>
          <a:bodyPr wrap="square" rtlCol="0">
            <a:spAutoFit/>
          </a:bodyPr>
          <a:lstStyle/>
          <a:p>
            <a:pPr algn="ctr"/>
            <a:r>
              <a:rPr lang="en-US" sz="1000" b="1" dirty="0" smtClean="0"/>
              <a:t>200 KIAS</a:t>
            </a:r>
            <a:endParaRPr lang="en-US" sz="1000" b="1" dirty="0"/>
          </a:p>
        </p:txBody>
      </p:sp>
      <p:sp>
        <p:nvSpPr>
          <p:cNvPr id="72" name="TextBox 71"/>
          <p:cNvSpPr txBox="1"/>
          <p:nvPr/>
        </p:nvSpPr>
        <p:spPr>
          <a:xfrm>
            <a:off x="6324600" y="2168856"/>
            <a:ext cx="1143000" cy="246221"/>
          </a:xfrm>
          <a:prstGeom prst="rect">
            <a:avLst/>
          </a:prstGeom>
          <a:noFill/>
        </p:spPr>
        <p:txBody>
          <a:bodyPr wrap="square" rtlCol="0">
            <a:spAutoFit/>
          </a:bodyPr>
          <a:lstStyle/>
          <a:p>
            <a:pPr algn="ctr"/>
            <a:r>
              <a:rPr lang="en-US" sz="1000" b="1" dirty="0" smtClean="0"/>
              <a:t>220 KIAS</a:t>
            </a:r>
            <a:endParaRPr lang="en-US" sz="1000" b="1" dirty="0"/>
          </a:p>
        </p:txBody>
      </p:sp>
      <p:sp>
        <p:nvSpPr>
          <p:cNvPr id="73" name="TextBox 72"/>
          <p:cNvSpPr txBox="1"/>
          <p:nvPr/>
        </p:nvSpPr>
        <p:spPr>
          <a:xfrm>
            <a:off x="7557448" y="2168856"/>
            <a:ext cx="1143000" cy="246221"/>
          </a:xfrm>
          <a:prstGeom prst="rect">
            <a:avLst/>
          </a:prstGeom>
          <a:noFill/>
        </p:spPr>
        <p:txBody>
          <a:bodyPr wrap="square" rtlCol="0">
            <a:spAutoFit/>
          </a:bodyPr>
          <a:lstStyle/>
          <a:p>
            <a:pPr algn="ctr"/>
            <a:r>
              <a:rPr lang="en-US" sz="1000" b="1" dirty="0" smtClean="0"/>
              <a:t>250 KIAS</a:t>
            </a:r>
            <a:endParaRPr lang="en-US" sz="1000" b="1" dirty="0"/>
          </a:p>
        </p:txBody>
      </p:sp>
      <p:sp>
        <p:nvSpPr>
          <p:cNvPr id="74" name="TextBox 73"/>
          <p:cNvSpPr txBox="1"/>
          <p:nvPr/>
        </p:nvSpPr>
        <p:spPr>
          <a:xfrm>
            <a:off x="5486400" y="2514600"/>
            <a:ext cx="2743200" cy="646331"/>
          </a:xfrm>
          <a:prstGeom prst="rect">
            <a:avLst/>
          </a:prstGeom>
          <a:noFill/>
        </p:spPr>
        <p:txBody>
          <a:bodyPr wrap="square" rtlCol="0">
            <a:spAutoFit/>
          </a:bodyPr>
          <a:lstStyle/>
          <a:p>
            <a:pPr algn="ctr"/>
            <a:r>
              <a:rPr lang="en-US" sz="1800" b="1" dirty="0" smtClean="0"/>
              <a:t> T=</a:t>
            </a:r>
            <a:r>
              <a:rPr lang="en-US" sz="1800" b="1" u="sng" dirty="0" smtClean="0"/>
              <a:t>Dx60	</a:t>
            </a:r>
          </a:p>
          <a:p>
            <a:pPr algn="ctr"/>
            <a:r>
              <a:rPr lang="en-US" sz="1800" b="1" dirty="0" smtClean="0"/>
              <a:t>      Sx1.84</a:t>
            </a:r>
            <a:endParaRPr lang="en-US" sz="18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cstate="print"/>
          <a:srcRect/>
          <a:stretch>
            <a:fillRect/>
          </a:stretch>
        </p:blipFill>
        <p:spPr bwMode="auto">
          <a:xfrm>
            <a:off x="0" y="0"/>
            <a:ext cx="3886200" cy="6858000"/>
          </a:xfrm>
          <a:prstGeom prst="rect">
            <a:avLst/>
          </a:prstGeom>
          <a:noFill/>
          <a:ln w="9525">
            <a:noFill/>
            <a:miter lim="800000"/>
            <a:headEnd/>
            <a:tailEnd/>
          </a:ln>
        </p:spPr>
      </p:pic>
      <p:cxnSp>
        <p:nvCxnSpPr>
          <p:cNvPr id="4" name="Straight Connector 3"/>
          <p:cNvCxnSpPr/>
          <p:nvPr/>
        </p:nvCxnSpPr>
        <p:spPr>
          <a:xfrm rot="5400000">
            <a:off x="457200" y="3429000"/>
            <a:ext cx="685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2"/>
          <p:cNvPicPr>
            <a:picLocks noChangeAspect="1" noChangeArrowheads="1"/>
          </p:cNvPicPr>
          <p:nvPr/>
        </p:nvPicPr>
        <p:blipFill>
          <a:blip r:embed="rId3" cstate="print"/>
          <a:srcRect/>
          <a:stretch>
            <a:fillRect/>
          </a:stretch>
        </p:blipFill>
        <p:spPr bwMode="auto">
          <a:xfrm rot="10800000">
            <a:off x="5029200" y="-5"/>
            <a:ext cx="4114800" cy="6905625"/>
          </a:xfrm>
          <a:prstGeom prst="rect">
            <a:avLst/>
          </a:prstGeom>
          <a:noFill/>
          <a:ln w="9525">
            <a:noFill/>
            <a:miter lim="800000"/>
            <a:headEnd/>
            <a:tailEnd/>
          </a:ln>
        </p:spPr>
      </p:pic>
      <p:cxnSp>
        <p:nvCxnSpPr>
          <p:cNvPr id="7" name="Straight Connector 6"/>
          <p:cNvCxnSpPr/>
          <p:nvPr/>
        </p:nvCxnSpPr>
        <p:spPr>
          <a:xfrm rot="5400000">
            <a:off x="1623842" y="3429000"/>
            <a:ext cx="685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sz="half" idx="1"/>
          </p:nvPr>
        </p:nvSpPr>
        <p:spPr>
          <a:xfrm>
            <a:off x="0" y="0"/>
            <a:ext cx="4343400" cy="6858000"/>
          </a:xfrm>
        </p:spPr>
        <p:txBody>
          <a:bodyPr/>
          <a:lstStyle/>
          <a:p>
            <a:pPr algn="ctr" eaLnBrk="1" hangingPunct="1">
              <a:buFontTx/>
              <a:buNone/>
            </a:pPr>
            <a:r>
              <a:rPr lang="en-US" sz="1600" b="1" u="sng" dirty="0" smtClean="0"/>
              <a:t>DROP ZONE OPERATIONS</a:t>
            </a:r>
          </a:p>
          <a:p>
            <a:pPr eaLnBrk="1" hangingPunct="1">
              <a:buFontTx/>
              <a:buNone/>
            </a:pPr>
            <a:r>
              <a:rPr lang="en-US" sz="1600" b="1" u="sng" dirty="0" smtClean="0"/>
              <a:t>EIGHT SELECTION FACTORS:</a:t>
            </a:r>
          </a:p>
          <a:p>
            <a:pPr eaLnBrk="1" hangingPunct="1">
              <a:buFontTx/>
              <a:buNone/>
            </a:pPr>
            <a:r>
              <a:rPr lang="en-US" sz="1000" b="1" dirty="0" smtClean="0"/>
              <a:t>AIRDROP AIRSPEED, DROP ALTITUDES, TYPE OF LOAD, METHOD OF DELIVERY, OBSTACLES, ACCESS, ADEQUATE APPROACH AND DEPARTURE ROUTES, SIZE OF THE DZ</a:t>
            </a:r>
            <a:endParaRPr lang="en-US" sz="1600" b="1" u="sng" dirty="0" smtClean="0"/>
          </a:p>
          <a:p>
            <a:pPr eaLnBrk="1" hangingPunct="1">
              <a:buFontTx/>
              <a:buNone/>
            </a:pPr>
            <a:endParaRPr lang="en-US" sz="1600" b="1" u="sng" dirty="0" smtClean="0"/>
          </a:p>
          <a:p>
            <a:pPr eaLnBrk="1" hangingPunct="1">
              <a:buFontTx/>
              <a:buNone/>
            </a:pPr>
            <a:r>
              <a:rPr lang="en-US" sz="1600" b="1" dirty="0" smtClean="0"/>
              <a:t>	AIRDROP AIRSPEED:</a:t>
            </a:r>
          </a:p>
          <a:p>
            <a:pPr eaLnBrk="1" hangingPunct="1">
              <a:buFontTx/>
              <a:buNone/>
            </a:pPr>
            <a:endParaRPr lang="en-US" sz="1600" b="1" dirty="0" smtClean="0"/>
          </a:p>
          <a:p>
            <a:pPr eaLnBrk="1" hangingPunct="1">
              <a:buFontTx/>
              <a:buNone/>
            </a:pPr>
            <a:endParaRPr lang="en-US" sz="1600" b="1" dirty="0" smtClean="0"/>
          </a:p>
          <a:p>
            <a:pPr eaLnBrk="1" hangingPunct="1">
              <a:buFontTx/>
              <a:buNone/>
            </a:pPr>
            <a:r>
              <a:rPr lang="en-US" sz="1600" dirty="0" smtClean="0"/>
              <a:t>		</a:t>
            </a:r>
            <a:endParaRPr lang="en-US" sz="1600" b="1" dirty="0" smtClean="0"/>
          </a:p>
        </p:txBody>
      </p:sp>
      <p:sp>
        <p:nvSpPr>
          <p:cNvPr id="16387" name="Rectangle 3"/>
          <p:cNvSpPr>
            <a:spLocks noGrp="1" noChangeArrowheads="1"/>
          </p:cNvSpPr>
          <p:nvPr>
            <p:ph type="body" sz="half" idx="2"/>
          </p:nvPr>
        </p:nvSpPr>
        <p:spPr>
          <a:xfrm>
            <a:off x="4800600" y="0"/>
            <a:ext cx="4343400" cy="6858000"/>
          </a:xfrm>
        </p:spPr>
        <p:txBody>
          <a:bodyPr/>
          <a:lstStyle/>
          <a:p>
            <a:pPr marL="533400" indent="-533400" eaLnBrk="1" hangingPunct="1">
              <a:buFontTx/>
              <a:buNone/>
            </a:pPr>
            <a:r>
              <a:rPr lang="en-US" sz="1600" b="1" dirty="0" smtClean="0"/>
              <a:t>DROP ALTITUDES:</a:t>
            </a:r>
          </a:p>
          <a:p>
            <a:pPr marL="533400" indent="-533400" eaLnBrk="1" hangingPunct="1">
              <a:buFontTx/>
              <a:buNone/>
            </a:pPr>
            <a:r>
              <a:rPr lang="en-US" sz="1200" dirty="0" smtClean="0"/>
              <a:t>Drop Altitudes are measured from Above Ground Level (AGL)</a:t>
            </a:r>
          </a:p>
          <a:p>
            <a:pPr marL="533400" indent="-533400" eaLnBrk="1" hangingPunct="1">
              <a:buFontTx/>
              <a:buNone/>
            </a:pPr>
            <a:r>
              <a:rPr lang="en-US" sz="1200" dirty="0" smtClean="0"/>
              <a:t>Some Aircraft may request altitude in Mean Sea Level (MSL).</a:t>
            </a:r>
          </a:p>
          <a:p>
            <a:pPr marL="533400" indent="-533400" eaLnBrk="1" hangingPunct="1">
              <a:buFontTx/>
              <a:buNone/>
            </a:pPr>
            <a:endParaRPr lang="en-US" sz="1200" dirty="0" smtClean="0"/>
          </a:p>
          <a:p>
            <a:pPr marL="533400" indent="-533400" eaLnBrk="1" hangingPunct="1">
              <a:buFontTx/>
              <a:buNone/>
            </a:pPr>
            <a:r>
              <a:rPr lang="en-US" sz="1200" dirty="0" smtClean="0"/>
              <a:t>	To calculate , take the field elevation and round it up to the nearest 50 ft (e.g. 515 feet becomes 550 feet), then add the drop altitude in feet AGL. </a:t>
            </a:r>
          </a:p>
          <a:p>
            <a:pPr marL="533400" indent="-533400" eaLnBrk="1" hangingPunct="1">
              <a:buFontTx/>
              <a:buNone/>
            </a:pPr>
            <a:r>
              <a:rPr lang="en-US" sz="1200" dirty="0" smtClean="0"/>
              <a:t>	(Meters to Feet conversion is 3.28)</a:t>
            </a:r>
          </a:p>
          <a:p>
            <a:pPr marL="533400" indent="-533400" eaLnBrk="1" hangingPunct="1">
              <a:buFontTx/>
              <a:buNone/>
            </a:pPr>
            <a:r>
              <a:rPr lang="en-US" sz="1200" dirty="0" smtClean="0"/>
              <a:t>		550 ft. field elevation</a:t>
            </a:r>
          </a:p>
          <a:p>
            <a:pPr marL="533400" indent="-533400" eaLnBrk="1" hangingPunct="1">
              <a:buFontTx/>
              <a:buNone/>
            </a:pPr>
            <a:r>
              <a:rPr lang="en-US" sz="1200" dirty="0" smtClean="0"/>
              <a:t>	       +</a:t>
            </a:r>
            <a:r>
              <a:rPr lang="en-US" sz="1200" u="sng" dirty="0" smtClean="0"/>
              <a:t>800 ft. drop altitude AGL</a:t>
            </a:r>
          </a:p>
          <a:p>
            <a:pPr marL="533400" indent="-533400" eaLnBrk="1" hangingPunct="1">
              <a:buFontTx/>
              <a:buNone/>
            </a:pPr>
            <a:r>
              <a:rPr lang="en-US" sz="1200" dirty="0" smtClean="0"/>
              <a:t>		1,350 Mean Sea Level</a:t>
            </a:r>
          </a:p>
        </p:txBody>
      </p:sp>
      <p:graphicFrame>
        <p:nvGraphicFramePr>
          <p:cNvPr id="28873" name="Group 201"/>
          <p:cNvGraphicFramePr>
            <a:graphicFrameLocks noGrp="1"/>
          </p:cNvGraphicFramePr>
          <p:nvPr/>
        </p:nvGraphicFramePr>
        <p:xfrm>
          <a:off x="152400" y="1752600"/>
          <a:ext cx="4343400" cy="4892040"/>
        </p:xfrm>
        <a:graphic>
          <a:graphicData uri="http://schemas.openxmlformats.org/drawingml/2006/table">
            <a:tbl>
              <a:tblPr/>
              <a:tblGrid>
                <a:gridCol w="2286000"/>
                <a:gridCol w="2057400"/>
              </a:tblGrid>
              <a:tr h="2143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TYPE OF AIRCRAFT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DROP SPEED (KIAS)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r>
              <a:tr h="212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UH-1 HUEY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50 to 70 knots (optimum 70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UH-60 Blackhawk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65 to 75 knots (optimum 70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CH-47 Chinook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80 to 110 knots (optimum 90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MH-53 (USAF)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80 to 110 knots (optimum 90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CV-22 Osprey (USAF)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80 to 110 knots (optimum 90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CH-46 / 53 (USMC)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80 to 110 knots (optimum 90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CH / HH 3 (USAF)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70 to 90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C-23 Sherpa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Optimum 105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CASA-212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90-110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C-7A Caribou</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90 – 120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C-27A (Aeritalia G-222)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125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C-46 Commando/ C047 Sky Train/ DC-3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104-125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C-130/C-17/C-5 (personnel / DB)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130-135 knots (optimum 130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C-130 (CDS/Equipment/Combination)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130-140 knots (optimum 140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C-17 (Heavy Equipment)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140-150 knots (optimum 150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C-17 (CDS/Equipment/Combination)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150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C-5 (CDS/Equipment/Combination)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150 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725">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 For combination drops, use the higher airspeed KIAS.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graphicFrame>
        <p:nvGraphicFramePr>
          <p:cNvPr id="28872" name="Group 200"/>
          <p:cNvGraphicFramePr>
            <a:graphicFrameLocks noGrp="1"/>
          </p:cNvGraphicFramePr>
          <p:nvPr/>
        </p:nvGraphicFramePr>
        <p:xfrm>
          <a:off x="4800600" y="2514600"/>
          <a:ext cx="4191000" cy="4227834"/>
        </p:xfrm>
        <a:graphic>
          <a:graphicData uri="http://schemas.openxmlformats.org/drawingml/2006/table">
            <a:tbl>
              <a:tblPr/>
              <a:tblGrid>
                <a:gridCol w="1066800"/>
                <a:gridCol w="182563"/>
                <a:gridCol w="1265237"/>
                <a:gridCol w="182563"/>
                <a:gridCol w="1493837"/>
              </a:tblGrid>
              <a:tr h="261938">
                <a:tc grid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Rotary Wing and STOL Delivery Altitudes: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87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Personnel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Day or Night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1500 ft AGL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619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Bundles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Day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300 ft AGL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60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Night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500 ft AGL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60350">
                <a:tc grid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NOTE:</a:t>
                      </a:r>
                      <a:r>
                        <a:rPr kumimoji="0" lang="en-US" sz="900" b="0" i="0" u="none" strike="noStrike" cap="none" normalizeH="0" baseline="0" smtClean="0">
                          <a:ln>
                            <a:noFill/>
                          </a:ln>
                          <a:solidFill>
                            <a:schemeClr val="tx1"/>
                          </a:solidFill>
                          <a:effectLst/>
                          <a:latin typeface="Arial" charset="0"/>
                        </a:rPr>
                        <a:t> If the aircraft is flying 90 KIAS or faster, personnel can be dropped at1250 ft AGL</a:t>
                      </a:r>
                      <a:r>
                        <a:rPr kumimoji="0" lang="en-US" sz="800" b="0" i="0" u="none" strike="noStrike" cap="none" normalizeH="0" baseline="0" smtClean="0">
                          <a:ln>
                            <a:noFill/>
                          </a:ln>
                          <a:solidFill>
                            <a:schemeClr val="tx1"/>
                          </a:solidFill>
                          <a:effectLst/>
                          <a:latin typeface="Arial" charset="0"/>
                        </a:rPr>
                        <a:t> </a:t>
                      </a:r>
                      <a:endParaRPr kumimoji="0" lang="en-US" sz="800" b="1"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1938">
                <a:tc grid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USAF Fixed Wing Delivery, Personnel: Planning Drop Alt. 1000ft AGL</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035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Combat Ops. (War)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Determined Jointly by Airborne and Airlift Commanders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6035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Tactical Training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800 ft AGL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6035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Basic Airborne Training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1250 ft AGL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61938">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SATB-P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500 ft AGL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6035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TTB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Use drop altitude of simulated load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60350">
                <a:tc gridSpan="5">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USAF Fixed Wing Delivery, Door Bundles:  Planning Drop Alt. 1000ft AGL</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1938">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Type of Parachute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Altitude C-17 / C-5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Altitude C-130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763">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G-14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300 ft AGL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300 ft AGL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1938">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T-10 Cargo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300 ft AGL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400 ft AGL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28600" y="152400"/>
          <a:ext cx="4191000" cy="6596015"/>
        </p:xfrm>
        <a:graphic>
          <a:graphicData uri="http://schemas.openxmlformats.org/drawingml/2006/table">
            <a:tbl>
              <a:tblPr/>
              <a:tblGrid>
                <a:gridCol w="1762498"/>
                <a:gridCol w="115013"/>
                <a:gridCol w="115013"/>
                <a:gridCol w="115013"/>
                <a:gridCol w="407063"/>
                <a:gridCol w="1676400"/>
              </a:tblGrid>
              <a:tr h="200838">
                <a:tc gridSpan="6">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dirty="0">
                          <a:latin typeface="Times New Roman"/>
                          <a:ea typeface="Times New Roman"/>
                        </a:rPr>
                        <a:t>Drop Altitudes </a:t>
                      </a:r>
                      <a:endParaRPr lang="en-US" sz="1000" dirty="0">
                        <a:latin typeface="Times New Roman"/>
                        <a:ea typeface="Times New Roman"/>
                      </a:endParaRP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6003">
                <a:tc gridSpan="4">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sz="1000" dirty="0">
                        <a:latin typeface="Times New Roman"/>
                        <a:ea typeface="Times New Roman"/>
                      </a:endParaRPr>
                    </a:p>
                  </a:txBody>
                  <a:tcPr marL="53725" marR="53725" marT="0" marB="0">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sz="1000" dirty="0">
                        <a:latin typeface="Times New Roman"/>
                        <a:ea typeface="Times New Roman"/>
                      </a:endParaRPr>
                    </a:p>
                  </a:txBody>
                  <a:tcPr marL="53725" marR="53725" marT="0" marB="0">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r>
              <a:tr h="401676">
                <a:tc gridSpan="4">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dirty="0">
                          <a:latin typeface="Times New Roman"/>
                          <a:ea typeface="Times New Roman"/>
                        </a:rPr>
                        <a:t>USAF Fixed Wing Delivery Altitudes Door Bundles:</a:t>
                      </a:r>
                      <a:endParaRPr lang="en-US" sz="1000" dirty="0">
                        <a:latin typeface="Times New Roman"/>
                        <a:ea typeface="Times New Roman"/>
                      </a:endParaRPr>
                    </a:p>
                  </a:txBody>
                  <a:tcPr marL="53725" marR="53725"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dirty="0" smtClean="0">
                          <a:latin typeface="Times New Roman"/>
                          <a:ea typeface="Times New Roman"/>
                        </a:rPr>
                        <a:t>                   Planning </a:t>
                      </a:r>
                      <a:r>
                        <a:rPr lang="en-US" sz="1000" b="1" dirty="0">
                          <a:latin typeface="Times New Roman"/>
                          <a:ea typeface="Times New Roman"/>
                        </a:rPr>
                        <a:t>Drop Altitude  </a:t>
                      </a:r>
                      <a:r>
                        <a:rPr lang="en-US" sz="1000" b="1" dirty="0">
                          <a:latin typeface="Arial"/>
                          <a:ea typeface="Times New Roman"/>
                        </a:rPr>
                        <a:t>                        </a:t>
                      </a:r>
                      <a:r>
                        <a:rPr lang="en-US" sz="1000" b="1" dirty="0" smtClean="0">
                          <a:latin typeface="Arial"/>
                          <a:ea typeface="Times New Roman"/>
                        </a:rPr>
                        <a:t>   </a:t>
                      </a:r>
                    </a:p>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dirty="0" smtClean="0">
                          <a:latin typeface="Arial"/>
                          <a:ea typeface="Times New Roman"/>
                        </a:rPr>
                        <a:t>                        </a:t>
                      </a:r>
                      <a:r>
                        <a:rPr lang="en-US" sz="1000" b="1" dirty="0" smtClean="0">
                          <a:latin typeface="Times New Roman"/>
                          <a:ea typeface="Times New Roman"/>
                        </a:rPr>
                        <a:t>1000 </a:t>
                      </a:r>
                      <a:r>
                        <a:rPr lang="en-US" sz="1000" b="1" dirty="0">
                          <a:latin typeface="Times New Roman"/>
                          <a:ea typeface="Times New Roman"/>
                        </a:rPr>
                        <a:t>Feet AGL</a:t>
                      </a:r>
                      <a:endParaRPr lang="en-US" sz="1000" dirty="0">
                        <a:latin typeface="Times New Roman"/>
                        <a:ea typeface="Times New Roman"/>
                      </a:endParaRPr>
                    </a:p>
                  </a:txBody>
                  <a:tcPr marL="53725" marR="53725"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en-US"/>
                    </a:p>
                  </a:txBody>
                  <a:tcPr/>
                </a:tc>
              </a:tr>
              <a:tr h="602514">
                <a:tc gridSpan="2">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Type of Parachute</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Altitude C-17</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Altitude C-130</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2514">
                <a:tc gridSpan="2">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a:latin typeface="Times New Roman"/>
                          <a:ea typeface="Times New Roman"/>
                        </a:rPr>
                        <a:t>G-14</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300 Feet AGL</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300 Feet AGL</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2514">
                <a:tc gridSpan="2">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a:latin typeface="Times New Roman"/>
                          <a:ea typeface="Times New Roman"/>
                        </a:rPr>
                        <a:t>T-10 Cargo</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300 Feet AGL</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400 Feet AGL</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36003">
                <a:tc gridSpan="3">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sz="1000">
                        <a:latin typeface="Times New Roman"/>
                        <a:ea typeface="Times New Roman"/>
                      </a:endParaRPr>
                    </a:p>
                  </a:txBody>
                  <a:tcPr marL="53725" marR="53725"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sz="1000" dirty="0">
                        <a:latin typeface="Times New Roman"/>
                        <a:ea typeface="Times New Roman"/>
                      </a:endParaRPr>
                    </a:p>
                  </a:txBody>
                  <a:tcPr marL="53725" marR="53725"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333756">
                <a:tc gridSpan="3">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a:latin typeface="Times New Roman"/>
                          <a:ea typeface="Times New Roman"/>
                        </a:rPr>
                        <a:t>CDS Delivery Altitudes for C-17:</a:t>
                      </a:r>
                      <a:endParaRPr lang="en-US" sz="1000">
                        <a:latin typeface="Times New Roman"/>
                        <a:ea typeface="Times New Roman"/>
                      </a:endParaRPr>
                    </a:p>
                  </a:txBody>
                  <a:tcPr marL="53725" marR="53725"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en-US"/>
                    </a:p>
                  </a:txBody>
                  <a:tcPr/>
                </a:tc>
                <a:tc hMerge="1">
                  <a:txBody>
                    <a:bodyPr/>
                    <a:lstStyle/>
                    <a:p>
                      <a:endParaRPr lang="en-US"/>
                    </a:p>
                  </a:txBody>
                  <a:tcPr/>
                </a:tc>
                <a:tc gridSpan="3">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dirty="0" smtClean="0">
                          <a:latin typeface="Times New Roman"/>
                          <a:ea typeface="Times New Roman"/>
                        </a:rPr>
                        <a:t>                       Planning </a:t>
                      </a:r>
                      <a:r>
                        <a:rPr lang="en-US" sz="1000" b="1" dirty="0">
                          <a:latin typeface="Times New Roman"/>
                          <a:ea typeface="Times New Roman"/>
                        </a:rPr>
                        <a:t>Drop Altitude                                              </a:t>
                      </a:r>
                      <a:r>
                        <a:rPr lang="en-US" sz="1000" b="1" dirty="0" smtClean="0">
                          <a:latin typeface="Times New Roman"/>
                          <a:ea typeface="Times New Roman"/>
                        </a:rPr>
                        <a:t>         </a:t>
                      </a:r>
                    </a:p>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baseline="0" dirty="0" smtClean="0">
                          <a:latin typeface="Times New Roman"/>
                          <a:ea typeface="Times New Roman"/>
                        </a:rPr>
                        <a:t>                                 </a:t>
                      </a:r>
                      <a:r>
                        <a:rPr lang="en-US" sz="1000" b="1" dirty="0" smtClean="0">
                          <a:latin typeface="Times New Roman"/>
                          <a:ea typeface="Times New Roman"/>
                        </a:rPr>
                        <a:t>600 </a:t>
                      </a:r>
                      <a:r>
                        <a:rPr lang="en-US" sz="1000" b="1" dirty="0">
                          <a:latin typeface="Times New Roman"/>
                          <a:ea typeface="Times New Roman"/>
                        </a:rPr>
                        <a:t>Feet AGL</a:t>
                      </a:r>
                      <a:endParaRPr lang="en-US" sz="1000" dirty="0">
                        <a:latin typeface="Times New Roman"/>
                        <a:ea typeface="Times New Roman"/>
                      </a:endParaRPr>
                    </a:p>
                  </a:txBody>
                  <a:tcPr marL="53725" marR="53725"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en-US"/>
                    </a:p>
                  </a:txBody>
                  <a:tcPr/>
                </a:tc>
                <a:tc hMerge="1">
                  <a:txBody>
                    <a:bodyPr/>
                    <a:lstStyle/>
                    <a:p>
                      <a:endParaRPr lang="en-US"/>
                    </a:p>
                  </a:txBody>
                  <a:tcPr/>
                </a:tc>
              </a:tr>
              <a:tr h="855280">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a:latin typeface="Times New Roman"/>
                          <a:ea typeface="Times New Roman"/>
                        </a:rPr>
                        <a:t>Type of Parachute</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Number Parachutes or Containers</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Airdrop Altitude</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7597">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a:latin typeface="Times New Roman"/>
                          <a:ea typeface="Times New Roman"/>
                        </a:rPr>
                        <a:t>G-14</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4">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a:latin typeface="Times New Roman"/>
                          <a:ea typeface="Times New Roman"/>
                        </a:rPr>
                        <a:t>1 or 2 Containers</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300 Feet AGL</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36003">
                <a:tc gridSpan="6">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sz="1000" dirty="0">
                        <a:latin typeface="Times New Roman"/>
                        <a:ea typeface="Times New Roman"/>
                      </a:endParaRPr>
                    </a:p>
                  </a:txBody>
                  <a:tcPr marL="53725" marR="53725"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01676">
                <a:tc gridSpan="6">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dirty="0" smtClean="0">
                          <a:latin typeface="Times New Roman"/>
                          <a:ea typeface="Times New Roman"/>
                        </a:rPr>
                        <a:t>CDS Delivery Altitudes for C-130:                         Planning Drop Altitude  </a:t>
                      </a:r>
                    </a:p>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dirty="0" smtClean="0">
                          <a:latin typeface="Times New Roman"/>
                          <a:ea typeface="Times New Roman"/>
                        </a:rPr>
                        <a:t>                                                                                              600 Feet AGL</a:t>
                      </a:r>
                      <a:endParaRPr lang="en-US" sz="1000" dirty="0">
                        <a:latin typeface="Times New Roman"/>
                        <a:ea typeface="Times New Roman"/>
                      </a:endParaRP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55280">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Type of Parachute</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Number Parachutes or Containers</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Airdrop Altitude</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7597">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a:latin typeface="Times New Roman"/>
                          <a:ea typeface="Times New Roman"/>
                        </a:rPr>
                        <a:t>G-14</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1 or 2 Containers</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dirty="0">
                          <a:latin typeface="Times New Roman"/>
                          <a:ea typeface="Times New Roman"/>
                        </a:rPr>
                        <a:t>400 Feet AGL</a:t>
                      </a:r>
                    </a:p>
                  </a:txBody>
                  <a:tcPr marL="53725" marR="537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nvGraphicFramePr>
        <p:xfrm>
          <a:off x="5410200" y="152400"/>
          <a:ext cx="3617298" cy="1600200"/>
        </p:xfrm>
        <a:graphic>
          <a:graphicData uri="http://schemas.openxmlformats.org/drawingml/2006/table">
            <a:tbl>
              <a:tblPr/>
              <a:tblGrid>
                <a:gridCol w="913073"/>
                <a:gridCol w="845961"/>
                <a:gridCol w="1858264"/>
              </a:tblGrid>
              <a:tr h="533400">
                <a:tc gridSpan="2">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dirty="0">
                          <a:latin typeface="Times New Roman"/>
                          <a:ea typeface="Times New Roman"/>
                        </a:rPr>
                        <a:t>USAF Fixed Wing Delivery Altitudes Heavy Equipment:</a:t>
                      </a:r>
                      <a:endParaRPr lang="en-US" sz="1200" dirty="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en-US"/>
                    </a:p>
                  </a:txBody>
                  <a:tcPr/>
                </a:tc>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a:latin typeface="Times New Roman"/>
                          <a:ea typeface="Times New Roman"/>
                        </a:rPr>
                        <a:t>Planning Drop Altitude               1100 Feet AGL</a:t>
                      </a:r>
                      <a:endParaRPr lang="en-US" sz="1200">
                        <a:latin typeface="Times New Roman"/>
                        <a:ea typeface="Times New Roman"/>
                      </a:endParaRPr>
                    </a:p>
                  </a:txBody>
                  <a:tcPr marL="65784" marR="6578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r>
              <a:tr h="533400">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a:latin typeface="Times New Roman"/>
                          <a:ea typeface="Times New Roman"/>
                        </a:rPr>
                        <a:t>Type of Parachute</a:t>
                      </a:r>
                      <a:endParaRPr lang="en-US" sz="120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a:latin typeface="Times New Roman"/>
                          <a:ea typeface="Times New Roman"/>
                        </a:rPr>
                        <a:t>Altitude C-17</a:t>
                      </a:r>
                      <a:endParaRPr lang="en-US" sz="120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dirty="0">
                          <a:latin typeface="Times New Roman"/>
                          <a:ea typeface="Times New Roman"/>
                        </a:rPr>
                        <a:t>Altitude C-130</a:t>
                      </a:r>
                      <a:endParaRPr lang="en-US" sz="1200" dirty="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400">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dirty="0">
                          <a:latin typeface="Times New Roman"/>
                          <a:ea typeface="Times New Roman"/>
                        </a:rPr>
                        <a:t>G-12E</a:t>
                      </a:r>
                      <a:endParaRPr lang="en-US" sz="1200" dirty="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dirty="0">
                          <a:latin typeface="Times New Roman"/>
                          <a:ea typeface="Times New Roman"/>
                        </a:rPr>
                        <a:t>550 Feet AGL </a:t>
                      </a:r>
                      <a:endParaRPr lang="en-US" sz="1200" dirty="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dirty="0">
                          <a:latin typeface="Times New Roman"/>
                          <a:ea typeface="Times New Roman"/>
                        </a:rPr>
                        <a:t>550 Feet AGL</a:t>
                      </a:r>
                      <a:endParaRPr lang="en-US" sz="1200" dirty="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nvGraphicFramePr>
        <p:xfrm>
          <a:off x="5452988" y="2188463"/>
          <a:ext cx="3691013" cy="3678937"/>
        </p:xfrm>
        <a:graphic>
          <a:graphicData uri="http://schemas.openxmlformats.org/drawingml/2006/table">
            <a:tbl>
              <a:tblPr/>
              <a:tblGrid>
                <a:gridCol w="932162"/>
                <a:gridCol w="770556"/>
                <a:gridCol w="91184"/>
                <a:gridCol w="1897111"/>
              </a:tblGrid>
              <a:tr h="656953">
                <a:tc gridSpan="3">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dirty="0">
                          <a:latin typeface="Times New Roman"/>
                          <a:ea typeface="Times New Roman"/>
                        </a:rPr>
                        <a:t>USAF C17 Dual Row Delivery Altitudes Heavy </a:t>
                      </a:r>
                      <a:endParaRPr lang="en-US" sz="1200" dirty="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a:latin typeface="Times New Roman"/>
                          <a:ea typeface="Times New Roman"/>
                        </a:rPr>
                        <a:t>Planning Drop Altitude               1200 Feet AGL</a:t>
                      </a:r>
                      <a:endParaRPr lang="en-US" sz="1200">
                        <a:latin typeface="Times New Roman"/>
                        <a:ea typeface="Times New Roman"/>
                      </a:endParaRPr>
                    </a:p>
                  </a:txBody>
                  <a:tcPr marL="65784" marR="6578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r>
              <a:tr h="656953">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a:latin typeface="Times New Roman"/>
                          <a:ea typeface="Times New Roman"/>
                        </a:rPr>
                        <a:t>Type of Parachute</a:t>
                      </a:r>
                      <a:endParaRPr lang="en-US" sz="120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a:latin typeface="Times New Roman"/>
                          <a:ea typeface="Times New Roman"/>
                        </a:rPr>
                        <a:t>Altitude C-17</a:t>
                      </a:r>
                      <a:endParaRPr lang="en-US" sz="120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endParaRPr lang="en-US" sz="1200" dirty="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dirty="0">
                          <a:latin typeface="Times New Roman"/>
                          <a:ea typeface="Times New Roman"/>
                        </a:rPr>
                        <a:t>Altitude C-130</a:t>
                      </a:r>
                      <a:endParaRPr lang="en-US" sz="1200" dirty="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953">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a:latin typeface="Times New Roman"/>
                          <a:ea typeface="Times New Roman"/>
                        </a:rPr>
                        <a:t>G-12E</a:t>
                      </a:r>
                      <a:endParaRPr lang="en-US" sz="120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a:latin typeface="Times New Roman"/>
                          <a:ea typeface="Times New Roman"/>
                        </a:rPr>
                        <a:t>550 Feet AGL </a:t>
                      </a:r>
                      <a:endParaRPr lang="en-US" sz="120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endParaRPr lang="en-US" sz="1200" dirty="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dirty="0">
                          <a:latin typeface="Times New Roman"/>
                          <a:ea typeface="Times New Roman"/>
                        </a:rPr>
                        <a:t>550 Feet AGL</a:t>
                      </a:r>
                      <a:endParaRPr lang="en-US" sz="1200" dirty="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172">
                <a:tc gridSpan="3">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sz="1200">
                        <a:latin typeface="Times New Roman"/>
                        <a:ea typeface="Times New Roman"/>
                      </a:endParaRPr>
                    </a:p>
                  </a:txBody>
                  <a:tcPr marL="65784" marR="6578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endParaRPr lang="en-US" sz="1200">
                        <a:latin typeface="Times New Roman"/>
                        <a:ea typeface="Times New Roman"/>
                      </a:endParaRPr>
                    </a:p>
                  </a:txBody>
                  <a:tcPr marL="65784" marR="6578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953">
                <a:tc gridSpan="3">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a:latin typeface="Times New Roman"/>
                          <a:ea typeface="Times New Roman"/>
                        </a:rPr>
                        <a:t>USAF Fixed Wing Delivery Altitudes JPADS:</a:t>
                      </a:r>
                      <a:endParaRPr lang="en-US" sz="1200">
                        <a:latin typeface="Times New Roman"/>
                        <a:ea typeface="Times New Roman"/>
                      </a:endParaRPr>
                    </a:p>
                  </a:txBody>
                  <a:tcPr marL="65784" marR="6578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n-US" sz="1000" b="1">
                          <a:latin typeface="Times New Roman"/>
                          <a:ea typeface="Times New Roman"/>
                        </a:rPr>
                        <a:t>Planning Drop Altitude               10,000 Feet AGL</a:t>
                      </a:r>
                      <a:endParaRPr lang="en-US" sz="1200">
                        <a:latin typeface="Times New Roman"/>
                        <a:ea typeface="Times New Roman"/>
                      </a:endParaRPr>
                    </a:p>
                  </a:txBody>
                  <a:tcPr marL="65784" marR="6578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r>
              <a:tr h="656953">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endParaRPr lang="en-US" sz="100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a:lnSpc>
                          <a:spcPct val="115000"/>
                        </a:lnSpc>
                        <a:spcBef>
                          <a:spcPts val="0"/>
                        </a:spcBef>
                        <a:spcAft>
                          <a:spcPts val="0"/>
                        </a:spcAft>
                        <a:tabLst>
                          <a:tab pos="548640" algn="l"/>
                          <a:tab pos="667385" algn="l"/>
                          <a:tab pos="685800" algn="l"/>
                          <a:tab pos="786130" algn="l"/>
                          <a:tab pos="548640" algn="l"/>
                          <a:tab pos="667385" algn="l"/>
                          <a:tab pos="786130" algn="l"/>
                        </a:tabLst>
                      </a:pPr>
                      <a:endParaRPr lang="en-US" sz="100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indent="0">
                        <a:lnSpc>
                          <a:spcPct val="115000"/>
                        </a:lnSpc>
                        <a:spcBef>
                          <a:spcPts val="0"/>
                        </a:spcBef>
                        <a:spcAft>
                          <a:spcPts val="0"/>
                        </a:spcAft>
                        <a:tabLst>
                          <a:tab pos="548640" algn="l"/>
                          <a:tab pos="667385" algn="l"/>
                          <a:tab pos="685800" algn="l"/>
                          <a:tab pos="786130" algn="l"/>
                          <a:tab pos="548640" algn="l"/>
                          <a:tab pos="667385" algn="l"/>
                          <a:tab pos="786130" algn="l"/>
                        </a:tabLst>
                      </a:pPr>
                      <a:r>
                        <a:rPr lang="en-US" sz="1000" dirty="0">
                          <a:latin typeface="Times New Roman"/>
                          <a:ea typeface="Times New Roman"/>
                        </a:rPr>
                        <a:t>MINIMUM DROP ALTITUDE                      </a:t>
                      </a:r>
                      <a:r>
                        <a:rPr lang="en-US" sz="1000" dirty="0" smtClean="0">
                          <a:latin typeface="Times New Roman"/>
                          <a:ea typeface="Times New Roman"/>
                        </a:rPr>
                        <a:t>3,500 </a:t>
                      </a:r>
                      <a:r>
                        <a:rPr lang="en-US" sz="1000" dirty="0">
                          <a:latin typeface="Times New Roman"/>
                          <a:ea typeface="Times New Roman"/>
                        </a:rPr>
                        <a:t>Feet AGL</a:t>
                      </a:r>
                      <a:endParaRPr lang="en-US" sz="1200" dirty="0">
                        <a:latin typeface="Times New Roman"/>
                        <a:ea typeface="Times New Roman"/>
                      </a:endParaRPr>
                    </a:p>
                  </a:txBody>
                  <a:tcPr marL="65784" marR="657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sz="half" idx="1"/>
          </p:nvPr>
        </p:nvSpPr>
        <p:spPr>
          <a:xfrm>
            <a:off x="0" y="0"/>
            <a:ext cx="4343400" cy="6858000"/>
          </a:xfrm>
        </p:spPr>
        <p:txBody>
          <a:bodyPr/>
          <a:lstStyle/>
          <a:p>
            <a:pPr algn="ctr" eaLnBrk="1" hangingPunct="1">
              <a:buFontTx/>
              <a:buNone/>
            </a:pPr>
            <a:r>
              <a:rPr lang="en-US" sz="1400" b="1" u="sng" dirty="0" smtClean="0"/>
              <a:t>DROP ZONE OPERATIONS</a:t>
            </a:r>
          </a:p>
          <a:p>
            <a:pPr eaLnBrk="1" hangingPunct="1">
              <a:buFontTx/>
              <a:buNone/>
            </a:pPr>
            <a:endParaRPr lang="en-US" sz="1400" b="1" dirty="0" smtClean="0"/>
          </a:p>
          <a:p>
            <a:pPr eaLnBrk="1" hangingPunct="1">
              <a:buFontTx/>
              <a:buNone/>
            </a:pPr>
            <a:r>
              <a:rPr lang="en-US" sz="1400" b="1" dirty="0" smtClean="0"/>
              <a:t>TYPES OF AIRDROP:</a:t>
            </a:r>
          </a:p>
          <a:p>
            <a:pPr eaLnBrk="1" hangingPunct="1">
              <a:buFontTx/>
              <a:buNone/>
            </a:pPr>
            <a:r>
              <a:rPr lang="en-US" sz="1400" dirty="0" smtClean="0"/>
              <a:t>	</a:t>
            </a:r>
            <a:r>
              <a:rPr lang="en-US" sz="1400" b="1" dirty="0" smtClean="0"/>
              <a:t>Low Velocity</a:t>
            </a:r>
            <a:r>
              <a:rPr lang="en-US" sz="1400" dirty="0" smtClean="0"/>
              <a:t>:  Utilized for sensitive equipment and Personnel drops.</a:t>
            </a:r>
          </a:p>
          <a:p>
            <a:pPr eaLnBrk="1" hangingPunct="1">
              <a:buFontTx/>
              <a:buNone/>
            </a:pPr>
            <a:r>
              <a:rPr lang="en-US" sz="1400" dirty="0" smtClean="0"/>
              <a:t>	</a:t>
            </a:r>
            <a:r>
              <a:rPr lang="en-US" sz="1400" b="1" dirty="0" smtClean="0"/>
              <a:t>High Velocity</a:t>
            </a:r>
            <a:r>
              <a:rPr lang="en-US" sz="1400" dirty="0" smtClean="0"/>
              <a:t>:  Rigged in airdrop containers with an energy dissipater on the underside and a ring slot parachute to the top of the load.</a:t>
            </a:r>
          </a:p>
          <a:p>
            <a:pPr eaLnBrk="1" hangingPunct="1">
              <a:buFontTx/>
              <a:buNone/>
            </a:pPr>
            <a:r>
              <a:rPr lang="en-US" sz="1400" dirty="0" smtClean="0"/>
              <a:t>	</a:t>
            </a:r>
            <a:r>
              <a:rPr lang="en-US" sz="1400" b="1" dirty="0" smtClean="0"/>
              <a:t>Free Drop</a:t>
            </a:r>
            <a:r>
              <a:rPr lang="en-US" sz="1400" dirty="0" smtClean="0"/>
              <a:t>:  Used for non-sensitive items only.  No parachute is attached to the load.</a:t>
            </a:r>
          </a:p>
          <a:p>
            <a:pPr eaLnBrk="1" hangingPunct="1">
              <a:buFontTx/>
              <a:buNone/>
            </a:pPr>
            <a:r>
              <a:rPr lang="en-US" sz="1400" dirty="0" smtClean="0"/>
              <a:t>*  Caution should be taken when using high velocity or free drops around built up areas or airfields, due to risk of damage to buildings or airstrips.</a:t>
            </a:r>
          </a:p>
          <a:p>
            <a:pPr eaLnBrk="1" hangingPunct="1">
              <a:buFontTx/>
              <a:buNone/>
            </a:pPr>
            <a:endParaRPr lang="en-US" sz="1400" b="1" dirty="0" smtClean="0"/>
          </a:p>
          <a:p>
            <a:pPr eaLnBrk="1" hangingPunct="1">
              <a:buFontTx/>
              <a:buNone/>
            </a:pPr>
            <a:r>
              <a:rPr lang="en-US" sz="1400" b="1" dirty="0" smtClean="0"/>
              <a:t>METHODS OF AIRDROP:</a:t>
            </a:r>
          </a:p>
          <a:p>
            <a:pPr eaLnBrk="1" hangingPunct="1">
              <a:buFontTx/>
              <a:buNone/>
            </a:pPr>
            <a:r>
              <a:rPr lang="en-US" sz="1400" b="1" dirty="0" smtClean="0"/>
              <a:t>	Personnel</a:t>
            </a:r>
            <a:r>
              <a:rPr lang="en-US" sz="1400" dirty="0" smtClean="0"/>
              <a:t>:  Allow one second for each jumper to exit the aircraft.  The first jumper is free.</a:t>
            </a:r>
          </a:p>
          <a:p>
            <a:pPr eaLnBrk="1" hangingPunct="1">
              <a:buFontTx/>
              <a:buNone/>
            </a:pPr>
            <a:r>
              <a:rPr lang="en-US" sz="1400" dirty="0" smtClean="0"/>
              <a:t>		10 jumpers = 9 seconds</a:t>
            </a:r>
          </a:p>
          <a:p>
            <a:pPr eaLnBrk="1" hangingPunct="1">
              <a:buFontTx/>
              <a:buNone/>
            </a:pPr>
            <a:r>
              <a:rPr lang="en-US" sz="1400" dirty="0" smtClean="0"/>
              <a:t>	</a:t>
            </a:r>
            <a:r>
              <a:rPr lang="en-US" sz="1400" b="1" dirty="0" smtClean="0"/>
              <a:t>Equipment</a:t>
            </a:r>
            <a:r>
              <a:rPr lang="en-US" sz="1400" dirty="0" smtClean="0"/>
              <a:t>:  On </a:t>
            </a:r>
            <a:r>
              <a:rPr lang="en-US" sz="1400" u="sng" dirty="0" smtClean="0"/>
              <a:t>CARP</a:t>
            </a:r>
            <a:r>
              <a:rPr lang="en-US" sz="1400" dirty="0" smtClean="0"/>
              <a:t> DZ’s, door bundles are treated the same as personnel.  </a:t>
            </a:r>
          </a:p>
          <a:p>
            <a:pPr eaLnBrk="1" hangingPunct="1">
              <a:buFontTx/>
              <a:buNone/>
            </a:pPr>
            <a:r>
              <a:rPr lang="en-US" sz="1400" dirty="0" smtClean="0"/>
              <a:t>		4 door bundles = 3 seconds</a:t>
            </a:r>
          </a:p>
          <a:p>
            <a:pPr eaLnBrk="1" hangingPunct="1">
              <a:buFontTx/>
              <a:buNone/>
            </a:pPr>
            <a:r>
              <a:rPr lang="en-US" sz="1400" dirty="0" smtClean="0"/>
              <a:t>	On </a:t>
            </a:r>
            <a:r>
              <a:rPr lang="en-US" sz="1400" u="sng" dirty="0" smtClean="0"/>
              <a:t>GMRS and VIRS</a:t>
            </a:r>
            <a:r>
              <a:rPr lang="en-US" sz="1400" dirty="0" smtClean="0"/>
              <a:t> drops allow three seconds for each door bundle to exit the aircraft.  The first bundle is free.</a:t>
            </a:r>
          </a:p>
          <a:p>
            <a:pPr eaLnBrk="1" hangingPunct="1">
              <a:buFontTx/>
              <a:buNone/>
            </a:pPr>
            <a:r>
              <a:rPr lang="en-US" sz="1400" dirty="0" smtClean="0"/>
              <a:t>		4 door bundles = 9 seconds</a:t>
            </a:r>
          </a:p>
          <a:p>
            <a:pPr eaLnBrk="1" hangingPunct="1">
              <a:buFontTx/>
              <a:buNone/>
            </a:pPr>
            <a:endParaRPr lang="en-US" sz="1400" dirty="0" smtClean="0"/>
          </a:p>
          <a:p>
            <a:pPr eaLnBrk="1" hangingPunct="1">
              <a:buFontTx/>
              <a:buNone/>
            </a:pPr>
            <a:r>
              <a:rPr lang="en-US" sz="1400" dirty="0" smtClean="0"/>
              <a:t>		</a:t>
            </a:r>
          </a:p>
        </p:txBody>
      </p:sp>
      <p:sp>
        <p:nvSpPr>
          <p:cNvPr id="18435" name="Rectangle 3"/>
          <p:cNvSpPr>
            <a:spLocks noGrp="1" noChangeArrowheads="1"/>
          </p:cNvSpPr>
          <p:nvPr>
            <p:ph type="body" sz="half" idx="2"/>
          </p:nvPr>
        </p:nvSpPr>
        <p:spPr>
          <a:xfrm>
            <a:off x="4800600" y="0"/>
            <a:ext cx="4343400" cy="6858000"/>
          </a:xfrm>
        </p:spPr>
        <p:txBody>
          <a:bodyPr/>
          <a:lstStyle/>
          <a:p>
            <a:pPr marL="533400" indent="-533400" eaLnBrk="1" hangingPunct="1">
              <a:lnSpc>
                <a:spcPct val="90000"/>
              </a:lnSpc>
              <a:buFontTx/>
              <a:buNone/>
            </a:pPr>
            <a:r>
              <a:rPr lang="en-US" sz="1400" b="1" smtClean="0"/>
              <a:t>OBSTACLES:</a:t>
            </a:r>
          </a:p>
          <a:p>
            <a:pPr marL="533400" indent="-533400" eaLnBrk="1" hangingPunct="1">
              <a:lnSpc>
                <a:spcPct val="90000"/>
              </a:lnSpc>
              <a:buFontTx/>
              <a:buNone/>
            </a:pPr>
            <a:r>
              <a:rPr lang="en-US" sz="1400" b="1" smtClean="0"/>
              <a:t>	Obstacles to personnel:  </a:t>
            </a:r>
            <a:r>
              <a:rPr lang="en-US" sz="1400" smtClean="0"/>
              <a:t>Any feature that would pose a hazard to the jumper or prevent the jumper from accomplishment of the mission.</a:t>
            </a:r>
          </a:p>
          <a:p>
            <a:pPr marL="533400" indent="-533400" eaLnBrk="1" hangingPunct="1">
              <a:lnSpc>
                <a:spcPct val="90000"/>
              </a:lnSpc>
              <a:buFontTx/>
              <a:buNone/>
            </a:pPr>
            <a:r>
              <a:rPr lang="en-US" sz="1400" smtClean="0"/>
              <a:t>	</a:t>
            </a:r>
            <a:r>
              <a:rPr lang="en-US" sz="1400" b="1" smtClean="0"/>
              <a:t>Obstacles to equipment:  </a:t>
            </a:r>
            <a:r>
              <a:rPr lang="en-US" sz="1400" smtClean="0"/>
              <a:t>Any feature that would hinder the recovery of the load or cause damage to the load.</a:t>
            </a:r>
          </a:p>
          <a:p>
            <a:pPr marL="533400" indent="-533400" eaLnBrk="1" hangingPunct="1">
              <a:lnSpc>
                <a:spcPct val="90000"/>
              </a:lnSpc>
              <a:buFontTx/>
              <a:buNone/>
            </a:pPr>
            <a:r>
              <a:rPr lang="en-US" sz="1400" b="1" smtClean="0"/>
              <a:t>Always Defined as an Obstacle:</a:t>
            </a:r>
          </a:p>
          <a:p>
            <a:pPr marL="533400" indent="-533400" eaLnBrk="1" hangingPunct="1">
              <a:lnSpc>
                <a:spcPct val="90000"/>
              </a:lnSpc>
              <a:buFontTx/>
              <a:buNone/>
            </a:pPr>
            <a:r>
              <a:rPr lang="en-US" sz="1400" b="1" smtClean="0"/>
              <a:t>	Trees:  </a:t>
            </a:r>
            <a:r>
              <a:rPr lang="en-US" sz="1400" smtClean="0"/>
              <a:t>35 ft or higher, impeding the recovery of personnel or equipment.</a:t>
            </a:r>
          </a:p>
          <a:p>
            <a:pPr marL="533400" indent="-533400" eaLnBrk="1" hangingPunct="1">
              <a:lnSpc>
                <a:spcPct val="90000"/>
              </a:lnSpc>
              <a:buFontTx/>
              <a:buNone/>
            </a:pPr>
            <a:r>
              <a:rPr lang="en-US" sz="1400" smtClean="0"/>
              <a:t>	</a:t>
            </a:r>
            <a:r>
              <a:rPr lang="en-US" sz="1400" b="1" smtClean="0"/>
              <a:t>Water:  </a:t>
            </a:r>
            <a:r>
              <a:rPr lang="en-US" sz="1400" smtClean="0"/>
              <a:t>4 ft deep or deeper, 40 ft wide or wider, within 1000 meters of any edge of the DZ.  (any body of water can be declared as an obstacle by the DZSTL)</a:t>
            </a:r>
          </a:p>
          <a:p>
            <a:pPr marL="533400" indent="-533400" eaLnBrk="1" hangingPunct="1">
              <a:lnSpc>
                <a:spcPct val="90000"/>
              </a:lnSpc>
              <a:buFontTx/>
              <a:buNone/>
            </a:pPr>
            <a:r>
              <a:rPr lang="en-US" sz="1400" smtClean="0"/>
              <a:t>	</a:t>
            </a:r>
            <a:r>
              <a:rPr lang="en-US" sz="1400" b="1" smtClean="0"/>
              <a:t>Power Lines:  </a:t>
            </a:r>
            <a:r>
              <a:rPr lang="en-US" sz="1400" smtClean="0"/>
              <a:t>Any power lines that operate at 50 volts or greater, within 1000 meters of any edge of the DZ. (must be coordinated though power company to turn off NLT 15 min prior to TOT.</a:t>
            </a:r>
          </a:p>
          <a:p>
            <a:pPr marL="533400" indent="-533400" eaLnBrk="1" hangingPunct="1">
              <a:lnSpc>
                <a:spcPct val="90000"/>
              </a:lnSpc>
              <a:buFontTx/>
              <a:buNone/>
            </a:pPr>
            <a:r>
              <a:rPr lang="en-US" sz="1400" b="1" smtClean="0"/>
              <a:t>ACCESS:  </a:t>
            </a:r>
          </a:p>
          <a:p>
            <a:pPr marL="533400" indent="-533400" eaLnBrk="1" hangingPunct="1">
              <a:lnSpc>
                <a:spcPct val="90000"/>
              </a:lnSpc>
              <a:buFontTx/>
              <a:buNone/>
            </a:pPr>
            <a:r>
              <a:rPr lang="en-US" sz="1400" smtClean="0"/>
              <a:t>	Pertain to major obstacles to personnel and equipment between the drop zone and objective.</a:t>
            </a:r>
          </a:p>
          <a:p>
            <a:pPr marL="533400" indent="-533400" eaLnBrk="1" hangingPunct="1">
              <a:lnSpc>
                <a:spcPct val="90000"/>
              </a:lnSpc>
              <a:buFontTx/>
              <a:buNone/>
            </a:pPr>
            <a:r>
              <a:rPr lang="en-US" sz="1400" b="1" smtClean="0"/>
              <a:t>ADEQUATE APPROACH AND DEPARTURE ROUTES:</a:t>
            </a:r>
          </a:p>
          <a:p>
            <a:pPr marL="533400" indent="-533400" eaLnBrk="1" hangingPunct="1">
              <a:lnSpc>
                <a:spcPct val="90000"/>
              </a:lnSpc>
              <a:buFontTx/>
              <a:buNone/>
            </a:pPr>
            <a:r>
              <a:rPr lang="en-US" sz="1400" smtClean="0"/>
              <a:t>	Pertain to the aircraft’s route to and from the DZ.  (No-fly areas, TV towers, high-tension lines, Higher terrain than the DZ, Enemy locations and situation.</a:t>
            </a:r>
          </a:p>
          <a:p>
            <a:pPr marL="533400" indent="-533400" eaLnBrk="1" hangingPunct="1">
              <a:lnSpc>
                <a:spcPct val="90000"/>
              </a:lnSpc>
              <a:buFontTx/>
              <a:buNone/>
            </a:pPr>
            <a:endParaRPr lang="en-US" sz="14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l="36250" t="16000" r="33125" b="22000"/>
          <a:stretch>
            <a:fillRect/>
          </a:stretch>
        </p:blipFill>
        <p:spPr bwMode="auto">
          <a:xfrm>
            <a:off x="76200" y="0"/>
            <a:ext cx="4419600" cy="6858000"/>
          </a:xfrm>
          <a:prstGeom prst="rect">
            <a:avLst/>
          </a:prstGeom>
          <a:noFill/>
          <a:ln w="9525">
            <a:noFill/>
            <a:miter lim="800000"/>
            <a:headEnd/>
            <a:tailEnd/>
          </a:ln>
        </p:spPr>
      </p:pic>
      <p:pic>
        <p:nvPicPr>
          <p:cNvPr id="25602" name="Picture 2"/>
          <p:cNvPicPr>
            <a:picLocks noChangeAspect="1" noChangeArrowheads="1"/>
          </p:cNvPicPr>
          <p:nvPr/>
        </p:nvPicPr>
        <p:blipFill>
          <a:blip r:embed="rId3" cstate="print"/>
          <a:srcRect l="35625" t="24000" r="34375" b="14000"/>
          <a:stretch>
            <a:fillRect/>
          </a:stretch>
        </p:blipFill>
        <p:spPr bwMode="auto">
          <a:xfrm>
            <a:off x="4724400" y="0"/>
            <a:ext cx="44196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8" name="Rectangle 274"/>
          <p:cNvSpPr>
            <a:spLocks noChangeArrowheads="1"/>
          </p:cNvSpPr>
          <p:nvPr/>
        </p:nvSpPr>
        <p:spPr bwMode="auto">
          <a:xfrm>
            <a:off x="0" y="1700213"/>
            <a:ext cx="9144000" cy="0"/>
          </a:xfrm>
          <a:prstGeom prst="rect">
            <a:avLst/>
          </a:prstGeom>
          <a:noFill/>
          <a:ln w="9525">
            <a:noFill/>
            <a:miter lim="800000"/>
            <a:headEnd/>
            <a:tailEnd/>
          </a:ln>
        </p:spPr>
        <p:txBody>
          <a:bodyPr wrap="none" anchor="ctr">
            <a:spAutoFit/>
          </a:bodyPr>
          <a:lstStyle/>
          <a:p>
            <a:endParaRPr lang="en-US"/>
          </a:p>
        </p:txBody>
      </p:sp>
      <p:sp>
        <p:nvSpPr>
          <p:cNvPr id="20529" name="Rectangle 275"/>
          <p:cNvSpPr>
            <a:spLocks noChangeArrowheads="1"/>
          </p:cNvSpPr>
          <p:nvPr/>
        </p:nvSpPr>
        <p:spPr bwMode="auto">
          <a:xfrm>
            <a:off x="0" y="5157788"/>
            <a:ext cx="9144000" cy="0"/>
          </a:xfrm>
          <a:prstGeom prst="rect">
            <a:avLst/>
          </a:prstGeom>
          <a:noFill/>
          <a:ln w="9525">
            <a:noFill/>
            <a:miter lim="800000"/>
            <a:headEnd/>
            <a:tailEnd/>
          </a:ln>
        </p:spPr>
        <p:txBody>
          <a:bodyPr wrap="none" anchor="ctr">
            <a:spAutoFit/>
          </a:bodyPr>
          <a:lstStyle/>
          <a:p>
            <a:endParaRPr lang="en-US" sz="1800"/>
          </a:p>
        </p:txBody>
      </p:sp>
      <p:sp>
        <p:nvSpPr>
          <p:cNvPr id="20530" name="Rectangle 282"/>
          <p:cNvSpPr>
            <a:spLocks noChangeArrowheads="1"/>
          </p:cNvSpPr>
          <p:nvPr/>
        </p:nvSpPr>
        <p:spPr bwMode="auto">
          <a:xfrm>
            <a:off x="4800600" y="0"/>
            <a:ext cx="4343400" cy="6858000"/>
          </a:xfrm>
          <a:prstGeom prst="rect">
            <a:avLst/>
          </a:prstGeom>
          <a:noFill/>
          <a:ln w="9525">
            <a:noFill/>
            <a:miter lim="800000"/>
            <a:headEnd/>
            <a:tailEnd/>
          </a:ln>
        </p:spPr>
        <p:txBody>
          <a:bodyPr/>
          <a:lstStyle/>
          <a:p>
            <a:pPr marL="342900" indent="-342900" algn="ctr">
              <a:spcBef>
                <a:spcPct val="20000"/>
              </a:spcBef>
            </a:pPr>
            <a:endParaRPr lang="en-US" sz="1400"/>
          </a:p>
        </p:txBody>
      </p:sp>
      <p:graphicFrame>
        <p:nvGraphicFramePr>
          <p:cNvPr id="38345" name="Group 457"/>
          <p:cNvGraphicFramePr>
            <a:graphicFrameLocks noGrp="1"/>
          </p:cNvGraphicFramePr>
          <p:nvPr/>
        </p:nvGraphicFramePr>
        <p:xfrm>
          <a:off x="4800600" y="228600"/>
          <a:ext cx="4191000" cy="3596959"/>
        </p:xfrm>
        <a:graphic>
          <a:graphicData uri="http://schemas.openxmlformats.org/drawingml/2006/table">
            <a:tbl>
              <a:tblPr/>
              <a:tblGrid>
                <a:gridCol w="2514600"/>
                <a:gridCol w="1676400"/>
              </a:tblGrid>
              <a:tr h="261938">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Max Surface Winds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Type of Load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Knots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r>
              <a:tr h="261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Personnel (land)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Personnel (water)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HALO or HAHO (land)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HALO or HAHO (water)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20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Equipment without ground disconnects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Equipment with ground disconnects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CDS using G-12 parachutes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1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CDS or door bundles using G-13 or G-14 parachutes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20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USAF SATB and TTB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High velocity CDS / High altitude airdrop resupply system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No Restrictions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Free Drop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No Restrictions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8486" name="Group 598"/>
          <p:cNvGraphicFramePr>
            <a:graphicFrameLocks noGrp="1"/>
          </p:cNvGraphicFramePr>
          <p:nvPr/>
        </p:nvGraphicFramePr>
        <p:xfrm>
          <a:off x="4724400" y="3962400"/>
          <a:ext cx="4419600" cy="2267712"/>
        </p:xfrm>
        <a:graphic>
          <a:graphicData uri="http://schemas.openxmlformats.org/drawingml/2006/table">
            <a:tbl>
              <a:tblPr/>
              <a:tblGrid>
                <a:gridCol w="1085850"/>
                <a:gridCol w="1085850"/>
                <a:gridCol w="1084263"/>
                <a:gridCol w="1163637"/>
              </a:tblGrid>
              <a:tr h="222250">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USAF Forward Throw Distances for Fixed-Wing Aircraft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238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Load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C-130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r>
              <a:tr h="222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Personnel or DB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229 M (250YDS)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229 M (250YDS)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229 M (250YDS)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2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Heavy Equipment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458 M (500YDS)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640 M (700 YDS)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668 M (730 YDS)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CDS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503 M (550 YDS)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663 M (725 YDS)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686 M (750 YDS)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2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TTB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147 M (160 YDS)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147 M (160 YDS)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147 M (160 YDS)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2250">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Forward throw for personnel and equipment using STOL or Rotary-Wing Aircraft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22250">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Forward throw for personnel and equipment is figured by dividing the Aircrafts airspeed in half, this yields the forward throw in meters.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e.g. A/C flying at 70 KIAS = 35 M forward throw</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pic>
        <p:nvPicPr>
          <p:cNvPr id="11" name="Picture 2" descr="Carp Chart"/>
          <p:cNvPicPr>
            <a:picLocks noChangeAspect="1" noChangeArrowheads="1"/>
          </p:cNvPicPr>
          <p:nvPr/>
        </p:nvPicPr>
        <p:blipFill>
          <a:blip r:embed="rId2" cstate="print"/>
          <a:srcRect/>
          <a:stretch>
            <a:fillRect/>
          </a:stretch>
        </p:blipFill>
        <p:spPr bwMode="auto">
          <a:xfrm>
            <a:off x="0" y="0"/>
            <a:ext cx="4724400" cy="677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4"/>
          <p:cNvGrpSpPr>
            <a:grpSpLocks/>
          </p:cNvGrpSpPr>
          <p:nvPr/>
        </p:nvGrpSpPr>
        <p:grpSpPr bwMode="auto">
          <a:xfrm>
            <a:off x="4800600" y="152400"/>
            <a:ext cx="4191000" cy="6705600"/>
            <a:chOff x="3024" y="96"/>
            <a:chExt cx="2640" cy="4224"/>
          </a:xfrm>
        </p:grpSpPr>
        <p:pic>
          <p:nvPicPr>
            <p:cNvPr id="21556" name="Picture 5"/>
            <p:cNvPicPr>
              <a:picLocks noChangeAspect="1" noChangeArrowheads="1"/>
            </p:cNvPicPr>
            <p:nvPr/>
          </p:nvPicPr>
          <p:blipFill>
            <a:blip r:embed="rId2" cstate="print"/>
            <a:srcRect/>
            <a:stretch>
              <a:fillRect/>
            </a:stretch>
          </p:blipFill>
          <p:spPr bwMode="auto">
            <a:xfrm>
              <a:off x="3024" y="2391"/>
              <a:ext cx="2640" cy="1929"/>
            </a:xfrm>
            <a:prstGeom prst="rect">
              <a:avLst/>
            </a:prstGeom>
            <a:noFill/>
            <a:ln w="9525">
              <a:noFill/>
              <a:miter lim="800000"/>
              <a:headEnd/>
              <a:tailEnd/>
            </a:ln>
          </p:spPr>
        </p:pic>
        <p:pic>
          <p:nvPicPr>
            <p:cNvPr id="21557" name="Picture 6"/>
            <p:cNvPicPr>
              <a:picLocks noChangeAspect="1" noChangeArrowheads="1"/>
            </p:cNvPicPr>
            <p:nvPr/>
          </p:nvPicPr>
          <p:blipFill>
            <a:blip r:embed="rId3" cstate="print"/>
            <a:srcRect/>
            <a:stretch>
              <a:fillRect/>
            </a:stretch>
          </p:blipFill>
          <p:spPr bwMode="auto">
            <a:xfrm>
              <a:off x="3072" y="288"/>
              <a:ext cx="2016" cy="1768"/>
            </a:xfrm>
            <a:prstGeom prst="rect">
              <a:avLst/>
            </a:prstGeom>
            <a:solidFill>
              <a:schemeClr val="bg2"/>
            </a:solidFill>
            <a:ln w="9525">
              <a:noFill/>
              <a:miter lim="800000"/>
              <a:headEnd/>
              <a:tailEnd/>
            </a:ln>
          </p:spPr>
        </p:pic>
        <p:sp>
          <p:nvSpPr>
            <p:cNvPr id="21558" name="Text Box 7"/>
            <p:cNvSpPr txBox="1">
              <a:spLocks noChangeArrowheads="1"/>
            </p:cNvSpPr>
            <p:nvPr/>
          </p:nvSpPr>
          <p:spPr bwMode="auto">
            <a:xfrm>
              <a:off x="3062" y="2311"/>
              <a:ext cx="1415" cy="192"/>
            </a:xfrm>
            <a:prstGeom prst="rect">
              <a:avLst/>
            </a:prstGeom>
            <a:noFill/>
            <a:ln w="9525">
              <a:noFill/>
              <a:miter lim="800000"/>
              <a:headEnd/>
              <a:tailEnd/>
            </a:ln>
          </p:spPr>
          <p:txBody>
            <a:bodyPr wrap="none">
              <a:spAutoFit/>
            </a:bodyPr>
            <a:lstStyle/>
            <a:p>
              <a:pPr>
                <a:spcBef>
                  <a:spcPct val="20000"/>
                </a:spcBef>
              </a:pPr>
              <a:r>
                <a:rPr lang="en-US" sz="1400" b="1"/>
                <a:t>Minimum CARP Marking</a:t>
              </a:r>
              <a:endParaRPr lang="en-US" sz="1400"/>
            </a:p>
          </p:txBody>
        </p:sp>
        <p:sp>
          <p:nvSpPr>
            <p:cNvPr id="21559" name="Text Box 8"/>
            <p:cNvSpPr txBox="1">
              <a:spLocks noChangeArrowheads="1"/>
            </p:cNvSpPr>
            <p:nvPr/>
          </p:nvSpPr>
          <p:spPr bwMode="auto">
            <a:xfrm>
              <a:off x="3024" y="96"/>
              <a:ext cx="1772" cy="192"/>
            </a:xfrm>
            <a:prstGeom prst="rect">
              <a:avLst/>
            </a:prstGeom>
            <a:noFill/>
            <a:ln w="9525">
              <a:noFill/>
              <a:miter lim="800000"/>
              <a:headEnd/>
              <a:tailEnd/>
            </a:ln>
          </p:spPr>
          <p:txBody>
            <a:bodyPr wrap="none">
              <a:spAutoFit/>
            </a:bodyPr>
            <a:lstStyle/>
            <a:p>
              <a:r>
                <a:rPr lang="en-US" sz="1400" b="1"/>
                <a:t>CARP DROP ZONE MARKINGS</a:t>
              </a:r>
            </a:p>
          </p:txBody>
        </p:sp>
        <p:sp>
          <p:nvSpPr>
            <p:cNvPr id="21560" name="Text Box 9"/>
            <p:cNvSpPr txBox="1">
              <a:spLocks noChangeArrowheads="1"/>
            </p:cNvSpPr>
            <p:nvPr/>
          </p:nvSpPr>
          <p:spPr bwMode="auto">
            <a:xfrm>
              <a:off x="3062" y="391"/>
              <a:ext cx="1078" cy="192"/>
            </a:xfrm>
            <a:prstGeom prst="rect">
              <a:avLst/>
            </a:prstGeom>
            <a:noFill/>
            <a:ln w="9525">
              <a:noFill/>
              <a:miter lim="800000"/>
              <a:headEnd/>
              <a:tailEnd/>
            </a:ln>
          </p:spPr>
          <p:txBody>
            <a:bodyPr wrap="none">
              <a:spAutoFit/>
            </a:bodyPr>
            <a:lstStyle/>
            <a:p>
              <a:r>
                <a:rPr lang="en-US" sz="1400" b="1"/>
                <a:t>No Drop Markings</a:t>
              </a:r>
            </a:p>
          </p:txBody>
        </p:sp>
      </p:grpSp>
      <p:graphicFrame>
        <p:nvGraphicFramePr>
          <p:cNvPr id="41131" name="Group 171"/>
          <p:cNvGraphicFramePr>
            <a:graphicFrameLocks noGrp="1"/>
          </p:cNvGraphicFramePr>
          <p:nvPr>
            <p:ph type="body" sz="half" idx="1"/>
          </p:nvPr>
        </p:nvGraphicFramePr>
        <p:xfrm>
          <a:off x="152400" y="228600"/>
          <a:ext cx="4343400" cy="3090672"/>
        </p:xfrm>
        <a:graphic>
          <a:graphicData uri="http://schemas.openxmlformats.org/drawingml/2006/table">
            <a:tbl>
              <a:tblPr/>
              <a:tblGrid>
                <a:gridCol w="2133600"/>
                <a:gridCol w="2209800"/>
              </a:tblGrid>
              <a:tr h="214313">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POINT OF IMPACT LOCATIONS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hMerge="1">
                  <a:txBody>
                    <a:bodyPr/>
                    <a:lstStyle/>
                    <a:p>
                      <a:endParaRPr lang="en-US"/>
                    </a:p>
                  </a:txBody>
                  <a:tcPr/>
                </a:tc>
              </a:tr>
              <a:tr h="28209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TRAIL EDGE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DROP HEADING</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1"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1"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1"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1"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1"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1" i="0" u="none" strike="noStrike" cap="none" normalizeH="0" baseline="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LEAD EDGE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PI PLANNING LOCATIONS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Distance from Lead Edge on Centerline</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--550 YDS Heavy Equipment Night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--500 YDS Heavy Equipment Day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--350 YDS Personnel Night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--300 YDS Personnel Day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--275 YDS CDS C-17 Night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--250 YDS CDS C-130 Night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--225 YDS CDS C-17 Day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--200 YDS CDS C-130 Day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517" name="Line 113"/>
          <p:cNvSpPr>
            <a:spLocks noChangeShapeType="1"/>
          </p:cNvSpPr>
          <p:nvPr/>
        </p:nvSpPr>
        <p:spPr bwMode="auto">
          <a:xfrm flipV="1">
            <a:off x="685800" y="1143000"/>
            <a:ext cx="0" cy="762000"/>
          </a:xfrm>
          <a:prstGeom prst="line">
            <a:avLst/>
          </a:prstGeom>
          <a:noFill/>
          <a:ln w="28575">
            <a:solidFill>
              <a:schemeClr val="tx1"/>
            </a:solidFill>
            <a:round/>
            <a:headEnd/>
            <a:tailEnd type="triangle" w="med" len="med"/>
          </a:ln>
        </p:spPr>
        <p:txBody>
          <a:bodyPr/>
          <a:lstStyle/>
          <a:p>
            <a:endParaRPr lang="en-US"/>
          </a:p>
        </p:txBody>
      </p:sp>
      <p:graphicFrame>
        <p:nvGraphicFramePr>
          <p:cNvPr id="41109" name="Group 149"/>
          <p:cNvGraphicFramePr>
            <a:graphicFrameLocks noGrp="1"/>
          </p:cNvGraphicFramePr>
          <p:nvPr/>
        </p:nvGraphicFramePr>
        <p:xfrm>
          <a:off x="152400" y="3429000"/>
          <a:ext cx="4343400" cy="1920240"/>
        </p:xfrm>
        <a:graphic>
          <a:graphicData uri="http://schemas.openxmlformats.org/drawingml/2006/table">
            <a:tbl>
              <a:tblPr/>
              <a:tblGrid>
                <a:gridCol w="1143000"/>
                <a:gridCol w="3200400"/>
              </a:tblGrid>
              <a:tr h="214313">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CONTROL CENTER LOCATIONS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hMerge="1">
                  <a:txBody>
                    <a:bodyPr/>
                    <a:lstStyle/>
                    <a:p>
                      <a:endParaRPr lang="en-US"/>
                    </a:p>
                  </a:txBody>
                  <a:tcPr/>
                </a:tc>
              </a:tr>
              <a:tr h="1666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TYPE OF LOAD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LOCATION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r>
              <a:tr h="1666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Personnel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At the Point of Impact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66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CDS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200 Yards to the 6 o’clock of the PI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66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HE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Arial" charset="0"/>
                        </a:rPr>
                        <a:t>300 Yards to the 6 o’clock of the PI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66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Free Drop, High Velocity,  HAARS and AWADS with a ceiling of less &lt;600 ft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Off the DZ where best able to observe the incoming A/C and the PI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1166" name="Group 206"/>
          <p:cNvGraphicFramePr>
            <a:graphicFrameLocks noGrp="1"/>
          </p:cNvGraphicFramePr>
          <p:nvPr/>
        </p:nvGraphicFramePr>
        <p:xfrm>
          <a:off x="152400" y="5486400"/>
          <a:ext cx="4343400" cy="1143000"/>
        </p:xfrm>
        <a:graphic>
          <a:graphicData uri="http://schemas.openxmlformats.org/drawingml/2006/table">
            <a:tbl>
              <a:tblPr/>
              <a:tblGrid>
                <a:gridCol w="2133600"/>
                <a:gridCol w="2209800"/>
              </a:tblGrid>
              <a:tr h="0">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PIBALL Circumference Chart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hMerge="1">
                  <a:txBody>
                    <a:bodyPr/>
                    <a:lstStyle/>
                    <a:p>
                      <a:endParaRPr lang="en-US"/>
                    </a:p>
                  </a:txBody>
                  <a:tcPr/>
                </a:tc>
              </a:tr>
              <a:tr h="2238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10 gram day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57 inches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10 gram night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74 inches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30 gram day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75 inches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30 gram night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charset="0"/>
                        </a:rPr>
                        <a:t>94 inches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sz="half" idx="1"/>
          </p:nvPr>
        </p:nvSpPr>
        <p:spPr>
          <a:xfrm>
            <a:off x="0" y="0"/>
            <a:ext cx="4343400" cy="6858000"/>
          </a:xfrm>
        </p:spPr>
        <p:txBody>
          <a:bodyPr/>
          <a:lstStyle/>
          <a:p>
            <a:pPr eaLnBrk="1" hangingPunct="1">
              <a:buFontTx/>
              <a:buNone/>
            </a:pPr>
            <a:r>
              <a:rPr lang="en-US" sz="1400" b="1" smtClean="0"/>
              <a:t>CARP Code Letters</a:t>
            </a:r>
          </a:p>
          <a:p>
            <a:pPr eaLnBrk="1" hangingPunct="1">
              <a:buFontTx/>
              <a:buNone/>
            </a:pPr>
            <a:r>
              <a:rPr lang="en-US" sz="1800" b="1" smtClean="0"/>
              <a:t>	</a:t>
            </a:r>
            <a:r>
              <a:rPr lang="en-US" sz="2400" b="1" smtClean="0"/>
              <a:t>J,A,C,R,S </a:t>
            </a:r>
            <a:r>
              <a:rPr lang="en-US" sz="1400" b="1" smtClean="0"/>
              <a:t>for Rectangular DZ</a:t>
            </a:r>
          </a:p>
          <a:p>
            <a:pPr eaLnBrk="1" hangingPunct="1">
              <a:buFontTx/>
              <a:buNone/>
            </a:pPr>
            <a:r>
              <a:rPr lang="en-US" sz="1400" b="1" smtClean="0"/>
              <a:t>	</a:t>
            </a:r>
            <a:r>
              <a:rPr lang="en-US" sz="2400" b="1" smtClean="0"/>
              <a:t>H,O </a:t>
            </a:r>
            <a:r>
              <a:rPr lang="en-US" sz="1400" b="1" smtClean="0"/>
              <a:t>for Circular DZ</a:t>
            </a:r>
            <a:endParaRPr lang="en-US" sz="2400" b="1" smtClean="0"/>
          </a:p>
          <a:p>
            <a:pPr eaLnBrk="1" hangingPunct="1">
              <a:buFontTx/>
              <a:buNone/>
            </a:pPr>
            <a:r>
              <a:rPr lang="en-US" sz="1400" b="1" smtClean="0"/>
              <a:t>		Day Time:   VS-17 panels 35 ft X 35ft</a:t>
            </a:r>
          </a:p>
          <a:p>
            <a:pPr eaLnBrk="1" hangingPunct="1">
              <a:buFontTx/>
              <a:buNone/>
            </a:pPr>
            <a:r>
              <a:rPr lang="en-US" sz="1400" b="1" smtClean="0"/>
              <a:t>			Minimum of 9 panels</a:t>
            </a:r>
          </a:p>
          <a:p>
            <a:pPr eaLnBrk="1" hangingPunct="1">
              <a:buFontTx/>
              <a:buNone/>
            </a:pPr>
            <a:r>
              <a:rPr lang="en-US" sz="1400" b="1" smtClean="0"/>
              <a:t>		</a:t>
            </a:r>
          </a:p>
          <a:p>
            <a:pPr eaLnBrk="1" hangingPunct="1">
              <a:buFontTx/>
              <a:buNone/>
            </a:pPr>
            <a:endParaRPr lang="en-US" sz="1400" b="1" smtClean="0"/>
          </a:p>
          <a:p>
            <a:pPr eaLnBrk="1" hangingPunct="1">
              <a:buFontTx/>
              <a:buNone/>
            </a:pPr>
            <a:endParaRPr lang="en-US" sz="1400" b="1" smtClean="0"/>
          </a:p>
          <a:p>
            <a:pPr eaLnBrk="1" hangingPunct="1">
              <a:buFontTx/>
              <a:buNone/>
            </a:pPr>
            <a:endParaRPr lang="en-US" sz="1400" b="1" smtClean="0"/>
          </a:p>
          <a:p>
            <a:pPr eaLnBrk="1" hangingPunct="1">
              <a:buFontTx/>
              <a:buNone/>
            </a:pPr>
            <a:endParaRPr lang="en-US" sz="1400" b="1" smtClean="0"/>
          </a:p>
          <a:p>
            <a:pPr eaLnBrk="1" hangingPunct="1">
              <a:buFontTx/>
              <a:buNone/>
            </a:pPr>
            <a:endParaRPr lang="en-US" sz="1400" b="1" smtClean="0"/>
          </a:p>
          <a:p>
            <a:pPr eaLnBrk="1" hangingPunct="1">
              <a:buFontTx/>
              <a:buNone/>
            </a:pPr>
            <a:endParaRPr lang="en-US" sz="1400" b="1" smtClean="0"/>
          </a:p>
          <a:p>
            <a:pPr eaLnBrk="1" hangingPunct="1">
              <a:buFontTx/>
              <a:buNone/>
            </a:pPr>
            <a:endParaRPr lang="en-US" sz="1400" b="1" smtClean="0"/>
          </a:p>
          <a:p>
            <a:pPr eaLnBrk="1" hangingPunct="1">
              <a:buFontTx/>
              <a:buNone/>
            </a:pPr>
            <a:endParaRPr lang="en-US" sz="1400" b="1" smtClean="0"/>
          </a:p>
          <a:p>
            <a:pPr eaLnBrk="1" hangingPunct="1">
              <a:buFontTx/>
              <a:buNone/>
            </a:pPr>
            <a:endParaRPr lang="en-US" sz="1400" b="1" smtClean="0"/>
          </a:p>
          <a:p>
            <a:pPr eaLnBrk="1" hangingPunct="1">
              <a:buFontTx/>
              <a:buNone/>
            </a:pPr>
            <a:r>
              <a:rPr lang="en-US" sz="1400" b="1" smtClean="0"/>
              <a:t>	</a:t>
            </a:r>
            <a:r>
              <a:rPr lang="en-US" sz="1400" smtClean="0"/>
              <a:t>	</a:t>
            </a:r>
          </a:p>
        </p:txBody>
      </p:sp>
      <p:sp>
        <p:nvSpPr>
          <p:cNvPr id="22531" name="Rectangle 3"/>
          <p:cNvSpPr>
            <a:spLocks noGrp="1" noChangeArrowheads="1"/>
          </p:cNvSpPr>
          <p:nvPr>
            <p:ph type="body" sz="half" idx="2"/>
          </p:nvPr>
        </p:nvSpPr>
        <p:spPr>
          <a:xfrm>
            <a:off x="4800600" y="0"/>
            <a:ext cx="4343400" cy="6858000"/>
          </a:xfrm>
        </p:spPr>
        <p:txBody>
          <a:bodyPr/>
          <a:lstStyle/>
          <a:p>
            <a:pPr marL="533400" indent="-533400" eaLnBrk="1" hangingPunct="1">
              <a:buFontTx/>
              <a:buNone/>
            </a:pPr>
            <a:r>
              <a:rPr lang="en-US" sz="1400" b="1" smtClean="0"/>
              <a:t>Night Time:  Minimum of 9 lights for code letter	35 ft X 35 ft spaced evenly</a:t>
            </a:r>
          </a:p>
          <a:p>
            <a:pPr marL="533400" indent="-533400" eaLnBrk="1" hangingPunct="1">
              <a:buFontTx/>
              <a:buNone/>
            </a:pPr>
            <a:r>
              <a:rPr lang="en-US" sz="1400" b="1" smtClean="0"/>
              <a:t>		2 Flanker Lights</a:t>
            </a:r>
          </a:p>
          <a:p>
            <a:pPr marL="533400" indent="-533400" eaLnBrk="1" hangingPunct="1">
              <a:buFontTx/>
              <a:buNone/>
            </a:pPr>
            <a:r>
              <a:rPr lang="en-US" sz="1400" b="1" smtClean="0"/>
              <a:t>		1 Amber Rotating Beacon</a:t>
            </a:r>
          </a:p>
          <a:p>
            <a:pPr marL="533400" indent="-533400" eaLnBrk="1" hangingPunct="1">
              <a:buFontTx/>
              <a:buNone/>
            </a:pPr>
            <a:r>
              <a:rPr lang="en-US" sz="1400" b="1" smtClean="0"/>
              <a:t>		</a:t>
            </a:r>
          </a:p>
          <a:p>
            <a:pPr marL="533400" indent="-533400" eaLnBrk="1" hangingPunct="1">
              <a:buFontTx/>
              <a:buNone/>
            </a:pPr>
            <a:endParaRPr lang="en-US" sz="1400" smtClean="0"/>
          </a:p>
        </p:txBody>
      </p:sp>
      <p:grpSp>
        <p:nvGrpSpPr>
          <p:cNvPr id="22532" name="Group 19"/>
          <p:cNvGrpSpPr>
            <a:grpSpLocks/>
          </p:cNvGrpSpPr>
          <p:nvPr/>
        </p:nvGrpSpPr>
        <p:grpSpPr bwMode="auto">
          <a:xfrm>
            <a:off x="1077913" y="1828800"/>
            <a:ext cx="2579687" cy="3422650"/>
            <a:chOff x="480" y="672"/>
            <a:chExt cx="960" cy="1392"/>
          </a:xfrm>
        </p:grpSpPr>
        <p:sp>
          <p:nvSpPr>
            <p:cNvPr id="22564" name="AutoShape 4"/>
            <p:cNvSpPr>
              <a:spLocks noChangeArrowheads="1"/>
            </p:cNvSpPr>
            <p:nvPr/>
          </p:nvSpPr>
          <p:spPr bwMode="auto">
            <a:xfrm>
              <a:off x="864" y="672"/>
              <a:ext cx="240" cy="240"/>
            </a:xfrm>
            <a:prstGeom prst="triangle">
              <a:avLst>
                <a:gd name="adj" fmla="val 50000"/>
              </a:avLst>
            </a:prstGeom>
            <a:solidFill>
              <a:srgbClr val="FF9900"/>
            </a:solidFill>
            <a:ln w="9525">
              <a:solidFill>
                <a:schemeClr val="tx1"/>
              </a:solidFill>
              <a:miter lim="800000"/>
              <a:headEnd/>
              <a:tailEnd/>
            </a:ln>
          </p:spPr>
          <p:txBody>
            <a:bodyPr wrap="none" anchor="ctr"/>
            <a:lstStyle/>
            <a:p>
              <a:endParaRPr lang="en-US"/>
            </a:p>
          </p:txBody>
        </p:sp>
        <p:sp>
          <p:nvSpPr>
            <p:cNvPr id="22565" name="Rectangle 5"/>
            <p:cNvSpPr>
              <a:spLocks noChangeArrowheads="1"/>
            </p:cNvSpPr>
            <p:nvPr/>
          </p:nvSpPr>
          <p:spPr bwMode="auto">
            <a:xfrm>
              <a:off x="480" y="960"/>
              <a:ext cx="96" cy="24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566" name="Rectangle 6"/>
            <p:cNvSpPr>
              <a:spLocks noChangeArrowheads="1"/>
            </p:cNvSpPr>
            <p:nvPr/>
          </p:nvSpPr>
          <p:spPr bwMode="auto">
            <a:xfrm>
              <a:off x="480" y="1248"/>
              <a:ext cx="96" cy="24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567" name="Rectangle 7"/>
            <p:cNvSpPr>
              <a:spLocks noChangeArrowheads="1"/>
            </p:cNvSpPr>
            <p:nvPr/>
          </p:nvSpPr>
          <p:spPr bwMode="auto">
            <a:xfrm>
              <a:off x="480" y="1536"/>
              <a:ext cx="96" cy="24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568" name="Rectangle 8"/>
            <p:cNvSpPr>
              <a:spLocks noChangeArrowheads="1"/>
            </p:cNvSpPr>
            <p:nvPr/>
          </p:nvSpPr>
          <p:spPr bwMode="auto">
            <a:xfrm>
              <a:off x="624" y="960"/>
              <a:ext cx="240" cy="96"/>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569" name="Rectangle 9"/>
            <p:cNvSpPr>
              <a:spLocks noChangeArrowheads="1"/>
            </p:cNvSpPr>
            <p:nvPr/>
          </p:nvSpPr>
          <p:spPr bwMode="auto">
            <a:xfrm>
              <a:off x="912" y="960"/>
              <a:ext cx="240" cy="96"/>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570" name="Rectangle 14"/>
            <p:cNvSpPr>
              <a:spLocks noChangeArrowheads="1"/>
            </p:cNvSpPr>
            <p:nvPr/>
          </p:nvSpPr>
          <p:spPr bwMode="auto">
            <a:xfrm>
              <a:off x="624" y="1968"/>
              <a:ext cx="240" cy="96"/>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571" name="Rectangle 15"/>
            <p:cNvSpPr>
              <a:spLocks noChangeArrowheads="1"/>
            </p:cNvSpPr>
            <p:nvPr/>
          </p:nvSpPr>
          <p:spPr bwMode="auto">
            <a:xfrm>
              <a:off x="480" y="1824"/>
              <a:ext cx="96" cy="24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572" name="Rectangle 16"/>
            <p:cNvSpPr>
              <a:spLocks noChangeArrowheads="1"/>
            </p:cNvSpPr>
            <p:nvPr/>
          </p:nvSpPr>
          <p:spPr bwMode="auto">
            <a:xfrm>
              <a:off x="1200" y="960"/>
              <a:ext cx="240" cy="96"/>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573" name="Rectangle 17"/>
            <p:cNvSpPr>
              <a:spLocks noChangeArrowheads="1"/>
            </p:cNvSpPr>
            <p:nvPr/>
          </p:nvSpPr>
          <p:spPr bwMode="auto">
            <a:xfrm>
              <a:off x="912" y="1968"/>
              <a:ext cx="240" cy="96"/>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574" name="Rectangle 18"/>
            <p:cNvSpPr>
              <a:spLocks noChangeArrowheads="1"/>
            </p:cNvSpPr>
            <p:nvPr/>
          </p:nvSpPr>
          <p:spPr bwMode="auto">
            <a:xfrm>
              <a:off x="1200" y="1968"/>
              <a:ext cx="240" cy="96"/>
            </a:xfrm>
            <a:prstGeom prst="rect">
              <a:avLst/>
            </a:prstGeom>
            <a:solidFill>
              <a:srgbClr val="FF9900"/>
            </a:solidFill>
            <a:ln w="9525">
              <a:solidFill>
                <a:schemeClr val="tx1"/>
              </a:solidFill>
              <a:miter lim="800000"/>
              <a:headEnd/>
              <a:tailEnd/>
            </a:ln>
          </p:spPr>
          <p:txBody>
            <a:bodyPr wrap="none" anchor="ctr"/>
            <a:lstStyle/>
            <a:p>
              <a:endParaRPr lang="en-US"/>
            </a:p>
          </p:txBody>
        </p:sp>
      </p:grpSp>
      <p:sp>
        <p:nvSpPr>
          <p:cNvPr id="22533" name="Text Box 20"/>
          <p:cNvSpPr txBox="1">
            <a:spLocks noChangeArrowheads="1"/>
          </p:cNvSpPr>
          <p:nvPr/>
        </p:nvSpPr>
        <p:spPr bwMode="auto">
          <a:xfrm>
            <a:off x="2133600" y="5334000"/>
            <a:ext cx="481013" cy="274638"/>
          </a:xfrm>
          <a:prstGeom prst="rect">
            <a:avLst/>
          </a:prstGeom>
          <a:noFill/>
          <a:ln w="9525">
            <a:noFill/>
            <a:miter lim="800000"/>
            <a:headEnd/>
            <a:tailEnd/>
          </a:ln>
        </p:spPr>
        <p:txBody>
          <a:bodyPr wrap="none">
            <a:spAutoFit/>
          </a:bodyPr>
          <a:lstStyle/>
          <a:p>
            <a:r>
              <a:rPr lang="en-US" sz="1200"/>
              <a:t>35 ft</a:t>
            </a:r>
          </a:p>
        </p:txBody>
      </p:sp>
      <p:sp>
        <p:nvSpPr>
          <p:cNvPr id="22534" name="Text Box 21"/>
          <p:cNvSpPr txBox="1">
            <a:spLocks noChangeArrowheads="1"/>
          </p:cNvSpPr>
          <p:nvPr/>
        </p:nvSpPr>
        <p:spPr bwMode="auto">
          <a:xfrm>
            <a:off x="457200" y="3657600"/>
            <a:ext cx="481013" cy="274638"/>
          </a:xfrm>
          <a:prstGeom prst="rect">
            <a:avLst/>
          </a:prstGeom>
          <a:noFill/>
          <a:ln w="9525">
            <a:noFill/>
            <a:miter lim="800000"/>
            <a:headEnd/>
            <a:tailEnd/>
          </a:ln>
        </p:spPr>
        <p:txBody>
          <a:bodyPr wrap="none">
            <a:spAutoFit/>
          </a:bodyPr>
          <a:lstStyle/>
          <a:p>
            <a:r>
              <a:rPr lang="en-US" sz="1200"/>
              <a:t>35 ft</a:t>
            </a:r>
          </a:p>
        </p:txBody>
      </p:sp>
      <p:sp>
        <p:nvSpPr>
          <p:cNvPr id="22535" name="Line 22"/>
          <p:cNvSpPr>
            <a:spLocks noChangeShapeType="1"/>
          </p:cNvSpPr>
          <p:nvPr/>
        </p:nvSpPr>
        <p:spPr bwMode="auto">
          <a:xfrm flipV="1">
            <a:off x="692150" y="2536825"/>
            <a:ext cx="0" cy="1179513"/>
          </a:xfrm>
          <a:prstGeom prst="line">
            <a:avLst/>
          </a:prstGeom>
          <a:noFill/>
          <a:ln w="9525">
            <a:solidFill>
              <a:schemeClr val="tx1"/>
            </a:solidFill>
            <a:round/>
            <a:headEnd/>
            <a:tailEnd type="triangle" w="med" len="med"/>
          </a:ln>
        </p:spPr>
        <p:txBody>
          <a:bodyPr/>
          <a:lstStyle/>
          <a:p>
            <a:endParaRPr lang="en-US"/>
          </a:p>
        </p:txBody>
      </p:sp>
      <p:sp>
        <p:nvSpPr>
          <p:cNvPr id="22536" name="Line 23"/>
          <p:cNvSpPr>
            <a:spLocks noChangeShapeType="1"/>
          </p:cNvSpPr>
          <p:nvPr/>
        </p:nvSpPr>
        <p:spPr bwMode="auto">
          <a:xfrm>
            <a:off x="692150" y="3952875"/>
            <a:ext cx="0" cy="1298575"/>
          </a:xfrm>
          <a:prstGeom prst="line">
            <a:avLst/>
          </a:prstGeom>
          <a:noFill/>
          <a:ln w="9525">
            <a:solidFill>
              <a:schemeClr val="tx1"/>
            </a:solidFill>
            <a:round/>
            <a:headEnd/>
            <a:tailEnd type="triangle" w="med" len="med"/>
          </a:ln>
        </p:spPr>
        <p:txBody>
          <a:bodyPr/>
          <a:lstStyle/>
          <a:p>
            <a:endParaRPr lang="en-US"/>
          </a:p>
        </p:txBody>
      </p:sp>
      <p:sp>
        <p:nvSpPr>
          <p:cNvPr id="22537" name="Line 24"/>
          <p:cNvSpPr>
            <a:spLocks noChangeShapeType="1"/>
          </p:cNvSpPr>
          <p:nvPr/>
        </p:nvSpPr>
        <p:spPr bwMode="auto">
          <a:xfrm flipH="1">
            <a:off x="1077913" y="5486400"/>
            <a:ext cx="1031875" cy="0"/>
          </a:xfrm>
          <a:prstGeom prst="line">
            <a:avLst/>
          </a:prstGeom>
          <a:noFill/>
          <a:ln w="9525">
            <a:solidFill>
              <a:schemeClr val="tx1"/>
            </a:solidFill>
            <a:round/>
            <a:headEnd/>
            <a:tailEnd type="triangle" w="med" len="med"/>
          </a:ln>
        </p:spPr>
        <p:txBody>
          <a:bodyPr/>
          <a:lstStyle/>
          <a:p>
            <a:endParaRPr lang="en-US"/>
          </a:p>
        </p:txBody>
      </p:sp>
      <p:sp>
        <p:nvSpPr>
          <p:cNvPr id="22538" name="Line 25"/>
          <p:cNvSpPr>
            <a:spLocks noChangeShapeType="1"/>
          </p:cNvSpPr>
          <p:nvPr/>
        </p:nvSpPr>
        <p:spPr bwMode="auto">
          <a:xfrm>
            <a:off x="2754313" y="5486400"/>
            <a:ext cx="903287" cy="0"/>
          </a:xfrm>
          <a:prstGeom prst="line">
            <a:avLst/>
          </a:prstGeom>
          <a:noFill/>
          <a:ln w="9525">
            <a:solidFill>
              <a:schemeClr val="tx1"/>
            </a:solidFill>
            <a:round/>
            <a:headEnd/>
            <a:tailEnd type="triangle" w="med" len="med"/>
          </a:ln>
        </p:spPr>
        <p:txBody>
          <a:bodyPr/>
          <a:lstStyle/>
          <a:p>
            <a:endParaRPr lang="en-US"/>
          </a:p>
        </p:txBody>
      </p:sp>
      <p:sp>
        <p:nvSpPr>
          <p:cNvPr id="22539" name="Text Box 26"/>
          <p:cNvSpPr txBox="1">
            <a:spLocks noChangeArrowheads="1"/>
          </p:cNvSpPr>
          <p:nvPr/>
        </p:nvSpPr>
        <p:spPr bwMode="auto">
          <a:xfrm>
            <a:off x="1828800" y="4419600"/>
            <a:ext cx="1360488" cy="274638"/>
          </a:xfrm>
          <a:prstGeom prst="rect">
            <a:avLst/>
          </a:prstGeom>
          <a:noFill/>
          <a:ln w="9525">
            <a:noFill/>
            <a:miter lim="800000"/>
            <a:headEnd/>
            <a:tailEnd/>
          </a:ln>
        </p:spPr>
        <p:txBody>
          <a:bodyPr wrap="none">
            <a:spAutoFit/>
          </a:bodyPr>
          <a:lstStyle/>
          <a:p>
            <a:r>
              <a:rPr lang="en-US" sz="1200"/>
              <a:t>DROP HEADING</a:t>
            </a:r>
          </a:p>
        </p:txBody>
      </p:sp>
      <p:sp>
        <p:nvSpPr>
          <p:cNvPr id="22540" name="Line 27"/>
          <p:cNvSpPr>
            <a:spLocks noChangeShapeType="1"/>
          </p:cNvSpPr>
          <p:nvPr/>
        </p:nvSpPr>
        <p:spPr bwMode="auto">
          <a:xfrm flipV="1">
            <a:off x="2497138" y="3008313"/>
            <a:ext cx="0" cy="1416050"/>
          </a:xfrm>
          <a:prstGeom prst="line">
            <a:avLst/>
          </a:prstGeom>
          <a:noFill/>
          <a:ln w="28575">
            <a:solidFill>
              <a:schemeClr val="tx1"/>
            </a:solidFill>
            <a:round/>
            <a:headEnd/>
            <a:tailEnd type="triangle" w="med" len="med"/>
          </a:ln>
        </p:spPr>
        <p:txBody>
          <a:bodyPr/>
          <a:lstStyle/>
          <a:p>
            <a:endParaRPr lang="en-US"/>
          </a:p>
        </p:txBody>
      </p:sp>
      <p:sp>
        <p:nvSpPr>
          <p:cNvPr id="22541" name="Line 30"/>
          <p:cNvSpPr>
            <a:spLocks noChangeShapeType="1"/>
          </p:cNvSpPr>
          <p:nvPr/>
        </p:nvSpPr>
        <p:spPr bwMode="auto">
          <a:xfrm flipH="1">
            <a:off x="5257800" y="4495800"/>
            <a:ext cx="1066800" cy="0"/>
          </a:xfrm>
          <a:prstGeom prst="line">
            <a:avLst/>
          </a:prstGeom>
          <a:noFill/>
          <a:ln w="9525">
            <a:solidFill>
              <a:schemeClr val="tx1"/>
            </a:solidFill>
            <a:round/>
            <a:headEnd type="triangle" w="med" len="med"/>
            <a:tailEnd type="triangle" w="med" len="med"/>
          </a:ln>
        </p:spPr>
        <p:txBody>
          <a:bodyPr/>
          <a:lstStyle/>
          <a:p>
            <a:endParaRPr lang="en-US"/>
          </a:p>
        </p:txBody>
      </p:sp>
      <p:sp>
        <p:nvSpPr>
          <p:cNvPr id="22542" name="Line 31"/>
          <p:cNvSpPr>
            <a:spLocks noChangeShapeType="1"/>
          </p:cNvSpPr>
          <p:nvPr/>
        </p:nvSpPr>
        <p:spPr bwMode="auto">
          <a:xfrm flipH="1">
            <a:off x="7620000" y="4495800"/>
            <a:ext cx="990600" cy="0"/>
          </a:xfrm>
          <a:prstGeom prst="line">
            <a:avLst/>
          </a:prstGeom>
          <a:noFill/>
          <a:ln w="9525">
            <a:solidFill>
              <a:schemeClr val="tx1"/>
            </a:solidFill>
            <a:round/>
            <a:headEnd type="triangle" w="med" len="med"/>
            <a:tailEnd type="triangle" w="med" len="med"/>
          </a:ln>
        </p:spPr>
        <p:txBody>
          <a:bodyPr/>
          <a:lstStyle/>
          <a:p>
            <a:endParaRPr lang="en-US"/>
          </a:p>
        </p:txBody>
      </p:sp>
      <p:sp>
        <p:nvSpPr>
          <p:cNvPr id="22543" name="Oval 34"/>
          <p:cNvSpPr>
            <a:spLocks noChangeArrowheads="1"/>
          </p:cNvSpPr>
          <p:nvPr/>
        </p:nvSpPr>
        <p:spPr bwMode="auto">
          <a:xfrm>
            <a:off x="7010400" y="44196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44" name="Oval 35"/>
          <p:cNvSpPr>
            <a:spLocks noChangeArrowheads="1"/>
          </p:cNvSpPr>
          <p:nvPr/>
        </p:nvSpPr>
        <p:spPr bwMode="auto">
          <a:xfrm>
            <a:off x="6477000" y="44196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45" name="Oval 36"/>
          <p:cNvSpPr>
            <a:spLocks noChangeArrowheads="1"/>
          </p:cNvSpPr>
          <p:nvPr/>
        </p:nvSpPr>
        <p:spPr bwMode="auto">
          <a:xfrm>
            <a:off x="7391400" y="44196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46" name="Oval 37"/>
          <p:cNvSpPr>
            <a:spLocks noChangeArrowheads="1"/>
          </p:cNvSpPr>
          <p:nvPr/>
        </p:nvSpPr>
        <p:spPr bwMode="auto">
          <a:xfrm>
            <a:off x="6934200" y="56388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47" name="Oval 38"/>
          <p:cNvSpPr>
            <a:spLocks noChangeArrowheads="1"/>
          </p:cNvSpPr>
          <p:nvPr/>
        </p:nvSpPr>
        <p:spPr bwMode="auto">
          <a:xfrm>
            <a:off x="7391400" y="56388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48" name="Oval 39"/>
          <p:cNvSpPr>
            <a:spLocks noChangeArrowheads="1"/>
          </p:cNvSpPr>
          <p:nvPr/>
        </p:nvSpPr>
        <p:spPr bwMode="auto">
          <a:xfrm>
            <a:off x="6477000" y="56388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49" name="Oval 40"/>
          <p:cNvSpPr>
            <a:spLocks noChangeArrowheads="1"/>
          </p:cNvSpPr>
          <p:nvPr/>
        </p:nvSpPr>
        <p:spPr bwMode="auto">
          <a:xfrm>
            <a:off x="6172200" y="54102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50" name="Oval 41"/>
          <p:cNvSpPr>
            <a:spLocks noChangeArrowheads="1"/>
          </p:cNvSpPr>
          <p:nvPr/>
        </p:nvSpPr>
        <p:spPr bwMode="auto">
          <a:xfrm>
            <a:off x="6172200" y="45720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51" name="Oval 42"/>
          <p:cNvSpPr>
            <a:spLocks noChangeArrowheads="1"/>
          </p:cNvSpPr>
          <p:nvPr/>
        </p:nvSpPr>
        <p:spPr bwMode="auto">
          <a:xfrm>
            <a:off x="6172200" y="49530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52" name="Oval 43"/>
          <p:cNvSpPr>
            <a:spLocks noChangeArrowheads="1"/>
          </p:cNvSpPr>
          <p:nvPr/>
        </p:nvSpPr>
        <p:spPr bwMode="auto">
          <a:xfrm>
            <a:off x="5029200" y="44196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53" name="Oval 44"/>
          <p:cNvSpPr>
            <a:spLocks noChangeArrowheads="1"/>
          </p:cNvSpPr>
          <p:nvPr/>
        </p:nvSpPr>
        <p:spPr bwMode="auto">
          <a:xfrm>
            <a:off x="8686800" y="44196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2554" name="AutoShape 45"/>
          <p:cNvSpPr>
            <a:spLocks noChangeArrowheads="1"/>
          </p:cNvSpPr>
          <p:nvPr/>
        </p:nvSpPr>
        <p:spPr bwMode="auto">
          <a:xfrm>
            <a:off x="6705600" y="1066800"/>
            <a:ext cx="304800" cy="304800"/>
          </a:xfrm>
          <a:prstGeom prst="sun">
            <a:avLst>
              <a:gd name="adj" fmla="val 25000"/>
            </a:avLst>
          </a:prstGeom>
          <a:solidFill>
            <a:srgbClr val="FFCC00"/>
          </a:solidFill>
          <a:ln w="9525">
            <a:solidFill>
              <a:schemeClr val="tx1"/>
            </a:solidFill>
            <a:miter lim="800000"/>
            <a:headEnd/>
            <a:tailEnd/>
          </a:ln>
        </p:spPr>
        <p:txBody>
          <a:bodyPr wrap="none" anchor="ctr"/>
          <a:lstStyle/>
          <a:p>
            <a:endParaRPr lang="en-US"/>
          </a:p>
        </p:txBody>
      </p:sp>
      <p:sp>
        <p:nvSpPr>
          <p:cNvPr id="22555" name="Line 46"/>
          <p:cNvSpPr>
            <a:spLocks noChangeShapeType="1"/>
          </p:cNvSpPr>
          <p:nvPr/>
        </p:nvSpPr>
        <p:spPr bwMode="auto">
          <a:xfrm flipV="1">
            <a:off x="6858000" y="1524000"/>
            <a:ext cx="0" cy="2743200"/>
          </a:xfrm>
          <a:prstGeom prst="line">
            <a:avLst/>
          </a:prstGeom>
          <a:noFill/>
          <a:ln w="9525">
            <a:solidFill>
              <a:schemeClr val="tx1"/>
            </a:solidFill>
            <a:round/>
            <a:headEnd/>
            <a:tailEnd type="triangle" w="med" len="med"/>
          </a:ln>
        </p:spPr>
        <p:txBody>
          <a:bodyPr/>
          <a:lstStyle/>
          <a:p>
            <a:endParaRPr lang="en-US"/>
          </a:p>
        </p:txBody>
      </p:sp>
      <p:sp>
        <p:nvSpPr>
          <p:cNvPr id="22556" name="Text Box 47"/>
          <p:cNvSpPr txBox="1">
            <a:spLocks noChangeArrowheads="1"/>
          </p:cNvSpPr>
          <p:nvPr/>
        </p:nvSpPr>
        <p:spPr bwMode="auto">
          <a:xfrm>
            <a:off x="4937125" y="4033838"/>
            <a:ext cx="1155700" cy="228600"/>
          </a:xfrm>
          <a:prstGeom prst="rect">
            <a:avLst/>
          </a:prstGeom>
          <a:noFill/>
          <a:ln w="9525">
            <a:noFill/>
            <a:miter lim="800000"/>
            <a:headEnd/>
            <a:tailEnd/>
          </a:ln>
        </p:spPr>
        <p:txBody>
          <a:bodyPr wrap="none">
            <a:spAutoFit/>
          </a:bodyPr>
          <a:lstStyle/>
          <a:p>
            <a:r>
              <a:rPr lang="en-US" sz="900"/>
              <a:t>FLANKER LIGHTS</a:t>
            </a:r>
          </a:p>
        </p:txBody>
      </p:sp>
      <p:sp>
        <p:nvSpPr>
          <p:cNvPr id="22557" name="Text Box 48"/>
          <p:cNvSpPr txBox="1">
            <a:spLocks noChangeArrowheads="1"/>
          </p:cNvSpPr>
          <p:nvPr/>
        </p:nvSpPr>
        <p:spPr bwMode="auto">
          <a:xfrm>
            <a:off x="7848600" y="4038600"/>
            <a:ext cx="1155700" cy="228600"/>
          </a:xfrm>
          <a:prstGeom prst="rect">
            <a:avLst/>
          </a:prstGeom>
          <a:noFill/>
          <a:ln w="9525">
            <a:noFill/>
            <a:miter lim="800000"/>
            <a:headEnd/>
            <a:tailEnd/>
          </a:ln>
        </p:spPr>
        <p:txBody>
          <a:bodyPr wrap="none">
            <a:spAutoFit/>
          </a:bodyPr>
          <a:lstStyle/>
          <a:p>
            <a:r>
              <a:rPr lang="en-US" sz="900"/>
              <a:t>FLANKER LIGHTS</a:t>
            </a:r>
          </a:p>
        </p:txBody>
      </p:sp>
      <p:sp>
        <p:nvSpPr>
          <p:cNvPr id="22558" name="Text Box 49"/>
          <p:cNvSpPr txBox="1">
            <a:spLocks noChangeArrowheads="1"/>
          </p:cNvSpPr>
          <p:nvPr/>
        </p:nvSpPr>
        <p:spPr bwMode="auto">
          <a:xfrm>
            <a:off x="5181600" y="4572000"/>
            <a:ext cx="882650" cy="228600"/>
          </a:xfrm>
          <a:prstGeom prst="rect">
            <a:avLst/>
          </a:prstGeom>
          <a:noFill/>
          <a:ln w="9525">
            <a:noFill/>
            <a:miter lim="800000"/>
            <a:headEnd/>
            <a:tailEnd/>
          </a:ln>
        </p:spPr>
        <p:txBody>
          <a:bodyPr wrap="none">
            <a:spAutoFit/>
          </a:bodyPr>
          <a:lstStyle/>
          <a:p>
            <a:r>
              <a:rPr lang="en-US" sz="900"/>
              <a:t>250 METERS</a:t>
            </a:r>
          </a:p>
        </p:txBody>
      </p:sp>
      <p:sp>
        <p:nvSpPr>
          <p:cNvPr id="22559" name="Text Box 50"/>
          <p:cNvSpPr txBox="1">
            <a:spLocks noChangeArrowheads="1"/>
          </p:cNvSpPr>
          <p:nvPr/>
        </p:nvSpPr>
        <p:spPr bwMode="auto">
          <a:xfrm>
            <a:off x="7848600" y="4572000"/>
            <a:ext cx="882650" cy="228600"/>
          </a:xfrm>
          <a:prstGeom prst="rect">
            <a:avLst/>
          </a:prstGeom>
          <a:noFill/>
          <a:ln w="9525">
            <a:noFill/>
            <a:miter lim="800000"/>
            <a:headEnd/>
            <a:tailEnd/>
          </a:ln>
        </p:spPr>
        <p:txBody>
          <a:bodyPr wrap="none">
            <a:spAutoFit/>
          </a:bodyPr>
          <a:lstStyle/>
          <a:p>
            <a:r>
              <a:rPr lang="en-US" sz="900"/>
              <a:t>250 METERS</a:t>
            </a:r>
          </a:p>
        </p:txBody>
      </p:sp>
      <p:sp>
        <p:nvSpPr>
          <p:cNvPr id="22560" name="Text Box 51"/>
          <p:cNvSpPr txBox="1">
            <a:spLocks noChangeArrowheads="1"/>
          </p:cNvSpPr>
          <p:nvPr/>
        </p:nvSpPr>
        <p:spPr bwMode="auto">
          <a:xfrm>
            <a:off x="6400800" y="4953000"/>
            <a:ext cx="1168400" cy="274638"/>
          </a:xfrm>
          <a:prstGeom prst="rect">
            <a:avLst/>
          </a:prstGeom>
          <a:noFill/>
          <a:ln w="9525">
            <a:noFill/>
            <a:miter lim="800000"/>
            <a:headEnd/>
            <a:tailEnd/>
          </a:ln>
        </p:spPr>
        <p:txBody>
          <a:bodyPr wrap="none">
            <a:spAutoFit/>
          </a:bodyPr>
          <a:lstStyle/>
          <a:p>
            <a:r>
              <a:rPr lang="en-US" sz="1200"/>
              <a:t>35 FT X 35 FT</a:t>
            </a:r>
          </a:p>
        </p:txBody>
      </p:sp>
      <p:sp>
        <p:nvSpPr>
          <p:cNvPr id="22561" name="Text Box 52"/>
          <p:cNvSpPr txBox="1">
            <a:spLocks noChangeArrowheads="1"/>
          </p:cNvSpPr>
          <p:nvPr/>
        </p:nvSpPr>
        <p:spPr bwMode="auto">
          <a:xfrm>
            <a:off x="6858000" y="3048000"/>
            <a:ext cx="1360488" cy="274638"/>
          </a:xfrm>
          <a:prstGeom prst="rect">
            <a:avLst/>
          </a:prstGeom>
          <a:noFill/>
          <a:ln w="9525">
            <a:noFill/>
            <a:miter lim="800000"/>
            <a:headEnd/>
            <a:tailEnd/>
          </a:ln>
        </p:spPr>
        <p:txBody>
          <a:bodyPr wrap="none">
            <a:spAutoFit/>
          </a:bodyPr>
          <a:lstStyle/>
          <a:p>
            <a:r>
              <a:rPr lang="en-US" sz="1200"/>
              <a:t>DROP HEADING</a:t>
            </a:r>
          </a:p>
        </p:txBody>
      </p:sp>
      <p:sp>
        <p:nvSpPr>
          <p:cNvPr id="22562" name="Line 53"/>
          <p:cNvSpPr>
            <a:spLocks noChangeShapeType="1"/>
          </p:cNvSpPr>
          <p:nvPr/>
        </p:nvSpPr>
        <p:spPr bwMode="auto">
          <a:xfrm flipV="1">
            <a:off x="7467600" y="2057400"/>
            <a:ext cx="0" cy="882650"/>
          </a:xfrm>
          <a:prstGeom prst="line">
            <a:avLst/>
          </a:prstGeom>
          <a:noFill/>
          <a:ln w="28575">
            <a:solidFill>
              <a:schemeClr val="tx1"/>
            </a:solidFill>
            <a:round/>
            <a:headEnd/>
            <a:tailEnd type="triangle" w="med" len="med"/>
          </a:ln>
        </p:spPr>
        <p:txBody>
          <a:bodyPr/>
          <a:lstStyle/>
          <a:p>
            <a:endParaRPr lang="en-US"/>
          </a:p>
        </p:txBody>
      </p:sp>
      <p:sp>
        <p:nvSpPr>
          <p:cNvPr id="22563" name="Text Box 54"/>
          <p:cNvSpPr txBox="1">
            <a:spLocks noChangeArrowheads="1"/>
          </p:cNvSpPr>
          <p:nvPr/>
        </p:nvSpPr>
        <p:spPr bwMode="auto">
          <a:xfrm>
            <a:off x="5165725" y="2586038"/>
            <a:ext cx="1397000" cy="638175"/>
          </a:xfrm>
          <a:prstGeom prst="rect">
            <a:avLst/>
          </a:prstGeom>
          <a:noFill/>
          <a:ln w="9525">
            <a:noFill/>
            <a:miter lim="800000"/>
            <a:headEnd/>
            <a:tailEnd/>
          </a:ln>
        </p:spPr>
        <p:txBody>
          <a:bodyPr wrap="none">
            <a:spAutoFit/>
          </a:bodyPr>
          <a:lstStyle/>
          <a:p>
            <a:r>
              <a:rPr lang="en-US" sz="900"/>
              <a:t>Amber Rotating Beacon</a:t>
            </a:r>
          </a:p>
          <a:p>
            <a:r>
              <a:rPr lang="en-US" sz="900"/>
              <a:t>1000 meters or the trail </a:t>
            </a:r>
          </a:p>
          <a:p>
            <a:r>
              <a:rPr lang="en-US" sz="900"/>
              <a:t>Edge of DZ, which ever</a:t>
            </a:r>
          </a:p>
          <a:p>
            <a:r>
              <a:rPr lang="en-US" sz="900"/>
              <a:t>is closer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body" sz="half" idx="1"/>
          </p:nvPr>
        </p:nvSpPr>
        <p:spPr>
          <a:xfrm>
            <a:off x="0" y="0"/>
            <a:ext cx="4419600" cy="6858000"/>
          </a:xfrm>
        </p:spPr>
        <p:txBody>
          <a:bodyPr/>
          <a:lstStyle/>
          <a:p>
            <a:pPr eaLnBrk="1" hangingPunct="1">
              <a:buFontTx/>
              <a:buNone/>
            </a:pPr>
            <a:endParaRPr lang="en-US" sz="1000" b="1" u="sng" dirty="0" smtClean="0"/>
          </a:p>
          <a:p>
            <a:pPr eaLnBrk="1" hangingPunct="1">
              <a:buFontTx/>
              <a:buNone/>
            </a:pPr>
            <a:r>
              <a:rPr lang="en-US" sz="1000" b="1" u="sng" dirty="0" smtClean="0"/>
              <a:t>HLZ / PZ INFORMATION</a:t>
            </a:r>
          </a:p>
          <a:p>
            <a:pPr eaLnBrk="1" hangingPunct="1">
              <a:buFontTx/>
              <a:buNone/>
            </a:pPr>
            <a:r>
              <a:rPr lang="en-US" sz="1000" dirty="0" smtClean="0"/>
              <a:t>	Inverted “Y” or NATO “T”</a:t>
            </a:r>
          </a:p>
          <a:p>
            <a:pPr eaLnBrk="1" hangingPunct="1">
              <a:buFontTx/>
              <a:buNone/>
            </a:pPr>
            <a:r>
              <a:rPr lang="en-US" sz="1000" dirty="0" smtClean="0"/>
              <a:t>	Obstacle Marking:  Day___________ Night___________</a:t>
            </a:r>
          </a:p>
          <a:p>
            <a:pPr eaLnBrk="1" hangingPunct="1">
              <a:buFontTx/>
              <a:buNone/>
            </a:pPr>
            <a:r>
              <a:rPr lang="en-US" sz="1000" dirty="0" smtClean="0"/>
              <a:t>	TDP size__________ 	</a:t>
            </a:r>
          </a:p>
          <a:p>
            <a:pPr eaLnBrk="1" hangingPunct="1">
              <a:buFontTx/>
              <a:buNone/>
            </a:pPr>
            <a:r>
              <a:rPr lang="en-US" sz="1000" dirty="0" smtClean="0"/>
              <a:t>	Visual Signals:  Day___________ Night____________</a:t>
            </a:r>
          </a:p>
          <a:p>
            <a:pPr eaLnBrk="1" hangingPunct="1">
              <a:buFontTx/>
              <a:buNone/>
            </a:pPr>
            <a:r>
              <a:rPr lang="en-US" sz="1000" dirty="0" smtClean="0"/>
              <a:t>	Abort Criteria__________________________________</a:t>
            </a:r>
          </a:p>
          <a:p>
            <a:pPr eaLnBrk="1" hangingPunct="1">
              <a:buFontTx/>
              <a:buNone/>
            </a:pPr>
            <a:r>
              <a:rPr lang="en-US" sz="1000" dirty="0" smtClean="0"/>
              <a:t>	Downed A/C Procedures</a:t>
            </a:r>
            <a:r>
              <a:rPr lang="en-US" sz="1000" u="sng" dirty="0" smtClean="0"/>
              <a:t>		______				______				______</a:t>
            </a:r>
          </a:p>
          <a:p>
            <a:pPr eaLnBrk="1" hangingPunct="1">
              <a:buFontTx/>
              <a:buNone/>
            </a:pPr>
            <a:r>
              <a:rPr lang="en-US" sz="1000" dirty="0" smtClean="0"/>
              <a:t>	Weather Decision Time____________</a:t>
            </a:r>
          </a:p>
          <a:p>
            <a:pPr eaLnBrk="1" hangingPunct="1">
              <a:buFontTx/>
              <a:buNone/>
            </a:pPr>
            <a:r>
              <a:rPr lang="en-US" sz="1000" dirty="0" smtClean="0"/>
              <a:t>	Security at the PZ_______________ LZ______________</a:t>
            </a:r>
          </a:p>
          <a:p>
            <a:pPr eaLnBrk="1" hangingPunct="1">
              <a:buFontTx/>
              <a:buNone/>
            </a:pPr>
            <a:r>
              <a:rPr lang="en-US" sz="1000" dirty="0" smtClean="0"/>
              <a:t>	Deception Measures_____________________________</a:t>
            </a:r>
          </a:p>
          <a:p>
            <a:pPr eaLnBrk="1" hangingPunct="1">
              <a:buFontTx/>
              <a:buNone/>
            </a:pPr>
            <a:r>
              <a:rPr lang="en-US" sz="1000" dirty="0" smtClean="0"/>
              <a:t>	Air Loading Table / Safety Briefing</a:t>
            </a:r>
          </a:p>
          <a:p>
            <a:pPr eaLnBrk="1" hangingPunct="1">
              <a:buFontTx/>
              <a:buNone/>
            </a:pPr>
            <a:r>
              <a:rPr lang="en-US" sz="1000" b="1" dirty="0" smtClean="0"/>
              <a:t>	</a:t>
            </a:r>
            <a:r>
              <a:rPr lang="en-US" sz="1000" b="1" u="sng" dirty="0" smtClean="0"/>
              <a:t>REQUEST FOR PATHFINDER AUTHORITIES</a:t>
            </a:r>
            <a:endParaRPr lang="en-US" sz="1000" dirty="0" smtClean="0"/>
          </a:p>
          <a:p>
            <a:pPr eaLnBrk="1" hangingPunct="1">
              <a:buFontTx/>
              <a:buNone/>
            </a:pPr>
            <a:r>
              <a:rPr lang="en-US" sz="1000" dirty="0" smtClean="0"/>
              <a:t>		Change A/C Formation		Y   /   N</a:t>
            </a:r>
          </a:p>
          <a:p>
            <a:pPr eaLnBrk="1" hangingPunct="1">
              <a:buFontTx/>
              <a:buNone/>
            </a:pPr>
            <a:r>
              <a:rPr lang="en-US" sz="1000" dirty="0" smtClean="0"/>
              <a:t>		Offset #1 TDP 10% in </a:t>
            </a:r>
          </a:p>
          <a:p>
            <a:pPr eaLnBrk="1" hangingPunct="1">
              <a:buFontTx/>
              <a:buNone/>
            </a:pPr>
            <a:r>
              <a:rPr lang="en-US" sz="1000" dirty="0" smtClean="0"/>
              <a:t>		any Direction			Y   /   N</a:t>
            </a:r>
          </a:p>
          <a:p>
            <a:pPr eaLnBrk="1" hangingPunct="1">
              <a:buFontTx/>
              <a:buNone/>
            </a:pPr>
            <a:r>
              <a:rPr lang="en-US" sz="1000" dirty="0" smtClean="0"/>
              <a:t>		Cancel Sling Load Point		Y   /   N</a:t>
            </a:r>
          </a:p>
          <a:p>
            <a:pPr eaLnBrk="1" hangingPunct="1">
              <a:buFontTx/>
              <a:buNone/>
            </a:pPr>
            <a:r>
              <a:rPr lang="en-US" sz="1000" dirty="0" smtClean="0"/>
              <a:t>		Reduce Sling Load TDP Size		Y   /   N</a:t>
            </a:r>
          </a:p>
          <a:p>
            <a:pPr eaLnBrk="1" hangingPunct="1">
              <a:buFontTx/>
              <a:buNone/>
            </a:pPr>
            <a:r>
              <a:rPr lang="en-US" sz="1000" dirty="0" smtClean="0"/>
              <a:t>		Reduce Sling Load Distance</a:t>
            </a:r>
          </a:p>
          <a:p>
            <a:pPr eaLnBrk="1" hangingPunct="1">
              <a:buFontTx/>
              <a:buNone/>
            </a:pPr>
            <a:r>
              <a:rPr lang="en-US" sz="1000" dirty="0" smtClean="0"/>
              <a:t>			to 80 Meters		Y   /   N</a:t>
            </a:r>
          </a:p>
          <a:p>
            <a:pPr eaLnBrk="1" hangingPunct="1">
              <a:buFontTx/>
              <a:buNone/>
            </a:pPr>
            <a:r>
              <a:rPr lang="en-US" sz="1000" dirty="0" smtClean="0"/>
              <a:t>		Request Demo			Y   /   N</a:t>
            </a:r>
          </a:p>
          <a:p>
            <a:pPr eaLnBrk="1" hangingPunct="1">
              <a:buFontTx/>
              <a:buNone/>
            </a:pPr>
            <a:r>
              <a:rPr lang="en-US" sz="1000" dirty="0" smtClean="0"/>
              <a:t>		Cancel the Mission		Y   /   N</a:t>
            </a:r>
          </a:p>
          <a:p>
            <a:pPr eaLnBrk="1" hangingPunct="1">
              <a:buFontTx/>
              <a:buNone/>
            </a:pPr>
            <a:r>
              <a:rPr lang="en-US" sz="1000" b="1" u="sng" dirty="0" smtClean="0"/>
              <a:t>DZ INFORMATION</a:t>
            </a:r>
            <a:endParaRPr lang="en-US" sz="1000" b="1" dirty="0" smtClean="0"/>
          </a:p>
          <a:p>
            <a:pPr eaLnBrk="1" hangingPunct="1">
              <a:buFontTx/>
              <a:buNone/>
            </a:pPr>
            <a:r>
              <a:rPr lang="en-US" sz="1000" b="1" dirty="0" smtClean="0"/>
              <a:t>	CARP  /  VIRS  /  GMRS</a:t>
            </a:r>
          </a:p>
          <a:p>
            <a:pPr eaLnBrk="1" hangingPunct="1">
              <a:buFontTx/>
              <a:buNone/>
            </a:pPr>
            <a:r>
              <a:rPr lang="en-US" sz="1000" b="1" dirty="0" smtClean="0"/>
              <a:t>	TOT:________________  Take off time:_____________________</a:t>
            </a:r>
          </a:p>
          <a:p>
            <a:pPr eaLnBrk="1" hangingPunct="1">
              <a:buFontTx/>
              <a:buNone/>
            </a:pPr>
            <a:r>
              <a:rPr lang="en-US" sz="1000" b="1" dirty="0" smtClean="0"/>
              <a:t>	Station time:____________  Weather Decision:______________</a:t>
            </a:r>
          </a:p>
          <a:p>
            <a:pPr eaLnBrk="1" hangingPunct="1">
              <a:buFontTx/>
              <a:buNone/>
            </a:pPr>
            <a:r>
              <a:rPr lang="en-US" sz="1000" b="1" dirty="0" smtClean="0"/>
              <a:t>	Max Op Time:____________  </a:t>
            </a:r>
          </a:p>
          <a:p>
            <a:pPr eaLnBrk="1" hangingPunct="1">
              <a:buFontTx/>
              <a:buNone/>
            </a:pPr>
            <a:r>
              <a:rPr lang="en-US" sz="1000" b="1" dirty="0" smtClean="0"/>
              <a:t>	Number of A/C:________  Type:________  Formation:_________</a:t>
            </a:r>
          </a:p>
          <a:p>
            <a:pPr eaLnBrk="1" hangingPunct="1">
              <a:buFontTx/>
              <a:buNone/>
            </a:pPr>
            <a:r>
              <a:rPr lang="en-US" sz="1000" b="1" dirty="0" smtClean="0"/>
              <a:t>	Equipment and/or Personnel to be dropped:_________________</a:t>
            </a:r>
          </a:p>
          <a:p>
            <a:pPr eaLnBrk="1" hangingPunct="1">
              <a:buFontTx/>
              <a:buNone/>
            </a:pPr>
            <a:r>
              <a:rPr lang="en-US" sz="1000" b="1" dirty="0" smtClean="0"/>
              <a:t>	_______________________________________________________</a:t>
            </a:r>
          </a:p>
          <a:p>
            <a:pPr eaLnBrk="1" hangingPunct="1">
              <a:buFontTx/>
              <a:buNone/>
            </a:pPr>
            <a:r>
              <a:rPr lang="en-US" sz="1000" b="1" dirty="0" smtClean="0"/>
              <a:t>	Type of Para:____________  Method of Delivery:______________</a:t>
            </a:r>
          </a:p>
          <a:p>
            <a:pPr eaLnBrk="1" hangingPunct="1">
              <a:buFontTx/>
              <a:buNone/>
            </a:pPr>
            <a:r>
              <a:rPr lang="en-US" sz="1000" b="1" dirty="0" smtClean="0"/>
              <a:t>	Drop Altitude:____________  Number of passes:______________</a:t>
            </a:r>
          </a:p>
          <a:p>
            <a:pPr eaLnBrk="1" hangingPunct="1">
              <a:buFontTx/>
              <a:buNone/>
            </a:pPr>
            <a:r>
              <a:rPr lang="en-US" sz="1000" b="1" dirty="0" smtClean="0"/>
              <a:t>	Drop Heading:____________  A/C drop speed:___________ KIAS</a:t>
            </a:r>
          </a:p>
          <a:p>
            <a:pPr eaLnBrk="1" hangingPunct="1">
              <a:buFontTx/>
              <a:buNone/>
            </a:pPr>
            <a:r>
              <a:rPr lang="en-US" sz="1000" b="1" dirty="0" smtClean="0"/>
              <a:t>	</a:t>
            </a:r>
            <a:endParaRPr lang="en-US" sz="1000" dirty="0" smtClean="0"/>
          </a:p>
        </p:txBody>
      </p:sp>
      <p:sp>
        <p:nvSpPr>
          <p:cNvPr id="5123" name="Rectangle 6"/>
          <p:cNvSpPr>
            <a:spLocks noGrp="1" noChangeArrowheads="1"/>
          </p:cNvSpPr>
          <p:nvPr>
            <p:ph type="body" sz="half" idx="2"/>
          </p:nvPr>
        </p:nvSpPr>
        <p:spPr>
          <a:xfrm>
            <a:off x="4800600" y="0"/>
            <a:ext cx="4343400" cy="6858000"/>
          </a:xfrm>
        </p:spPr>
        <p:txBody>
          <a:bodyPr/>
          <a:lstStyle/>
          <a:p>
            <a:pPr eaLnBrk="1" hangingPunct="1">
              <a:lnSpc>
                <a:spcPct val="80000"/>
              </a:lnSpc>
              <a:buFontTx/>
              <a:buNone/>
            </a:pPr>
            <a:r>
              <a:rPr lang="en-US" sz="1000" b="1" dirty="0" smtClean="0"/>
              <a:t>	</a:t>
            </a:r>
          </a:p>
          <a:p>
            <a:pPr eaLnBrk="1" hangingPunct="1">
              <a:lnSpc>
                <a:spcPct val="80000"/>
              </a:lnSpc>
              <a:buFontTx/>
              <a:buNone/>
            </a:pPr>
            <a:r>
              <a:rPr lang="en-US" sz="1000" b="1" dirty="0" smtClean="0"/>
              <a:t>	Site Marking:  Code Letter:_______  Release Point/PI:_______</a:t>
            </a:r>
          </a:p>
          <a:p>
            <a:pPr eaLnBrk="1" hangingPunct="1">
              <a:lnSpc>
                <a:spcPct val="80000"/>
              </a:lnSpc>
              <a:buFontTx/>
              <a:buNone/>
            </a:pPr>
            <a:r>
              <a:rPr lang="en-US" sz="1000" b="1" dirty="0" smtClean="0"/>
              <a:t>	GTA Site ID:  Day:_____________  Night:________________</a:t>
            </a:r>
          </a:p>
          <a:p>
            <a:pPr eaLnBrk="1" hangingPunct="1">
              <a:lnSpc>
                <a:spcPct val="80000"/>
              </a:lnSpc>
              <a:buFontTx/>
              <a:buNone/>
            </a:pPr>
            <a:r>
              <a:rPr lang="en-US" sz="1000" b="1" dirty="0" smtClean="0"/>
              <a:t>	Obstacles:  Day:______________  Night:________________</a:t>
            </a:r>
          </a:p>
          <a:p>
            <a:pPr eaLnBrk="1" hangingPunct="1">
              <a:lnSpc>
                <a:spcPct val="80000"/>
              </a:lnSpc>
              <a:buFontTx/>
              <a:buNone/>
            </a:pPr>
            <a:r>
              <a:rPr lang="en-US" sz="1000" b="1" dirty="0" smtClean="0"/>
              <a:t>	No Drop Signal:  Day:  PRI___________  ALT_____________  </a:t>
            </a:r>
          </a:p>
          <a:p>
            <a:pPr eaLnBrk="1" hangingPunct="1">
              <a:lnSpc>
                <a:spcPct val="80000"/>
              </a:lnSpc>
              <a:buFontTx/>
              <a:buNone/>
            </a:pPr>
            <a:r>
              <a:rPr lang="en-US" sz="1000" b="1" dirty="0" smtClean="0"/>
              <a:t>		             Night:  PRI____________  ALT___________</a:t>
            </a:r>
          </a:p>
          <a:p>
            <a:pPr eaLnBrk="1" hangingPunct="1">
              <a:lnSpc>
                <a:spcPct val="80000"/>
              </a:lnSpc>
              <a:buFontTx/>
              <a:buNone/>
            </a:pPr>
            <a:r>
              <a:rPr lang="en-US" sz="1000" b="1" dirty="0" smtClean="0"/>
              <a:t>	</a:t>
            </a:r>
            <a:r>
              <a:rPr lang="en-US" sz="1000" b="1" u="sng" dirty="0" smtClean="0"/>
              <a:t>REQUEST FOR PATHFINDER AUTHORITIES</a:t>
            </a:r>
          </a:p>
          <a:p>
            <a:pPr eaLnBrk="1" hangingPunct="1">
              <a:lnSpc>
                <a:spcPct val="80000"/>
              </a:lnSpc>
              <a:buFontTx/>
              <a:buNone/>
            </a:pPr>
            <a:r>
              <a:rPr lang="en-US" sz="1000" dirty="0" smtClean="0"/>
              <a:t>		Waiver required DZ size		Y  /  N</a:t>
            </a:r>
          </a:p>
          <a:p>
            <a:pPr eaLnBrk="1" hangingPunct="1">
              <a:lnSpc>
                <a:spcPct val="80000"/>
              </a:lnSpc>
              <a:buFontTx/>
              <a:buNone/>
            </a:pPr>
            <a:r>
              <a:rPr lang="en-US" sz="1000" dirty="0" smtClean="0"/>
              <a:t>		Delete Code Letter		Y  /  N</a:t>
            </a:r>
          </a:p>
          <a:p>
            <a:pPr eaLnBrk="1" hangingPunct="1">
              <a:lnSpc>
                <a:spcPct val="80000"/>
              </a:lnSpc>
              <a:buFontTx/>
              <a:buNone/>
            </a:pPr>
            <a:r>
              <a:rPr lang="en-US" sz="1000" dirty="0" smtClean="0"/>
              <a:t>		Change Code Letter		Y  /  N</a:t>
            </a:r>
          </a:p>
          <a:p>
            <a:pPr eaLnBrk="1" hangingPunct="1">
              <a:lnSpc>
                <a:spcPct val="80000"/>
              </a:lnSpc>
              <a:buFontTx/>
              <a:buNone/>
            </a:pPr>
            <a:r>
              <a:rPr lang="en-US" sz="1000" dirty="0" smtClean="0"/>
              <a:t>		Off-set Code Letter		Y  /  N</a:t>
            </a:r>
          </a:p>
          <a:p>
            <a:pPr eaLnBrk="1" hangingPunct="1">
              <a:lnSpc>
                <a:spcPct val="80000"/>
              </a:lnSpc>
              <a:buFontTx/>
              <a:buNone/>
            </a:pPr>
            <a:r>
              <a:rPr lang="en-US" sz="1000" dirty="0" smtClean="0"/>
              <a:t>		Change critical times		Y  /  N</a:t>
            </a:r>
          </a:p>
          <a:p>
            <a:pPr eaLnBrk="1" hangingPunct="1">
              <a:lnSpc>
                <a:spcPct val="80000"/>
              </a:lnSpc>
              <a:buFontTx/>
              <a:buNone/>
            </a:pPr>
            <a:r>
              <a:rPr lang="en-US" sz="1000" dirty="0" smtClean="0"/>
              <a:t>		Determine drop heading		Y  /  N</a:t>
            </a:r>
          </a:p>
          <a:p>
            <a:pPr eaLnBrk="1" hangingPunct="1">
              <a:lnSpc>
                <a:spcPct val="80000"/>
              </a:lnSpc>
              <a:buFontTx/>
              <a:buNone/>
            </a:pPr>
            <a:r>
              <a:rPr lang="en-US" sz="1000" dirty="0" smtClean="0"/>
              <a:t>		Displace to an alternate DZ		Y  /  N</a:t>
            </a:r>
          </a:p>
          <a:p>
            <a:pPr eaLnBrk="1" hangingPunct="1">
              <a:lnSpc>
                <a:spcPct val="80000"/>
              </a:lnSpc>
              <a:buFontTx/>
              <a:buNone/>
            </a:pPr>
            <a:r>
              <a:rPr lang="en-US" sz="1000" dirty="0" smtClean="0"/>
              <a:t>		Cancel the mission		Y  /  N</a:t>
            </a:r>
          </a:p>
          <a:p>
            <a:pPr eaLnBrk="1" hangingPunct="1">
              <a:lnSpc>
                <a:spcPct val="80000"/>
              </a:lnSpc>
              <a:buFontTx/>
              <a:buNone/>
            </a:pPr>
            <a:endParaRPr lang="en-US" sz="1000" dirty="0" smtClean="0"/>
          </a:p>
          <a:p>
            <a:pPr eaLnBrk="1" hangingPunct="1">
              <a:lnSpc>
                <a:spcPct val="80000"/>
              </a:lnSpc>
              <a:buFontTx/>
              <a:buNone/>
            </a:pPr>
            <a:r>
              <a:rPr lang="en-US" sz="1000" b="1" u="sng" dirty="0" smtClean="0"/>
              <a:t>COMMAND &amp; SIGNAL</a:t>
            </a:r>
            <a:endParaRPr lang="en-US" sz="1000" dirty="0" smtClean="0"/>
          </a:p>
          <a:p>
            <a:pPr eaLnBrk="1" hangingPunct="1">
              <a:lnSpc>
                <a:spcPct val="80000"/>
              </a:lnSpc>
              <a:buFontTx/>
              <a:buNone/>
            </a:pPr>
            <a:r>
              <a:rPr lang="en-US" sz="1000" dirty="0" smtClean="0"/>
              <a:t>	</a:t>
            </a:r>
            <a:r>
              <a:rPr lang="en-US" sz="1000" u="sng" dirty="0" smtClean="0"/>
              <a:t>Unit</a:t>
            </a:r>
            <a:r>
              <a:rPr lang="en-US" sz="1000" dirty="0" smtClean="0"/>
              <a:t>	       </a:t>
            </a:r>
            <a:r>
              <a:rPr lang="en-US" sz="1000" u="sng" dirty="0" smtClean="0"/>
              <a:t>Call Sign</a:t>
            </a:r>
            <a:r>
              <a:rPr lang="en-US" sz="1000" dirty="0" smtClean="0"/>
              <a:t>       	</a:t>
            </a:r>
            <a:r>
              <a:rPr lang="en-US" sz="1000" u="sng" dirty="0" smtClean="0"/>
              <a:t>Freq</a:t>
            </a:r>
          </a:p>
          <a:p>
            <a:pPr eaLnBrk="1" hangingPunct="1">
              <a:lnSpc>
                <a:spcPct val="80000"/>
              </a:lnSpc>
              <a:buFontTx/>
              <a:buNone/>
            </a:pPr>
            <a:r>
              <a:rPr lang="en-US" sz="1000" dirty="0" smtClean="0"/>
              <a:t>	A/C	       _______	       </a:t>
            </a:r>
            <a:r>
              <a:rPr lang="en-US" sz="1000" dirty="0" err="1" smtClean="0"/>
              <a:t>Pri</a:t>
            </a:r>
            <a:r>
              <a:rPr lang="en-US" sz="1000" dirty="0" smtClean="0"/>
              <a:t>________ Alt_________  </a:t>
            </a:r>
          </a:p>
          <a:p>
            <a:pPr eaLnBrk="1" hangingPunct="1">
              <a:lnSpc>
                <a:spcPct val="80000"/>
              </a:lnSpc>
              <a:buFontTx/>
              <a:buNone/>
            </a:pPr>
            <a:r>
              <a:rPr lang="en-US" sz="1000" dirty="0" smtClean="0"/>
              <a:t>	GUC	       _______	       </a:t>
            </a:r>
            <a:r>
              <a:rPr lang="en-US" sz="1000" dirty="0" err="1" smtClean="0"/>
              <a:t>Pri</a:t>
            </a:r>
            <a:r>
              <a:rPr lang="en-US" sz="1000" dirty="0" smtClean="0"/>
              <a:t>________ Alt_________</a:t>
            </a:r>
          </a:p>
          <a:p>
            <a:pPr eaLnBrk="1" hangingPunct="1">
              <a:lnSpc>
                <a:spcPct val="80000"/>
              </a:lnSpc>
              <a:buFontTx/>
              <a:buNone/>
            </a:pPr>
            <a:r>
              <a:rPr lang="en-US" sz="1000" dirty="0" smtClean="0"/>
              <a:t>      	PZ Path          _______	       </a:t>
            </a:r>
            <a:r>
              <a:rPr lang="en-US" sz="1000" dirty="0" err="1" smtClean="0"/>
              <a:t>Pri</a:t>
            </a:r>
            <a:r>
              <a:rPr lang="en-US" sz="1000" dirty="0" smtClean="0"/>
              <a:t>________ Alt_________</a:t>
            </a:r>
          </a:p>
          <a:p>
            <a:pPr eaLnBrk="1" hangingPunct="1">
              <a:lnSpc>
                <a:spcPct val="80000"/>
              </a:lnSpc>
              <a:buFontTx/>
              <a:buNone/>
            </a:pPr>
            <a:r>
              <a:rPr lang="en-US" sz="1000" dirty="0" smtClean="0"/>
              <a:t>	MEDEVAC       _______            </a:t>
            </a:r>
            <a:r>
              <a:rPr lang="en-US" sz="1000" dirty="0" err="1" smtClean="0"/>
              <a:t>Pri</a:t>
            </a:r>
            <a:r>
              <a:rPr lang="en-US" sz="1000" dirty="0" smtClean="0"/>
              <a:t>________ Alt_________</a:t>
            </a:r>
          </a:p>
          <a:p>
            <a:pPr eaLnBrk="1" hangingPunct="1">
              <a:lnSpc>
                <a:spcPct val="80000"/>
              </a:lnSpc>
              <a:buFontTx/>
              <a:buNone/>
            </a:pPr>
            <a:r>
              <a:rPr lang="en-US" sz="1000" dirty="0" smtClean="0"/>
              <a:t>	ANCD in affect_________________________________</a:t>
            </a:r>
          </a:p>
          <a:p>
            <a:pPr eaLnBrk="1" hangingPunct="1">
              <a:lnSpc>
                <a:spcPct val="80000"/>
              </a:lnSpc>
              <a:buFontTx/>
              <a:buNone/>
            </a:pPr>
            <a:r>
              <a:rPr lang="en-US" sz="1000" dirty="0" smtClean="0"/>
              <a:t>	No Land Signal Day___________ Night_____________</a:t>
            </a:r>
          </a:p>
          <a:p>
            <a:pPr eaLnBrk="1" hangingPunct="1">
              <a:lnSpc>
                <a:spcPct val="80000"/>
              </a:lnSpc>
              <a:buFontTx/>
              <a:buNone/>
            </a:pPr>
            <a:r>
              <a:rPr lang="en-US" sz="1000" dirty="0" smtClean="0"/>
              <a:t>	Navigational Aids (freq., location, times) _____________</a:t>
            </a:r>
          </a:p>
          <a:p>
            <a:pPr eaLnBrk="1" hangingPunct="1">
              <a:lnSpc>
                <a:spcPct val="80000"/>
              </a:lnSpc>
              <a:buFontTx/>
              <a:buNone/>
            </a:pPr>
            <a:r>
              <a:rPr lang="en-US" sz="1000" dirty="0" smtClean="0"/>
              <a:t>	_____________________________________________</a:t>
            </a:r>
          </a:p>
          <a:p>
            <a:pPr eaLnBrk="1" hangingPunct="1">
              <a:lnSpc>
                <a:spcPct val="80000"/>
              </a:lnSpc>
              <a:buFontTx/>
              <a:buNone/>
            </a:pPr>
            <a:r>
              <a:rPr lang="en-US" sz="1000" dirty="0" smtClean="0"/>
              <a:t>	Chain of Command: ____________________________ _____________________________________________</a:t>
            </a:r>
          </a:p>
          <a:p>
            <a:pPr eaLnBrk="1" hangingPunct="1">
              <a:lnSpc>
                <a:spcPct val="80000"/>
              </a:lnSpc>
              <a:buFontTx/>
              <a:buNone/>
            </a:pPr>
            <a:r>
              <a:rPr lang="en-US" sz="1000" b="1" u="sng" dirty="0" smtClean="0"/>
              <a:t>SUPPORT</a:t>
            </a:r>
            <a:endParaRPr lang="en-US" sz="1000" dirty="0" smtClean="0"/>
          </a:p>
          <a:p>
            <a:pPr eaLnBrk="1" hangingPunct="1">
              <a:lnSpc>
                <a:spcPct val="80000"/>
              </a:lnSpc>
              <a:buFontTx/>
              <a:buNone/>
            </a:pPr>
            <a:r>
              <a:rPr lang="en-US" sz="1000" dirty="0" smtClean="0"/>
              <a:t>	Engineers  Y / N _______________________________</a:t>
            </a:r>
          </a:p>
          <a:p>
            <a:pPr eaLnBrk="1" hangingPunct="1">
              <a:lnSpc>
                <a:spcPct val="80000"/>
              </a:lnSpc>
              <a:buFontTx/>
              <a:buNone/>
            </a:pPr>
            <a:r>
              <a:rPr lang="en-US" sz="1000" dirty="0" smtClean="0"/>
              <a:t>	Attack Air  Y / N  _______________________________</a:t>
            </a:r>
          </a:p>
          <a:p>
            <a:pPr eaLnBrk="1" hangingPunct="1">
              <a:lnSpc>
                <a:spcPct val="80000"/>
              </a:lnSpc>
              <a:buFontTx/>
              <a:buNone/>
            </a:pPr>
            <a:r>
              <a:rPr lang="en-US" sz="1000" dirty="0" smtClean="0"/>
              <a:t>	ADA  Y / N  ___________________________________</a:t>
            </a:r>
          </a:p>
          <a:p>
            <a:pPr eaLnBrk="1" hangingPunct="1">
              <a:lnSpc>
                <a:spcPct val="80000"/>
              </a:lnSpc>
              <a:buFontTx/>
              <a:buNone/>
            </a:pPr>
            <a:r>
              <a:rPr lang="en-US" sz="1000" dirty="0" smtClean="0"/>
              <a:t>	Fire Support Y / N  _____________________________</a:t>
            </a:r>
          </a:p>
          <a:p>
            <a:pPr eaLnBrk="1" hangingPunct="1">
              <a:lnSpc>
                <a:spcPct val="80000"/>
              </a:lnSpc>
              <a:buFontTx/>
              <a:buNone/>
            </a:pPr>
            <a:r>
              <a:rPr lang="en-US" sz="1000" dirty="0" smtClean="0"/>
              <a:t>	FARP / Laager site Y / N  ________________________</a:t>
            </a:r>
          </a:p>
          <a:p>
            <a:pPr eaLnBrk="1" hangingPunct="1">
              <a:lnSpc>
                <a:spcPct val="80000"/>
              </a:lnSpc>
              <a:buFontTx/>
              <a:buNone/>
            </a:pPr>
            <a:endParaRPr lang="en-US" sz="1000" dirty="0" smtClean="0"/>
          </a:p>
          <a:p>
            <a:pPr eaLnBrk="1" hangingPunct="1">
              <a:lnSpc>
                <a:spcPct val="80000"/>
              </a:lnSpc>
              <a:buFontTx/>
              <a:buNone/>
            </a:pPr>
            <a:r>
              <a:rPr lang="en-US" sz="1000" b="1" dirty="0" smtClean="0"/>
              <a:t>UPDATE TO ENEMY SITUATION:  __________________________________________________________________________________________________________________________________________________________________</a:t>
            </a:r>
          </a:p>
          <a:p>
            <a:pPr eaLnBrk="1" hangingPunct="1">
              <a:lnSpc>
                <a:spcPct val="80000"/>
              </a:lnSpc>
              <a:buFontTx/>
              <a:buNone/>
            </a:pPr>
            <a:r>
              <a:rPr lang="en-US" sz="1000" b="1" dirty="0" smtClean="0"/>
              <a:t>ADDITIONAL GRAPHICS OR OVERLAYS:  __________________________________________________________________________________________________________________________________________________________________</a:t>
            </a:r>
            <a:endParaRPr lang="en-US" sz="1000" dirty="0" smtClean="0"/>
          </a:p>
          <a:p>
            <a:pPr algn="ctr" eaLnBrk="1" hangingPunct="1">
              <a:lnSpc>
                <a:spcPct val="80000"/>
              </a:lnSpc>
              <a:buFontTx/>
              <a:buNone/>
            </a:pPr>
            <a:endParaRPr lang="en-US" sz="1000" dirty="0" smtClean="0"/>
          </a:p>
          <a:p>
            <a:pPr algn="ctr" eaLnBrk="1" hangingPunct="1">
              <a:lnSpc>
                <a:spcPct val="80000"/>
              </a:lnSpc>
              <a:buFontTx/>
              <a:buNone/>
            </a:pPr>
            <a:endParaRPr lang="en-US" sz="1000" dirty="0" smtClean="0"/>
          </a:p>
          <a:p>
            <a:pPr eaLnBrk="1" hangingPunct="1">
              <a:lnSpc>
                <a:spcPct val="80000"/>
              </a:lnSpc>
              <a:buFontTx/>
              <a:buNone/>
            </a:pPr>
            <a:endParaRPr lang="en-US" sz="1000" b="1" u="sng"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6"/>
          <p:cNvPicPr>
            <a:picLocks noChangeAspect="1" noChangeArrowheads="1"/>
          </p:cNvPicPr>
          <p:nvPr/>
        </p:nvPicPr>
        <p:blipFill>
          <a:blip r:embed="rId2" cstate="print"/>
          <a:srcRect/>
          <a:stretch>
            <a:fillRect/>
          </a:stretch>
        </p:blipFill>
        <p:spPr bwMode="auto">
          <a:xfrm rot="16200000">
            <a:off x="3390900" y="1104900"/>
            <a:ext cx="6858002" cy="4648201"/>
          </a:xfrm>
          <a:prstGeom prst="rect">
            <a:avLst/>
          </a:prstGeom>
          <a:noFill/>
          <a:ln w="9525">
            <a:noFill/>
            <a:miter lim="800000"/>
            <a:headEnd/>
            <a:tailEnd/>
          </a:ln>
        </p:spPr>
      </p:pic>
      <p:sp>
        <p:nvSpPr>
          <p:cNvPr id="27650" name="Rectangle 2"/>
          <p:cNvSpPr>
            <a:spLocks noChangeArrowheads="1"/>
          </p:cNvSpPr>
          <p:nvPr/>
        </p:nvSpPr>
        <p:spPr bwMode="auto">
          <a:xfrm>
            <a:off x="0" y="73492"/>
            <a:ext cx="4660250" cy="35394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CIRCULAR DZ:</a:t>
            </a:r>
            <a:r>
              <a:rPr kumimoji="0" lang="en-US" sz="1400" b="0"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br>
              <a:rPr kumimoji="0" lang="en-US" sz="1400" b="0"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b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The size of the DZ is governed by mission requirements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and usable terrain. The PI of a circular DZ is normally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the DZ center to allow for multiple run-in headings. For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specific missions, the PI location may be adjusted to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allow for sequential heavy equipment (HE),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mass container delivery system (CDS), etc., on circular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DZs. However, this limits the run-in heading to only one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direction. In all cases, the minimum DZ dimensions for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the type and number of loads being dropped must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completely fit into the surveyed circular DZ. Refer to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the circular drop zone computation below to determine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whether the minimum DZ fits into the surveyed circular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DZ. For cases where the PI has been relocated, use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Option 2.</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27651" name="Rectangle 3"/>
          <p:cNvSpPr>
            <a:spLocks noChangeArrowheads="1"/>
          </p:cNvSpPr>
          <p:nvPr/>
        </p:nvSpPr>
        <p:spPr bwMode="auto">
          <a:xfrm>
            <a:off x="0" y="3854679"/>
            <a:ext cx="4403770"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sng" strike="noStrike" cap="none" normalizeH="0" baseline="0" dirty="0" smtClean="0">
                <a:ln>
                  <a:noFill/>
                </a:ln>
                <a:solidFill>
                  <a:srgbClr val="000000"/>
                </a:solidFill>
                <a:effectLst/>
                <a:latin typeface="Arial" pitchFamily="34" charset="0"/>
                <a:ea typeface="Times New Roman" pitchFamily="18" charset="0"/>
                <a:cs typeface="Arial" pitchFamily="34" charset="0"/>
              </a:rPr>
              <a:t>NOTE 1:</a:t>
            </a:r>
            <a:r>
              <a:rPr kumimoji="0" lang="en-US" sz="1400" b="1" i="1" u="sng"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The circular DZ size recorded on drop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zone survey forms will be calculated using Option 1.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This will prevent confusion and reduce the risk of off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DZ drops if the circle center point is used as the PI.</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sz="half" idx="1"/>
          </p:nvPr>
        </p:nvSpPr>
        <p:spPr>
          <a:xfrm>
            <a:off x="0" y="0"/>
            <a:ext cx="4343400" cy="6858000"/>
          </a:xfrm>
        </p:spPr>
        <p:txBody>
          <a:bodyPr/>
          <a:lstStyle/>
          <a:p>
            <a:pPr algn="ctr" eaLnBrk="1" hangingPunct="1">
              <a:buFontTx/>
              <a:buNone/>
            </a:pPr>
            <a:r>
              <a:rPr lang="en-US" sz="1400" b="1" u="sng" dirty="0" smtClean="0"/>
              <a:t>DROP ZONE FORMULAS</a:t>
            </a:r>
          </a:p>
          <a:p>
            <a:pPr algn="ctr" eaLnBrk="1" hangingPunct="1">
              <a:buFontTx/>
              <a:buNone/>
            </a:pPr>
            <a:endParaRPr lang="en-US" sz="1400" b="1" u="sng" dirty="0" smtClean="0"/>
          </a:p>
          <a:p>
            <a:pPr eaLnBrk="1" hangingPunct="1">
              <a:buFontTx/>
              <a:buNone/>
            </a:pPr>
            <a:r>
              <a:rPr lang="en-US" sz="1400" b="1" dirty="0" smtClean="0"/>
              <a:t>D=</a:t>
            </a:r>
            <a:r>
              <a:rPr lang="en-US" sz="1400" b="1" dirty="0" err="1" smtClean="0"/>
              <a:t>RxT</a:t>
            </a:r>
            <a:r>
              <a:rPr lang="en-US" sz="1400" b="1" dirty="0" smtClean="0"/>
              <a:t>	Determine the amount of drop zone needed for a given number of items being dropped.</a:t>
            </a:r>
          </a:p>
          <a:p>
            <a:pPr eaLnBrk="1" hangingPunct="1">
              <a:buFontTx/>
              <a:buNone/>
            </a:pPr>
            <a:r>
              <a:rPr lang="en-US" sz="1400" b="1" dirty="0" smtClean="0"/>
              <a:t>D=</a:t>
            </a:r>
            <a:r>
              <a:rPr lang="en-US" sz="1400" dirty="0" smtClean="0"/>
              <a:t>  </a:t>
            </a:r>
            <a:r>
              <a:rPr lang="en-US" sz="1400" b="1" dirty="0" smtClean="0"/>
              <a:t>Distance.  </a:t>
            </a:r>
            <a:r>
              <a:rPr lang="en-US" sz="1400" dirty="0" smtClean="0"/>
              <a:t>Length of DZ in meters (rounded up to the next whole number)</a:t>
            </a:r>
            <a:endParaRPr lang="en-US" sz="1400" b="1" dirty="0" smtClean="0"/>
          </a:p>
          <a:p>
            <a:pPr eaLnBrk="1" hangingPunct="1">
              <a:buFontTx/>
              <a:buNone/>
            </a:pPr>
            <a:r>
              <a:rPr lang="en-US" sz="1400" b="1" dirty="0" smtClean="0"/>
              <a:t>R=  Rate.  </a:t>
            </a:r>
            <a:r>
              <a:rPr lang="en-US" sz="1400" dirty="0" smtClean="0"/>
              <a:t>Aircrafts rate of speed in meters per second.  Multiply KIAS by .51, do not round.</a:t>
            </a:r>
          </a:p>
          <a:p>
            <a:pPr eaLnBrk="1" hangingPunct="1">
              <a:buFontTx/>
              <a:buNone/>
            </a:pPr>
            <a:r>
              <a:rPr lang="en-US" sz="1400" dirty="0" smtClean="0"/>
              <a:t> </a:t>
            </a:r>
            <a:r>
              <a:rPr lang="en-US" sz="1400" b="1" dirty="0" smtClean="0"/>
              <a:t>T=  Time.  </a:t>
            </a:r>
            <a:r>
              <a:rPr lang="en-US" sz="1400" dirty="0" smtClean="0"/>
              <a:t>Amount of time needed to exit the loads from the aircraft.  One second per jumper and three seconds per bundle.  (the first item out is free)</a:t>
            </a:r>
          </a:p>
          <a:p>
            <a:pPr eaLnBrk="1" hangingPunct="1">
              <a:buFontTx/>
              <a:buNone/>
            </a:pPr>
            <a:endParaRPr lang="en-US" sz="1400" dirty="0" smtClean="0"/>
          </a:p>
          <a:p>
            <a:pPr eaLnBrk="1" hangingPunct="1">
              <a:buFontTx/>
              <a:buNone/>
            </a:pPr>
            <a:endParaRPr lang="en-US" sz="1400" dirty="0" smtClean="0"/>
          </a:p>
          <a:p>
            <a:pPr eaLnBrk="1" hangingPunct="1">
              <a:buFontTx/>
              <a:buNone/>
            </a:pPr>
            <a:endParaRPr lang="en-US" sz="1400" dirty="0" smtClean="0"/>
          </a:p>
          <a:p>
            <a:pPr eaLnBrk="1" hangingPunct="1">
              <a:buFontTx/>
              <a:buNone/>
            </a:pPr>
            <a:r>
              <a:rPr lang="en-US" sz="1400" b="1" dirty="0" smtClean="0"/>
              <a:t>T=D/R	Calculate the number of items the drop zone can accept in one pass.</a:t>
            </a:r>
          </a:p>
          <a:p>
            <a:pPr eaLnBrk="1" hangingPunct="1">
              <a:buFontTx/>
              <a:buNone/>
            </a:pPr>
            <a:r>
              <a:rPr lang="en-US" sz="1400" b="1" dirty="0" smtClean="0"/>
              <a:t>T=  Time.  </a:t>
            </a:r>
            <a:r>
              <a:rPr lang="en-US" sz="1400" dirty="0" smtClean="0"/>
              <a:t>Amount of time the aircraft will be over the DZ in seconds.  (rounded down to nearest second)</a:t>
            </a:r>
          </a:p>
          <a:p>
            <a:pPr eaLnBrk="1" hangingPunct="1">
              <a:buFontTx/>
              <a:buNone/>
            </a:pPr>
            <a:r>
              <a:rPr lang="en-US" sz="1400" b="1" dirty="0" smtClean="0"/>
              <a:t>D=  Distance.  </a:t>
            </a:r>
            <a:r>
              <a:rPr lang="en-US" sz="1400" dirty="0" smtClean="0"/>
              <a:t>Distance of DZ in meters.</a:t>
            </a:r>
          </a:p>
          <a:p>
            <a:pPr eaLnBrk="1" hangingPunct="1">
              <a:buFontTx/>
              <a:buNone/>
            </a:pPr>
            <a:r>
              <a:rPr lang="en-US" sz="1400" b="1" dirty="0" smtClean="0"/>
              <a:t>R=  Rate.  </a:t>
            </a:r>
            <a:r>
              <a:rPr lang="en-US" sz="1400" dirty="0" smtClean="0"/>
              <a:t>Rate of aircraft speed expressed as meters per second. Multiply KIAS by .51, round up to the next whole number.</a:t>
            </a:r>
            <a:endParaRPr lang="en-US" sz="1400" b="1" dirty="0" smtClean="0"/>
          </a:p>
          <a:p>
            <a:pPr eaLnBrk="1" hangingPunct="1">
              <a:buFontTx/>
              <a:buNone/>
            </a:pPr>
            <a:r>
              <a:rPr lang="en-US" sz="1400" dirty="0" smtClean="0"/>
              <a:t>		</a:t>
            </a:r>
          </a:p>
        </p:txBody>
      </p:sp>
      <p:sp>
        <p:nvSpPr>
          <p:cNvPr id="23555" name="Rectangle 3"/>
          <p:cNvSpPr>
            <a:spLocks noGrp="1" noChangeArrowheads="1"/>
          </p:cNvSpPr>
          <p:nvPr>
            <p:ph type="body" sz="half" idx="2"/>
          </p:nvPr>
        </p:nvSpPr>
        <p:spPr>
          <a:xfrm>
            <a:off x="4800600" y="0"/>
            <a:ext cx="4343400" cy="6858000"/>
          </a:xfrm>
        </p:spPr>
        <p:txBody>
          <a:bodyPr/>
          <a:lstStyle/>
          <a:p>
            <a:pPr marL="533400" indent="-533400" eaLnBrk="1" hangingPunct="1">
              <a:buFontTx/>
              <a:buNone/>
            </a:pPr>
            <a:r>
              <a:rPr lang="en-US" sz="1400" b="1" smtClean="0"/>
              <a:t>D=KxAxV	Calculate the amount of drift an item will experience while under a parachute.</a:t>
            </a:r>
          </a:p>
          <a:p>
            <a:pPr marL="533400" indent="-533400" eaLnBrk="1" hangingPunct="1">
              <a:buFontTx/>
              <a:buNone/>
            </a:pPr>
            <a:endParaRPr lang="en-US" sz="1400" b="1" smtClean="0"/>
          </a:p>
          <a:p>
            <a:pPr marL="533400" indent="-533400" eaLnBrk="1" hangingPunct="1">
              <a:buFontTx/>
              <a:buNone/>
            </a:pPr>
            <a:r>
              <a:rPr lang="en-US" sz="1400" b="1" smtClean="0"/>
              <a:t>D=  Distance.  </a:t>
            </a:r>
            <a:r>
              <a:rPr lang="en-US" sz="1400" smtClean="0"/>
              <a:t>Distance in meters. (rounded up to the next whole number)</a:t>
            </a:r>
            <a:endParaRPr lang="en-US" sz="1400" b="1" smtClean="0"/>
          </a:p>
          <a:p>
            <a:pPr marL="533400" indent="-533400" eaLnBrk="1" hangingPunct="1">
              <a:buFontTx/>
              <a:buNone/>
            </a:pPr>
            <a:r>
              <a:rPr lang="en-US" sz="1400" b="1" smtClean="0"/>
              <a:t>K=  Constant.  </a:t>
            </a:r>
            <a:r>
              <a:rPr lang="en-US" sz="1400" smtClean="0"/>
              <a:t>3.0 jumpers</a:t>
            </a:r>
          </a:p>
          <a:p>
            <a:pPr marL="533400" indent="-533400" eaLnBrk="1" hangingPunct="1">
              <a:buFontTx/>
              <a:buNone/>
            </a:pPr>
            <a:r>
              <a:rPr lang="en-US" sz="1400" smtClean="0"/>
              <a:t>		       1.5 door bundles, CDS, HE</a:t>
            </a:r>
          </a:p>
          <a:p>
            <a:pPr marL="533400" indent="-533400" eaLnBrk="1" hangingPunct="1">
              <a:buFontTx/>
              <a:buNone/>
            </a:pPr>
            <a:r>
              <a:rPr lang="en-US" sz="1400" smtClean="0"/>
              <a:t>		       2.4 TTB / SATB</a:t>
            </a:r>
          </a:p>
          <a:p>
            <a:pPr marL="533400" indent="-533400" algn="ctr" eaLnBrk="1" hangingPunct="1">
              <a:buFontTx/>
              <a:buNone/>
            </a:pPr>
            <a:r>
              <a:rPr lang="en-US" sz="1400" b="1" smtClean="0"/>
              <a:t>Note:</a:t>
            </a:r>
            <a:r>
              <a:rPr lang="en-US" sz="1400" smtClean="0"/>
              <a:t>  When combining different loads use the highest constant.</a:t>
            </a:r>
            <a:endParaRPr lang="en-US" sz="1400" b="1" smtClean="0"/>
          </a:p>
          <a:p>
            <a:pPr marL="533400" indent="-533400" eaLnBrk="1" hangingPunct="1">
              <a:buFontTx/>
              <a:buNone/>
            </a:pPr>
            <a:r>
              <a:rPr lang="en-US" sz="1400" b="1" smtClean="0"/>
              <a:t>A=  Altitude.  </a:t>
            </a:r>
            <a:r>
              <a:rPr lang="en-US" sz="1400" smtClean="0"/>
              <a:t>Drop altitude expressed in hundredths of feet.  (800ft is 8, 1250ft is 12.5)</a:t>
            </a:r>
            <a:endParaRPr lang="en-US" sz="1400" b="1" smtClean="0"/>
          </a:p>
          <a:p>
            <a:pPr marL="533400" indent="-533400" eaLnBrk="1" hangingPunct="1">
              <a:buFontTx/>
              <a:buNone/>
            </a:pPr>
            <a:r>
              <a:rPr lang="en-US" sz="1400" b="1" smtClean="0"/>
              <a:t>V=  Velocity.  </a:t>
            </a:r>
            <a:r>
              <a:rPr lang="en-US" sz="1400" smtClean="0"/>
              <a:t>Velocity of the wind.  Preferably the MEW, surface winds can be used.</a:t>
            </a:r>
          </a:p>
          <a:p>
            <a:pPr marL="533400" indent="-533400" eaLnBrk="1" hangingPunct="1">
              <a:buFontTx/>
              <a:buNone/>
            </a:pPr>
            <a:endParaRPr lang="en-US" sz="1400" smtClean="0"/>
          </a:p>
          <a:p>
            <a:pPr marL="533400" indent="-533400" eaLnBrk="1" hangingPunct="1">
              <a:buFontTx/>
              <a:buNone/>
            </a:pPr>
            <a:endParaRPr lang="en-US" sz="1400" smtClean="0"/>
          </a:p>
          <a:p>
            <a:pPr marL="533400" indent="-533400" eaLnBrk="1" hangingPunct="1">
              <a:buFontTx/>
              <a:buNone/>
            </a:pPr>
            <a:endParaRPr lang="en-US" sz="1400" smtClean="0"/>
          </a:p>
          <a:p>
            <a:pPr marL="533400" indent="-533400" eaLnBrk="1" hangingPunct="1">
              <a:buFontTx/>
              <a:buNone/>
            </a:pPr>
            <a:r>
              <a:rPr lang="en-US" sz="1400" b="1" smtClean="0"/>
              <a:t>STEPS TO ESTABLISH A GMRS / VIRS DZ</a:t>
            </a:r>
          </a:p>
          <a:p>
            <a:pPr marL="533400" indent="-533400" eaLnBrk="1" hangingPunct="1">
              <a:buFontTx/>
              <a:buNone/>
            </a:pPr>
            <a:r>
              <a:rPr lang="en-US" sz="1400" b="1" smtClean="0"/>
              <a:t>STEP 1:  </a:t>
            </a:r>
            <a:r>
              <a:rPr lang="en-US" sz="1400" smtClean="0"/>
              <a:t>Determine drop heading</a:t>
            </a:r>
            <a:endParaRPr lang="en-US" sz="1400" b="1" smtClean="0"/>
          </a:p>
          <a:p>
            <a:pPr marL="533400" indent="-533400" eaLnBrk="1" hangingPunct="1">
              <a:buFontTx/>
              <a:buNone/>
            </a:pPr>
            <a:r>
              <a:rPr lang="en-US" sz="1400" b="1" smtClean="0"/>
              <a:t>STEP 2:  </a:t>
            </a:r>
            <a:r>
              <a:rPr lang="en-US" sz="1400" smtClean="0"/>
              <a:t>Determine location of PI (centerline, lead edge, buffer zone for jumpers)</a:t>
            </a:r>
            <a:endParaRPr lang="en-US" sz="1400" b="1" smtClean="0"/>
          </a:p>
          <a:p>
            <a:pPr marL="533400" indent="-533400" eaLnBrk="1" hangingPunct="1">
              <a:buFontTx/>
              <a:buNone/>
            </a:pPr>
            <a:r>
              <a:rPr lang="en-US" sz="1400" b="1" smtClean="0"/>
              <a:t>STEP 3:  </a:t>
            </a:r>
            <a:r>
              <a:rPr lang="en-US" sz="1400" smtClean="0"/>
              <a:t>Determine wind direction and speed</a:t>
            </a:r>
            <a:endParaRPr lang="en-US" sz="1400" b="1" smtClean="0"/>
          </a:p>
          <a:p>
            <a:pPr marL="533400" indent="-533400" eaLnBrk="1" hangingPunct="1">
              <a:buFontTx/>
              <a:buNone/>
            </a:pPr>
            <a:r>
              <a:rPr lang="en-US" sz="1400" b="1" smtClean="0"/>
              <a:t>STEP 4:  </a:t>
            </a:r>
            <a:r>
              <a:rPr lang="en-US" sz="1400" smtClean="0"/>
              <a:t>Pace off drift into the wind (opposite direction of PIBALL)</a:t>
            </a:r>
            <a:endParaRPr lang="en-US" sz="1400" b="1" smtClean="0"/>
          </a:p>
          <a:p>
            <a:pPr marL="533400" indent="-533400" eaLnBrk="1" hangingPunct="1">
              <a:buFontTx/>
              <a:buNone/>
            </a:pPr>
            <a:r>
              <a:rPr lang="en-US" sz="1400" b="1" smtClean="0"/>
              <a:t>STEP 5:  </a:t>
            </a:r>
            <a:r>
              <a:rPr lang="en-US" sz="1400" smtClean="0"/>
              <a:t>Pace off forward throw (back azimuth of drop heading)</a:t>
            </a:r>
            <a:endParaRPr lang="en-US" sz="1400" b="1" smtClean="0"/>
          </a:p>
          <a:p>
            <a:pPr marL="533400" indent="-533400" eaLnBrk="1" hangingPunct="1">
              <a:buFontTx/>
              <a:buNone/>
            </a:pPr>
            <a:r>
              <a:rPr lang="en-US" sz="1400" smtClean="0"/>
              <a:t>	</a:t>
            </a:r>
          </a:p>
        </p:txBody>
      </p:sp>
      <p:grpSp>
        <p:nvGrpSpPr>
          <p:cNvPr id="23556" name="Group 12"/>
          <p:cNvGrpSpPr>
            <a:grpSpLocks/>
          </p:cNvGrpSpPr>
          <p:nvPr/>
        </p:nvGrpSpPr>
        <p:grpSpPr bwMode="auto">
          <a:xfrm>
            <a:off x="228600" y="3048000"/>
            <a:ext cx="3879850" cy="609600"/>
            <a:chOff x="240" y="2544"/>
            <a:chExt cx="2444" cy="384"/>
          </a:xfrm>
        </p:grpSpPr>
        <p:sp>
          <p:nvSpPr>
            <p:cNvPr id="23581" name="Line 6"/>
            <p:cNvSpPr>
              <a:spLocks noChangeShapeType="1"/>
            </p:cNvSpPr>
            <p:nvPr/>
          </p:nvSpPr>
          <p:spPr bwMode="auto">
            <a:xfrm flipV="1">
              <a:off x="336" y="2544"/>
              <a:ext cx="0" cy="144"/>
            </a:xfrm>
            <a:prstGeom prst="line">
              <a:avLst/>
            </a:prstGeom>
            <a:noFill/>
            <a:ln w="9525">
              <a:solidFill>
                <a:schemeClr val="tx1"/>
              </a:solidFill>
              <a:round/>
              <a:headEnd/>
              <a:tailEnd type="triangle" w="med" len="med"/>
            </a:ln>
          </p:spPr>
          <p:txBody>
            <a:bodyPr/>
            <a:lstStyle/>
            <a:p>
              <a:endParaRPr lang="en-US"/>
            </a:p>
          </p:txBody>
        </p:sp>
        <p:grpSp>
          <p:nvGrpSpPr>
            <p:cNvPr id="23582" name="Group 11"/>
            <p:cNvGrpSpPr>
              <a:grpSpLocks/>
            </p:cNvGrpSpPr>
            <p:nvPr/>
          </p:nvGrpSpPr>
          <p:grpSpPr bwMode="auto">
            <a:xfrm>
              <a:off x="240" y="2592"/>
              <a:ext cx="2444" cy="336"/>
              <a:chOff x="432" y="2256"/>
              <a:chExt cx="2444" cy="336"/>
            </a:xfrm>
          </p:grpSpPr>
          <p:sp>
            <p:nvSpPr>
              <p:cNvPr id="23583" name="Oval 5"/>
              <p:cNvSpPr>
                <a:spLocks noChangeArrowheads="1"/>
              </p:cNvSpPr>
              <p:nvPr/>
            </p:nvSpPr>
            <p:spPr bwMode="auto">
              <a:xfrm>
                <a:off x="432" y="2352"/>
                <a:ext cx="240" cy="240"/>
              </a:xfrm>
              <a:prstGeom prst="ellipse">
                <a:avLst/>
              </a:prstGeom>
              <a:noFill/>
              <a:ln w="9525">
                <a:solidFill>
                  <a:schemeClr val="tx1"/>
                </a:solidFill>
                <a:round/>
                <a:headEnd/>
                <a:tailEnd/>
              </a:ln>
            </p:spPr>
            <p:txBody>
              <a:bodyPr wrap="none" anchor="ctr"/>
              <a:lstStyle/>
              <a:p>
                <a:endParaRPr lang="en-US"/>
              </a:p>
            </p:txBody>
          </p:sp>
          <p:sp>
            <p:nvSpPr>
              <p:cNvPr id="23584" name="Text Box 7"/>
              <p:cNvSpPr txBox="1">
                <a:spLocks noChangeArrowheads="1"/>
              </p:cNvSpPr>
              <p:nvPr/>
            </p:nvSpPr>
            <p:spPr bwMode="auto">
              <a:xfrm>
                <a:off x="470" y="2373"/>
                <a:ext cx="185" cy="173"/>
              </a:xfrm>
              <a:prstGeom prst="rect">
                <a:avLst/>
              </a:prstGeom>
              <a:noFill/>
              <a:ln w="9525">
                <a:noFill/>
                <a:miter lim="800000"/>
                <a:headEnd/>
                <a:tailEnd/>
              </a:ln>
            </p:spPr>
            <p:txBody>
              <a:bodyPr wrap="none">
                <a:spAutoFit/>
              </a:bodyPr>
              <a:lstStyle/>
              <a:p>
                <a:r>
                  <a:rPr lang="en-US" sz="1200" b="1"/>
                  <a:t>D</a:t>
                </a:r>
              </a:p>
            </p:txBody>
          </p:sp>
          <p:sp>
            <p:nvSpPr>
              <p:cNvPr id="23585" name="Text Box 8"/>
              <p:cNvSpPr txBox="1">
                <a:spLocks noChangeArrowheads="1"/>
              </p:cNvSpPr>
              <p:nvPr/>
            </p:nvSpPr>
            <p:spPr bwMode="auto">
              <a:xfrm>
                <a:off x="624" y="2256"/>
                <a:ext cx="191" cy="327"/>
              </a:xfrm>
              <a:prstGeom prst="rect">
                <a:avLst/>
              </a:prstGeom>
              <a:noFill/>
              <a:ln w="9525">
                <a:noFill/>
                <a:miter lim="800000"/>
                <a:headEnd/>
                <a:tailEnd/>
              </a:ln>
            </p:spPr>
            <p:txBody>
              <a:bodyPr wrap="none">
                <a:spAutoFit/>
              </a:bodyPr>
              <a:lstStyle/>
              <a:p>
                <a:r>
                  <a:rPr lang="en-US" sz="2800" b="1"/>
                  <a:t>(</a:t>
                </a:r>
              </a:p>
            </p:txBody>
          </p:sp>
          <p:sp>
            <p:nvSpPr>
              <p:cNvPr id="23586" name="Text Box 9"/>
              <p:cNvSpPr txBox="1">
                <a:spLocks noChangeArrowheads="1"/>
              </p:cNvSpPr>
              <p:nvPr/>
            </p:nvSpPr>
            <p:spPr bwMode="auto">
              <a:xfrm>
                <a:off x="710" y="2301"/>
                <a:ext cx="834" cy="230"/>
              </a:xfrm>
              <a:prstGeom prst="rect">
                <a:avLst/>
              </a:prstGeom>
              <a:noFill/>
              <a:ln w="9525">
                <a:noFill/>
                <a:miter lim="800000"/>
                <a:headEnd/>
                <a:tailEnd/>
              </a:ln>
            </p:spPr>
            <p:txBody>
              <a:bodyPr wrap="none">
                <a:spAutoFit/>
              </a:bodyPr>
              <a:lstStyle/>
              <a:p>
                <a:r>
                  <a:rPr lang="en-US" sz="900"/>
                  <a:t>+ 200 FOR JUMPERS</a:t>
                </a:r>
              </a:p>
              <a:p>
                <a:r>
                  <a:rPr lang="en-US" sz="900"/>
                  <a:t>+ PI MOVE</a:t>
                </a:r>
              </a:p>
            </p:txBody>
          </p:sp>
          <p:sp>
            <p:nvSpPr>
              <p:cNvPr id="23587" name="Text Box 10"/>
              <p:cNvSpPr txBox="1">
                <a:spLocks noChangeArrowheads="1"/>
              </p:cNvSpPr>
              <p:nvPr/>
            </p:nvSpPr>
            <p:spPr bwMode="auto">
              <a:xfrm>
                <a:off x="1440" y="2256"/>
                <a:ext cx="1436" cy="327"/>
              </a:xfrm>
              <a:prstGeom prst="rect">
                <a:avLst/>
              </a:prstGeom>
              <a:noFill/>
              <a:ln w="9525">
                <a:noFill/>
                <a:miter lim="800000"/>
                <a:headEnd/>
                <a:tailEnd/>
              </a:ln>
            </p:spPr>
            <p:txBody>
              <a:bodyPr wrap="none">
                <a:spAutoFit/>
              </a:bodyPr>
              <a:lstStyle/>
              <a:p>
                <a:r>
                  <a:rPr lang="en-US" sz="2800" b="1"/>
                  <a:t>)= </a:t>
                </a:r>
                <a:r>
                  <a:rPr lang="en-US" sz="1600" b="1"/>
                  <a:t>R(KIASX0.51) X T</a:t>
                </a:r>
              </a:p>
            </p:txBody>
          </p:sp>
        </p:grpSp>
      </p:grpSp>
      <p:grpSp>
        <p:nvGrpSpPr>
          <p:cNvPr id="23557" name="Group 30"/>
          <p:cNvGrpSpPr>
            <a:grpSpLocks/>
          </p:cNvGrpSpPr>
          <p:nvPr/>
        </p:nvGrpSpPr>
        <p:grpSpPr bwMode="auto">
          <a:xfrm>
            <a:off x="0" y="5943600"/>
            <a:ext cx="4221163" cy="914400"/>
            <a:chOff x="0" y="3744"/>
            <a:chExt cx="2659" cy="576"/>
          </a:xfrm>
        </p:grpSpPr>
        <p:grpSp>
          <p:nvGrpSpPr>
            <p:cNvPr id="23570" name="Group 28"/>
            <p:cNvGrpSpPr>
              <a:grpSpLocks/>
            </p:cNvGrpSpPr>
            <p:nvPr/>
          </p:nvGrpSpPr>
          <p:grpSpPr bwMode="auto">
            <a:xfrm>
              <a:off x="0" y="3901"/>
              <a:ext cx="213" cy="419"/>
              <a:chOff x="3168" y="2304"/>
              <a:chExt cx="271" cy="384"/>
            </a:xfrm>
          </p:grpSpPr>
          <p:sp>
            <p:nvSpPr>
              <p:cNvPr id="23578" name="Line 15"/>
              <p:cNvSpPr>
                <a:spLocks noChangeShapeType="1"/>
              </p:cNvSpPr>
              <p:nvPr/>
            </p:nvSpPr>
            <p:spPr bwMode="auto">
              <a:xfrm>
                <a:off x="3264" y="2544"/>
                <a:ext cx="0" cy="144"/>
              </a:xfrm>
              <a:prstGeom prst="line">
                <a:avLst/>
              </a:prstGeom>
              <a:noFill/>
              <a:ln w="9525">
                <a:solidFill>
                  <a:schemeClr val="tx1"/>
                </a:solidFill>
                <a:round/>
                <a:headEnd/>
                <a:tailEnd type="triangle" w="med" len="med"/>
              </a:ln>
            </p:spPr>
            <p:txBody>
              <a:bodyPr/>
              <a:lstStyle/>
              <a:p>
                <a:endParaRPr lang="en-US"/>
              </a:p>
            </p:txBody>
          </p:sp>
          <p:sp>
            <p:nvSpPr>
              <p:cNvPr id="23579" name="Oval 17"/>
              <p:cNvSpPr>
                <a:spLocks noChangeArrowheads="1"/>
              </p:cNvSpPr>
              <p:nvPr/>
            </p:nvSpPr>
            <p:spPr bwMode="auto">
              <a:xfrm>
                <a:off x="3168" y="2304"/>
                <a:ext cx="240" cy="240"/>
              </a:xfrm>
              <a:prstGeom prst="ellipse">
                <a:avLst/>
              </a:prstGeom>
              <a:noFill/>
              <a:ln w="9525">
                <a:solidFill>
                  <a:schemeClr val="tx1"/>
                </a:solidFill>
                <a:round/>
                <a:headEnd/>
                <a:tailEnd/>
              </a:ln>
            </p:spPr>
            <p:txBody>
              <a:bodyPr wrap="none" anchor="ctr"/>
              <a:lstStyle/>
              <a:p>
                <a:endParaRPr lang="en-US"/>
              </a:p>
            </p:txBody>
          </p:sp>
          <p:sp>
            <p:nvSpPr>
              <p:cNvPr id="23580" name="Text Box 18"/>
              <p:cNvSpPr txBox="1">
                <a:spLocks noChangeArrowheads="1"/>
              </p:cNvSpPr>
              <p:nvPr/>
            </p:nvSpPr>
            <p:spPr bwMode="auto">
              <a:xfrm>
                <a:off x="3216" y="2353"/>
                <a:ext cx="223" cy="158"/>
              </a:xfrm>
              <a:prstGeom prst="rect">
                <a:avLst/>
              </a:prstGeom>
              <a:noFill/>
              <a:ln w="9525">
                <a:noFill/>
                <a:miter lim="800000"/>
                <a:headEnd/>
                <a:tailEnd/>
              </a:ln>
            </p:spPr>
            <p:txBody>
              <a:bodyPr wrap="none">
                <a:spAutoFit/>
              </a:bodyPr>
              <a:lstStyle/>
              <a:p>
                <a:r>
                  <a:rPr lang="en-US" sz="1200" b="1"/>
                  <a:t>T</a:t>
                </a:r>
              </a:p>
            </p:txBody>
          </p:sp>
        </p:grpSp>
        <p:sp>
          <p:nvSpPr>
            <p:cNvPr id="23571" name="Text Box 19"/>
            <p:cNvSpPr txBox="1">
              <a:spLocks noChangeArrowheads="1"/>
            </p:cNvSpPr>
            <p:nvPr/>
          </p:nvSpPr>
          <p:spPr bwMode="auto">
            <a:xfrm>
              <a:off x="149" y="3797"/>
              <a:ext cx="546" cy="327"/>
            </a:xfrm>
            <a:prstGeom prst="rect">
              <a:avLst/>
            </a:prstGeom>
            <a:noFill/>
            <a:ln w="9525">
              <a:noFill/>
              <a:miter lim="800000"/>
              <a:headEnd/>
              <a:tailEnd/>
            </a:ln>
          </p:spPr>
          <p:txBody>
            <a:bodyPr wrap="none">
              <a:spAutoFit/>
            </a:bodyPr>
            <a:lstStyle/>
            <a:p>
              <a:r>
                <a:rPr lang="en-US" sz="2800" b="1"/>
                <a:t>= D(</a:t>
              </a:r>
            </a:p>
          </p:txBody>
        </p:sp>
        <p:sp>
          <p:nvSpPr>
            <p:cNvPr id="23572" name="Text Box 20"/>
            <p:cNvSpPr txBox="1">
              <a:spLocks noChangeArrowheads="1"/>
            </p:cNvSpPr>
            <p:nvPr/>
          </p:nvSpPr>
          <p:spPr bwMode="auto">
            <a:xfrm>
              <a:off x="576" y="3888"/>
              <a:ext cx="740" cy="212"/>
            </a:xfrm>
            <a:prstGeom prst="rect">
              <a:avLst/>
            </a:prstGeom>
            <a:noFill/>
            <a:ln w="9525">
              <a:noFill/>
              <a:miter lim="800000"/>
              <a:headEnd/>
              <a:tailEnd/>
            </a:ln>
          </p:spPr>
          <p:txBody>
            <a:bodyPr wrap="none">
              <a:spAutoFit/>
            </a:bodyPr>
            <a:lstStyle/>
            <a:p>
              <a:r>
                <a:rPr lang="en-US"/>
                <a:t>- 200 FOR JUMPERS</a:t>
              </a:r>
            </a:p>
            <a:p>
              <a:r>
                <a:rPr lang="en-US"/>
                <a:t>- PI MOVE</a:t>
              </a:r>
            </a:p>
          </p:txBody>
        </p:sp>
        <p:sp>
          <p:nvSpPr>
            <p:cNvPr id="23573" name="Text Box 22"/>
            <p:cNvSpPr txBox="1">
              <a:spLocks noChangeArrowheads="1"/>
            </p:cNvSpPr>
            <p:nvPr/>
          </p:nvSpPr>
          <p:spPr bwMode="auto">
            <a:xfrm>
              <a:off x="1057" y="3797"/>
              <a:ext cx="1602" cy="327"/>
            </a:xfrm>
            <a:prstGeom prst="rect">
              <a:avLst/>
            </a:prstGeom>
            <a:noFill/>
            <a:ln w="9525">
              <a:noFill/>
              <a:miter lim="800000"/>
              <a:headEnd/>
              <a:tailEnd/>
            </a:ln>
          </p:spPr>
          <p:txBody>
            <a:bodyPr wrap="none">
              <a:spAutoFit/>
            </a:bodyPr>
            <a:lstStyle/>
            <a:p>
              <a:r>
                <a:rPr lang="en-US" sz="2800" b="1"/>
                <a:t>   )/   </a:t>
              </a:r>
              <a:r>
                <a:rPr lang="en-US" sz="2000" b="1"/>
                <a:t>(KIAS x 0.51)</a:t>
              </a:r>
            </a:p>
          </p:txBody>
        </p:sp>
        <p:grpSp>
          <p:nvGrpSpPr>
            <p:cNvPr id="23574" name="Group 27"/>
            <p:cNvGrpSpPr>
              <a:grpSpLocks/>
            </p:cNvGrpSpPr>
            <p:nvPr/>
          </p:nvGrpSpPr>
          <p:grpSpPr bwMode="auto">
            <a:xfrm>
              <a:off x="1440" y="3744"/>
              <a:ext cx="223" cy="419"/>
              <a:chOff x="4224" y="2016"/>
              <a:chExt cx="283" cy="384"/>
            </a:xfrm>
          </p:grpSpPr>
          <p:sp>
            <p:nvSpPr>
              <p:cNvPr id="23575" name="Line 23"/>
              <p:cNvSpPr>
                <a:spLocks noChangeShapeType="1"/>
              </p:cNvSpPr>
              <p:nvPr/>
            </p:nvSpPr>
            <p:spPr bwMode="auto">
              <a:xfrm flipV="1">
                <a:off x="4320" y="2016"/>
                <a:ext cx="0" cy="144"/>
              </a:xfrm>
              <a:prstGeom prst="line">
                <a:avLst/>
              </a:prstGeom>
              <a:noFill/>
              <a:ln w="9525">
                <a:solidFill>
                  <a:schemeClr val="tx1"/>
                </a:solidFill>
                <a:round/>
                <a:headEnd/>
                <a:tailEnd type="triangle" w="med" len="med"/>
              </a:ln>
            </p:spPr>
            <p:txBody>
              <a:bodyPr/>
              <a:lstStyle/>
              <a:p>
                <a:endParaRPr lang="en-US"/>
              </a:p>
            </p:txBody>
          </p:sp>
          <p:sp>
            <p:nvSpPr>
              <p:cNvPr id="23576" name="Oval 24"/>
              <p:cNvSpPr>
                <a:spLocks noChangeArrowheads="1"/>
              </p:cNvSpPr>
              <p:nvPr/>
            </p:nvSpPr>
            <p:spPr bwMode="auto">
              <a:xfrm>
                <a:off x="4224" y="2160"/>
                <a:ext cx="240" cy="240"/>
              </a:xfrm>
              <a:prstGeom prst="ellipse">
                <a:avLst/>
              </a:prstGeom>
              <a:noFill/>
              <a:ln w="9525">
                <a:solidFill>
                  <a:schemeClr val="tx1"/>
                </a:solidFill>
                <a:round/>
                <a:headEnd/>
                <a:tailEnd/>
              </a:ln>
            </p:spPr>
            <p:txBody>
              <a:bodyPr wrap="none" anchor="ctr"/>
              <a:lstStyle/>
              <a:p>
                <a:endParaRPr lang="en-US"/>
              </a:p>
            </p:txBody>
          </p:sp>
          <p:sp>
            <p:nvSpPr>
              <p:cNvPr id="23577" name="Text Box 25"/>
              <p:cNvSpPr txBox="1">
                <a:spLocks noChangeArrowheads="1"/>
              </p:cNvSpPr>
              <p:nvPr/>
            </p:nvSpPr>
            <p:spPr bwMode="auto">
              <a:xfrm>
                <a:off x="4272" y="2209"/>
                <a:ext cx="235" cy="158"/>
              </a:xfrm>
              <a:prstGeom prst="rect">
                <a:avLst/>
              </a:prstGeom>
              <a:noFill/>
              <a:ln w="9525">
                <a:noFill/>
                <a:miter lim="800000"/>
                <a:headEnd/>
                <a:tailEnd/>
              </a:ln>
            </p:spPr>
            <p:txBody>
              <a:bodyPr wrap="none">
                <a:spAutoFit/>
              </a:bodyPr>
              <a:lstStyle/>
              <a:p>
                <a:r>
                  <a:rPr lang="en-US" sz="1200" b="1"/>
                  <a:t>R</a:t>
                </a:r>
              </a:p>
            </p:txBody>
          </p:sp>
        </p:grpSp>
      </p:grpSp>
      <p:grpSp>
        <p:nvGrpSpPr>
          <p:cNvPr id="23558" name="Group 45"/>
          <p:cNvGrpSpPr>
            <a:grpSpLocks/>
          </p:cNvGrpSpPr>
          <p:nvPr/>
        </p:nvGrpSpPr>
        <p:grpSpPr bwMode="auto">
          <a:xfrm>
            <a:off x="4648200" y="3276600"/>
            <a:ext cx="4179888" cy="682625"/>
            <a:chOff x="2928" y="2160"/>
            <a:chExt cx="2633" cy="430"/>
          </a:xfrm>
        </p:grpSpPr>
        <p:grpSp>
          <p:nvGrpSpPr>
            <p:cNvPr id="23559" name="Group 43"/>
            <p:cNvGrpSpPr>
              <a:grpSpLocks/>
            </p:cNvGrpSpPr>
            <p:nvPr/>
          </p:nvGrpSpPr>
          <p:grpSpPr bwMode="auto">
            <a:xfrm>
              <a:off x="2928" y="2160"/>
              <a:ext cx="2633" cy="430"/>
              <a:chOff x="2880" y="2160"/>
              <a:chExt cx="2633" cy="430"/>
            </a:xfrm>
          </p:grpSpPr>
          <p:grpSp>
            <p:nvGrpSpPr>
              <p:cNvPr id="23561" name="Group 39"/>
              <p:cNvGrpSpPr>
                <a:grpSpLocks/>
              </p:cNvGrpSpPr>
              <p:nvPr/>
            </p:nvGrpSpPr>
            <p:grpSpPr bwMode="auto">
              <a:xfrm>
                <a:off x="2880" y="2160"/>
                <a:ext cx="240" cy="384"/>
                <a:chOff x="3216" y="2832"/>
                <a:chExt cx="240" cy="384"/>
              </a:xfrm>
            </p:grpSpPr>
            <p:sp>
              <p:nvSpPr>
                <p:cNvPr id="23567" name="Line 32"/>
                <p:cNvSpPr>
                  <a:spLocks noChangeShapeType="1"/>
                </p:cNvSpPr>
                <p:nvPr/>
              </p:nvSpPr>
              <p:spPr bwMode="auto">
                <a:xfrm flipV="1">
                  <a:off x="3312" y="2832"/>
                  <a:ext cx="0" cy="144"/>
                </a:xfrm>
                <a:prstGeom prst="line">
                  <a:avLst/>
                </a:prstGeom>
                <a:noFill/>
                <a:ln w="9525">
                  <a:solidFill>
                    <a:schemeClr val="tx1"/>
                  </a:solidFill>
                  <a:round/>
                  <a:headEnd/>
                  <a:tailEnd type="triangle" w="med" len="med"/>
                </a:ln>
              </p:spPr>
              <p:txBody>
                <a:bodyPr/>
                <a:lstStyle/>
                <a:p>
                  <a:endParaRPr lang="en-US"/>
                </a:p>
              </p:txBody>
            </p:sp>
            <p:sp>
              <p:nvSpPr>
                <p:cNvPr id="23568" name="Oval 34"/>
                <p:cNvSpPr>
                  <a:spLocks noChangeArrowheads="1"/>
                </p:cNvSpPr>
                <p:nvPr/>
              </p:nvSpPr>
              <p:spPr bwMode="auto">
                <a:xfrm>
                  <a:off x="3216" y="2976"/>
                  <a:ext cx="240" cy="240"/>
                </a:xfrm>
                <a:prstGeom prst="ellipse">
                  <a:avLst/>
                </a:prstGeom>
                <a:noFill/>
                <a:ln w="9525">
                  <a:solidFill>
                    <a:schemeClr val="tx1"/>
                  </a:solidFill>
                  <a:round/>
                  <a:headEnd/>
                  <a:tailEnd/>
                </a:ln>
              </p:spPr>
              <p:txBody>
                <a:bodyPr wrap="none" anchor="ctr"/>
                <a:lstStyle/>
                <a:p>
                  <a:endParaRPr lang="en-US"/>
                </a:p>
              </p:txBody>
            </p:sp>
            <p:sp>
              <p:nvSpPr>
                <p:cNvPr id="23569" name="Text Box 35"/>
                <p:cNvSpPr txBox="1">
                  <a:spLocks noChangeArrowheads="1"/>
                </p:cNvSpPr>
                <p:nvPr/>
              </p:nvSpPr>
              <p:spPr bwMode="auto">
                <a:xfrm>
                  <a:off x="3254" y="2997"/>
                  <a:ext cx="185" cy="173"/>
                </a:xfrm>
                <a:prstGeom prst="rect">
                  <a:avLst/>
                </a:prstGeom>
                <a:noFill/>
                <a:ln w="9525">
                  <a:noFill/>
                  <a:miter lim="800000"/>
                  <a:headEnd/>
                  <a:tailEnd/>
                </a:ln>
              </p:spPr>
              <p:txBody>
                <a:bodyPr wrap="none">
                  <a:spAutoFit/>
                </a:bodyPr>
                <a:lstStyle/>
                <a:p>
                  <a:r>
                    <a:rPr lang="en-US" sz="1200" b="1"/>
                    <a:t>D</a:t>
                  </a:r>
                </a:p>
              </p:txBody>
            </p:sp>
          </p:grpSp>
          <p:grpSp>
            <p:nvGrpSpPr>
              <p:cNvPr id="23562" name="Group 42"/>
              <p:cNvGrpSpPr>
                <a:grpSpLocks/>
              </p:cNvGrpSpPr>
              <p:nvPr/>
            </p:nvGrpSpPr>
            <p:grpSpPr bwMode="auto">
              <a:xfrm>
                <a:off x="3120" y="2208"/>
                <a:ext cx="2393" cy="382"/>
                <a:chOff x="3456" y="2256"/>
                <a:chExt cx="2393" cy="382"/>
              </a:xfrm>
            </p:grpSpPr>
            <p:sp>
              <p:nvSpPr>
                <p:cNvPr id="23563" name="Text Box 38"/>
                <p:cNvSpPr txBox="1">
                  <a:spLocks noChangeArrowheads="1"/>
                </p:cNvSpPr>
                <p:nvPr/>
              </p:nvSpPr>
              <p:spPr bwMode="auto">
                <a:xfrm>
                  <a:off x="3456" y="2273"/>
                  <a:ext cx="2393" cy="365"/>
                </a:xfrm>
                <a:prstGeom prst="rect">
                  <a:avLst/>
                </a:prstGeom>
                <a:noFill/>
                <a:ln w="9525">
                  <a:noFill/>
                  <a:miter lim="800000"/>
                  <a:headEnd/>
                  <a:tailEnd/>
                </a:ln>
              </p:spPr>
              <p:txBody>
                <a:bodyPr wrap="none">
                  <a:spAutoFit/>
                </a:bodyPr>
                <a:lstStyle/>
                <a:p>
                  <a:r>
                    <a:rPr lang="en-US" sz="2800" b="1"/>
                    <a:t>= K            X A</a:t>
                  </a:r>
                  <a:r>
                    <a:rPr lang="en-US" sz="3200" b="1"/>
                    <a:t>(   )</a:t>
                  </a:r>
                  <a:r>
                    <a:rPr lang="en-US" sz="2800" b="1"/>
                    <a:t> X V</a:t>
                  </a:r>
                  <a:endParaRPr lang="en-US" sz="1600" b="1"/>
                </a:p>
              </p:txBody>
            </p:sp>
            <p:grpSp>
              <p:nvGrpSpPr>
                <p:cNvPr id="23564" name="Group 41"/>
                <p:cNvGrpSpPr>
                  <a:grpSpLocks/>
                </p:cNvGrpSpPr>
                <p:nvPr/>
              </p:nvGrpSpPr>
              <p:grpSpPr bwMode="auto">
                <a:xfrm>
                  <a:off x="3840" y="2256"/>
                  <a:ext cx="783" cy="365"/>
                  <a:chOff x="3494" y="3610"/>
                  <a:chExt cx="783" cy="365"/>
                </a:xfrm>
              </p:grpSpPr>
              <p:sp>
                <p:nvSpPr>
                  <p:cNvPr id="23565" name="Text Box 37"/>
                  <p:cNvSpPr txBox="1">
                    <a:spLocks noChangeArrowheads="1"/>
                  </p:cNvSpPr>
                  <p:nvPr/>
                </p:nvSpPr>
                <p:spPr bwMode="auto">
                  <a:xfrm>
                    <a:off x="3600" y="3648"/>
                    <a:ext cx="620" cy="316"/>
                  </a:xfrm>
                  <a:prstGeom prst="rect">
                    <a:avLst/>
                  </a:prstGeom>
                  <a:noFill/>
                  <a:ln w="9525">
                    <a:noFill/>
                    <a:miter lim="800000"/>
                    <a:headEnd/>
                    <a:tailEnd/>
                  </a:ln>
                </p:spPr>
                <p:txBody>
                  <a:bodyPr wrap="none">
                    <a:spAutoFit/>
                  </a:bodyPr>
                  <a:lstStyle/>
                  <a:p>
                    <a:r>
                      <a:rPr lang="en-US" sz="900"/>
                      <a:t>3 Personnel</a:t>
                    </a:r>
                  </a:p>
                  <a:p>
                    <a:r>
                      <a:rPr lang="en-US" sz="900"/>
                      <a:t>1.5 Equipment</a:t>
                    </a:r>
                  </a:p>
                  <a:p>
                    <a:r>
                      <a:rPr lang="en-US" sz="900"/>
                      <a:t>2.4 TTB / SATB</a:t>
                    </a:r>
                  </a:p>
                </p:txBody>
              </p:sp>
              <p:sp>
                <p:nvSpPr>
                  <p:cNvPr id="23566" name="Text Box 40"/>
                  <p:cNvSpPr txBox="1">
                    <a:spLocks noChangeArrowheads="1"/>
                  </p:cNvSpPr>
                  <p:nvPr/>
                </p:nvSpPr>
                <p:spPr bwMode="auto">
                  <a:xfrm>
                    <a:off x="3494" y="3610"/>
                    <a:ext cx="783" cy="365"/>
                  </a:xfrm>
                  <a:prstGeom prst="rect">
                    <a:avLst/>
                  </a:prstGeom>
                  <a:noFill/>
                  <a:ln w="9525">
                    <a:noFill/>
                    <a:miter lim="800000"/>
                    <a:headEnd/>
                    <a:tailEnd/>
                  </a:ln>
                </p:spPr>
                <p:txBody>
                  <a:bodyPr wrap="none">
                    <a:spAutoFit/>
                  </a:bodyPr>
                  <a:lstStyle/>
                  <a:p>
                    <a:r>
                      <a:rPr lang="en-US" sz="3200" b="1"/>
                      <a:t>(       )</a:t>
                    </a:r>
                  </a:p>
                </p:txBody>
              </p:sp>
            </p:grpSp>
          </p:grpSp>
        </p:grpSp>
        <p:sp>
          <p:nvSpPr>
            <p:cNvPr id="23560" name="Text Box 44"/>
            <p:cNvSpPr txBox="1">
              <a:spLocks noChangeArrowheads="1"/>
            </p:cNvSpPr>
            <p:nvPr/>
          </p:nvSpPr>
          <p:spPr bwMode="auto">
            <a:xfrm>
              <a:off x="4752" y="2304"/>
              <a:ext cx="268" cy="230"/>
            </a:xfrm>
            <a:prstGeom prst="rect">
              <a:avLst/>
            </a:prstGeom>
            <a:noFill/>
            <a:ln w="9525">
              <a:noFill/>
              <a:miter lim="800000"/>
              <a:headEnd/>
              <a:tailEnd/>
            </a:ln>
          </p:spPr>
          <p:txBody>
            <a:bodyPr wrap="none">
              <a:spAutoFit/>
            </a:bodyPr>
            <a:lstStyle/>
            <a:p>
              <a:r>
                <a:rPr lang="en-US" sz="900" b="1" u="sng"/>
                <a:t>AGL</a:t>
              </a:r>
            </a:p>
            <a:p>
              <a:r>
                <a:rPr lang="en-US" sz="900" b="1"/>
                <a:t>100</a:t>
              </a: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sz="half" idx="1"/>
          </p:nvPr>
        </p:nvSpPr>
        <p:spPr>
          <a:xfrm>
            <a:off x="0" y="0"/>
            <a:ext cx="4343400" cy="304800"/>
          </a:xfrm>
        </p:spPr>
        <p:txBody>
          <a:bodyPr/>
          <a:lstStyle/>
          <a:p>
            <a:pPr eaLnBrk="1" hangingPunct="1">
              <a:lnSpc>
                <a:spcPct val="80000"/>
              </a:lnSpc>
              <a:buFontTx/>
              <a:buNone/>
            </a:pPr>
            <a:r>
              <a:rPr lang="en-US" sz="1400" b="1" smtClean="0"/>
              <a:t>ESTABLISHING A GMRS / VIRS DZ</a:t>
            </a:r>
            <a:r>
              <a:rPr lang="en-US" sz="1400" smtClean="0"/>
              <a:t>	</a:t>
            </a:r>
          </a:p>
        </p:txBody>
      </p:sp>
      <p:sp>
        <p:nvSpPr>
          <p:cNvPr id="24579" name="Rectangle 3"/>
          <p:cNvSpPr>
            <a:spLocks noGrp="1" noChangeArrowheads="1"/>
          </p:cNvSpPr>
          <p:nvPr>
            <p:ph type="body" sz="half" idx="2"/>
          </p:nvPr>
        </p:nvSpPr>
        <p:spPr>
          <a:xfrm>
            <a:off x="4800600" y="0"/>
            <a:ext cx="4343400" cy="1828800"/>
          </a:xfrm>
        </p:spPr>
        <p:txBody>
          <a:bodyPr/>
          <a:lstStyle/>
          <a:p>
            <a:pPr marL="533400" indent="-533400" eaLnBrk="1" hangingPunct="1">
              <a:lnSpc>
                <a:spcPct val="80000"/>
              </a:lnSpc>
              <a:buFontTx/>
              <a:buNone/>
            </a:pPr>
            <a:endParaRPr lang="en-US" sz="400" b="1" smtClean="0"/>
          </a:p>
          <a:p>
            <a:pPr marL="533400" indent="-533400" eaLnBrk="1" hangingPunct="1">
              <a:lnSpc>
                <a:spcPct val="80000"/>
              </a:lnSpc>
              <a:buFontTx/>
              <a:buNone/>
            </a:pPr>
            <a:r>
              <a:rPr lang="en-US" sz="1400" b="1" smtClean="0"/>
              <a:t>ARMY CODE LETTERS</a:t>
            </a:r>
          </a:p>
          <a:p>
            <a:pPr marL="533400" indent="-533400" eaLnBrk="1" hangingPunct="1">
              <a:lnSpc>
                <a:spcPct val="80000"/>
              </a:lnSpc>
              <a:buFontTx/>
              <a:buNone/>
            </a:pPr>
            <a:r>
              <a:rPr lang="en-US" sz="3200" b="1" smtClean="0"/>
              <a:t>H,E,A,T</a:t>
            </a:r>
          </a:p>
          <a:p>
            <a:pPr marL="533400" indent="-533400" eaLnBrk="1" hangingPunct="1">
              <a:lnSpc>
                <a:spcPct val="80000"/>
              </a:lnSpc>
              <a:buFontTx/>
              <a:buNone/>
            </a:pPr>
            <a:endParaRPr lang="en-US" sz="1400" b="1" smtClean="0"/>
          </a:p>
          <a:p>
            <a:pPr marL="533400" indent="-533400" eaLnBrk="1" hangingPunct="1">
              <a:lnSpc>
                <a:spcPct val="80000"/>
              </a:lnSpc>
              <a:buFontTx/>
              <a:buNone/>
            </a:pPr>
            <a:r>
              <a:rPr lang="en-US" sz="1400" b="1" smtClean="0"/>
              <a:t>Day:  Code letters are two VS-17 Panels high by one wide</a:t>
            </a:r>
          </a:p>
          <a:p>
            <a:pPr marL="533400" indent="-533400" eaLnBrk="1" hangingPunct="1">
              <a:lnSpc>
                <a:spcPct val="80000"/>
              </a:lnSpc>
              <a:buFontTx/>
              <a:buNone/>
            </a:pPr>
            <a:r>
              <a:rPr lang="en-US" sz="1400" b="1" smtClean="0"/>
              <a:t>Night:  Code letters are Four lights high by three wide, spaced 5 meters apart.  During tactical operations, all lights should be directional lights pointing towards the incoming aircraft.</a:t>
            </a:r>
          </a:p>
          <a:p>
            <a:pPr marL="533400" indent="-533400" eaLnBrk="1" hangingPunct="1">
              <a:lnSpc>
                <a:spcPct val="80000"/>
              </a:lnSpc>
              <a:buFontTx/>
              <a:buNone/>
            </a:pPr>
            <a:endParaRPr lang="en-US" sz="1400" b="1" smtClean="0"/>
          </a:p>
          <a:p>
            <a:pPr marL="533400" indent="-533400" eaLnBrk="1" hangingPunct="1">
              <a:lnSpc>
                <a:spcPct val="80000"/>
              </a:lnSpc>
              <a:buFontTx/>
              <a:buNone/>
            </a:pPr>
            <a:r>
              <a:rPr lang="en-US" sz="400" b="1" smtClean="0"/>
              <a:t>		</a:t>
            </a:r>
          </a:p>
          <a:p>
            <a:pPr marL="533400" indent="-533400" eaLnBrk="1" hangingPunct="1">
              <a:lnSpc>
                <a:spcPct val="80000"/>
              </a:lnSpc>
              <a:buFontTx/>
              <a:buNone/>
            </a:pPr>
            <a:endParaRPr lang="en-US" sz="400" smtClean="0"/>
          </a:p>
        </p:txBody>
      </p:sp>
      <p:sp>
        <p:nvSpPr>
          <p:cNvPr id="24580" name="AutoShape 47"/>
          <p:cNvSpPr>
            <a:spLocks noChangeArrowheads="1"/>
          </p:cNvSpPr>
          <p:nvPr/>
        </p:nvSpPr>
        <p:spPr bwMode="auto">
          <a:xfrm>
            <a:off x="533400" y="685800"/>
            <a:ext cx="3352800" cy="5791200"/>
          </a:xfrm>
          <a:prstGeom prst="roundRect">
            <a:avLst>
              <a:gd name="adj" fmla="val 16667"/>
            </a:avLst>
          </a:prstGeom>
          <a:noFill/>
          <a:ln w="9525">
            <a:solidFill>
              <a:schemeClr val="tx1"/>
            </a:solidFill>
            <a:round/>
            <a:headEnd/>
            <a:tailEnd/>
          </a:ln>
        </p:spPr>
        <p:txBody>
          <a:bodyPr wrap="none" anchor="ctr"/>
          <a:lstStyle/>
          <a:p>
            <a:endParaRPr lang="en-US"/>
          </a:p>
        </p:txBody>
      </p:sp>
      <p:sp>
        <p:nvSpPr>
          <p:cNvPr id="24581" name="Line 48"/>
          <p:cNvSpPr>
            <a:spLocks noChangeShapeType="1"/>
          </p:cNvSpPr>
          <p:nvPr/>
        </p:nvSpPr>
        <p:spPr bwMode="auto">
          <a:xfrm flipV="1">
            <a:off x="2209800" y="304800"/>
            <a:ext cx="0" cy="6553200"/>
          </a:xfrm>
          <a:prstGeom prst="line">
            <a:avLst/>
          </a:prstGeom>
          <a:noFill/>
          <a:ln w="9525">
            <a:solidFill>
              <a:schemeClr val="tx1"/>
            </a:solidFill>
            <a:prstDash val="dash"/>
            <a:round/>
            <a:headEnd/>
            <a:tailEnd/>
          </a:ln>
        </p:spPr>
        <p:txBody>
          <a:bodyPr/>
          <a:lstStyle/>
          <a:p>
            <a:endParaRPr lang="en-US"/>
          </a:p>
        </p:txBody>
      </p:sp>
      <p:sp>
        <p:nvSpPr>
          <p:cNvPr id="24582" name="Text Box 49"/>
          <p:cNvSpPr txBox="1">
            <a:spLocks noChangeArrowheads="1"/>
          </p:cNvSpPr>
          <p:nvPr/>
        </p:nvSpPr>
        <p:spPr bwMode="auto">
          <a:xfrm rot="-5400000">
            <a:off x="1421943" y="1954927"/>
            <a:ext cx="1210588" cy="246221"/>
          </a:xfrm>
          <a:prstGeom prst="rect">
            <a:avLst/>
          </a:prstGeom>
          <a:noFill/>
          <a:ln w="9525">
            <a:noFill/>
            <a:miter lim="800000"/>
            <a:headEnd/>
            <a:tailEnd/>
          </a:ln>
        </p:spPr>
        <p:txBody>
          <a:bodyPr wrap="none">
            <a:spAutoFit/>
          </a:bodyPr>
          <a:lstStyle/>
          <a:p>
            <a:r>
              <a:rPr lang="en-US" sz="1000" b="1" dirty="0"/>
              <a:t>DZ </a:t>
            </a:r>
            <a:r>
              <a:rPr lang="en-US" sz="1000" b="1" dirty="0" smtClean="0"/>
              <a:t>CENTERLINE</a:t>
            </a:r>
            <a:endParaRPr lang="en-US" sz="1000" b="1" dirty="0"/>
          </a:p>
        </p:txBody>
      </p:sp>
      <p:sp>
        <p:nvSpPr>
          <p:cNvPr id="24583" name="Text Box 50"/>
          <p:cNvSpPr txBox="1">
            <a:spLocks noChangeArrowheads="1"/>
          </p:cNvSpPr>
          <p:nvPr/>
        </p:nvSpPr>
        <p:spPr bwMode="auto">
          <a:xfrm>
            <a:off x="1066800" y="6248400"/>
            <a:ext cx="908050" cy="244475"/>
          </a:xfrm>
          <a:prstGeom prst="rect">
            <a:avLst/>
          </a:prstGeom>
          <a:noFill/>
          <a:ln w="9525">
            <a:noFill/>
            <a:miter lim="800000"/>
            <a:headEnd/>
            <a:tailEnd/>
          </a:ln>
        </p:spPr>
        <p:txBody>
          <a:bodyPr wrap="none">
            <a:spAutoFit/>
          </a:bodyPr>
          <a:lstStyle/>
          <a:p>
            <a:r>
              <a:rPr lang="en-US" sz="1000"/>
              <a:t>LEAD EDGE</a:t>
            </a:r>
          </a:p>
        </p:txBody>
      </p:sp>
      <p:sp>
        <p:nvSpPr>
          <p:cNvPr id="24584" name="Line 51"/>
          <p:cNvSpPr>
            <a:spLocks noChangeShapeType="1"/>
          </p:cNvSpPr>
          <p:nvPr/>
        </p:nvSpPr>
        <p:spPr bwMode="auto">
          <a:xfrm flipV="1">
            <a:off x="381000" y="6477000"/>
            <a:ext cx="3810000" cy="0"/>
          </a:xfrm>
          <a:prstGeom prst="line">
            <a:avLst/>
          </a:prstGeom>
          <a:noFill/>
          <a:ln w="9525">
            <a:solidFill>
              <a:schemeClr val="tx1"/>
            </a:solidFill>
            <a:prstDash val="dash"/>
            <a:round/>
            <a:headEnd/>
            <a:tailEnd/>
          </a:ln>
        </p:spPr>
        <p:txBody>
          <a:bodyPr/>
          <a:lstStyle/>
          <a:p>
            <a:endParaRPr lang="en-US"/>
          </a:p>
        </p:txBody>
      </p:sp>
      <p:sp>
        <p:nvSpPr>
          <p:cNvPr id="24585" name="Line 52"/>
          <p:cNvSpPr>
            <a:spLocks noChangeShapeType="1"/>
          </p:cNvSpPr>
          <p:nvPr/>
        </p:nvSpPr>
        <p:spPr bwMode="auto">
          <a:xfrm flipV="1">
            <a:off x="304800" y="5638800"/>
            <a:ext cx="3810000" cy="0"/>
          </a:xfrm>
          <a:prstGeom prst="line">
            <a:avLst/>
          </a:prstGeom>
          <a:noFill/>
          <a:ln w="9525">
            <a:solidFill>
              <a:schemeClr val="tx1"/>
            </a:solidFill>
            <a:prstDash val="dash"/>
            <a:round/>
            <a:headEnd/>
            <a:tailEnd/>
          </a:ln>
        </p:spPr>
        <p:txBody>
          <a:bodyPr/>
          <a:lstStyle/>
          <a:p>
            <a:endParaRPr lang="en-US"/>
          </a:p>
        </p:txBody>
      </p:sp>
      <p:sp>
        <p:nvSpPr>
          <p:cNvPr id="24586" name="Line 53"/>
          <p:cNvSpPr>
            <a:spLocks noChangeShapeType="1"/>
          </p:cNvSpPr>
          <p:nvPr/>
        </p:nvSpPr>
        <p:spPr bwMode="auto">
          <a:xfrm>
            <a:off x="2514600" y="5638800"/>
            <a:ext cx="0" cy="838200"/>
          </a:xfrm>
          <a:prstGeom prst="line">
            <a:avLst/>
          </a:prstGeom>
          <a:noFill/>
          <a:ln w="9525">
            <a:solidFill>
              <a:schemeClr val="tx1"/>
            </a:solidFill>
            <a:round/>
            <a:headEnd type="triangle" w="med" len="med"/>
            <a:tailEnd type="triangle" w="med" len="med"/>
          </a:ln>
        </p:spPr>
        <p:txBody>
          <a:bodyPr/>
          <a:lstStyle/>
          <a:p>
            <a:endParaRPr lang="en-US"/>
          </a:p>
        </p:txBody>
      </p:sp>
      <p:sp>
        <p:nvSpPr>
          <p:cNvPr id="24587" name="Text Box 54"/>
          <p:cNvSpPr txBox="1">
            <a:spLocks noChangeArrowheads="1"/>
          </p:cNvSpPr>
          <p:nvPr/>
        </p:nvSpPr>
        <p:spPr bwMode="auto">
          <a:xfrm>
            <a:off x="2514600" y="5867400"/>
            <a:ext cx="1214438" cy="336550"/>
          </a:xfrm>
          <a:prstGeom prst="rect">
            <a:avLst/>
          </a:prstGeom>
          <a:noFill/>
          <a:ln w="9525">
            <a:noFill/>
            <a:miter lim="800000"/>
            <a:headEnd/>
            <a:tailEnd/>
          </a:ln>
        </p:spPr>
        <p:txBody>
          <a:bodyPr wrap="none">
            <a:spAutoFit/>
          </a:bodyPr>
          <a:lstStyle/>
          <a:p>
            <a:r>
              <a:rPr lang="en-US"/>
              <a:t>100 M BUFFER ZONE</a:t>
            </a:r>
          </a:p>
          <a:p>
            <a:r>
              <a:rPr lang="en-US"/>
              <a:t>FOR PERSONNEL</a:t>
            </a:r>
          </a:p>
        </p:txBody>
      </p:sp>
      <p:grpSp>
        <p:nvGrpSpPr>
          <p:cNvPr id="24588" name="Group 57"/>
          <p:cNvGrpSpPr>
            <a:grpSpLocks/>
          </p:cNvGrpSpPr>
          <p:nvPr/>
        </p:nvGrpSpPr>
        <p:grpSpPr bwMode="auto">
          <a:xfrm>
            <a:off x="2057400" y="5486400"/>
            <a:ext cx="304800" cy="304800"/>
            <a:chOff x="3552" y="3072"/>
            <a:chExt cx="192" cy="192"/>
          </a:xfrm>
        </p:grpSpPr>
        <p:sp>
          <p:nvSpPr>
            <p:cNvPr id="24658" name="Oval 55"/>
            <p:cNvSpPr>
              <a:spLocks noChangeArrowheads="1"/>
            </p:cNvSpPr>
            <p:nvPr/>
          </p:nvSpPr>
          <p:spPr bwMode="auto">
            <a:xfrm>
              <a:off x="3552" y="3072"/>
              <a:ext cx="192" cy="192"/>
            </a:xfrm>
            <a:prstGeom prst="ellipse">
              <a:avLst/>
            </a:prstGeom>
            <a:noFill/>
            <a:ln w="9525">
              <a:solidFill>
                <a:schemeClr val="tx1"/>
              </a:solidFill>
              <a:round/>
              <a:headEnd/>
              <a:tailEnd/>
            </a:ln>
          </p:spPr>
          <p:txBody>
            <a:bodyPr wrap="none" anchor="ctr"/>
            <a:lstStyle/>
            <a:p>
              <a:endParaRPr lang="en-US"/>
            </a:p>
          </p:txBody>
        </p:sp>
        <p:sp>
          <p:nvSpPr>
            <p:cNvPr id="24659" name="Text Box 56"/>
            <p:cNvSpPr txBox="1">
              <a:spLocks noChangeArrowheads="1"/>
            </p:cNvSpPr>
            <p:nvPr/>
          </p:nvSpPr>
          <p:spPr bwMode="auto">
            <a:xfrm>
              <a:off x="3552" y="3120"/>
              <a:ext cx="177" cy="135"/>
            </a:xfrm>
            <a:prstGeom prst="rect">
              <a:avLst/>
            </a:prstGeom>
            <a:noFill/>
            <a:ln w="9525">
              <a:noFill/>
              <a:miter lim="800000"/>
              <a:headEnd/>
              <a:tailEnd/>
            </a:ln>
          </p:spPr>
          <p:txBody>
            <a:bodyPr wrap="none">
              <a:spAutoFit/>
            </a:bodyPr>
            <a:lstStyle/>
            <a:p>
              <a:r>
                <a:rPr lang="en-US"/>
                <a:t>PI</a:t>
              </a:r>
            </a:p>
          </p:txBody>
        </p:sp>
      </p:grpSp>
      <p:sp>
        <p:nvSpPr>
          <p:cNvPr id="24589" name="Line 58"/>
          <p:cNvSpPr>
            <a:spLocks noChangeShapeType="1"/>
          </p:cNvSpPr>
          <p:nvPr/>
        </p:nvSpPr>
        <p:spPr bwMode="auto">
          <a:xfrm flipV="1">
            <a:off x="2286000" y="3429000"/>
            <a:ext cx="838200" cy="2057400"/>
          </a:xfrm>
          <a:prstGeom prst="line">
            <a:avLst/>
          </a:prstGeom>
          <a:noFill/>
          <a:ln w="9525">
            <a:solidFill>
              <a:schemeClr val="tx1"/>
            </a:solidFill>
            <a:round/>
            <a:headEnd/>
            <a:tailEnd type="triangle" w="med" len="med"/>
          </a:ln>
        </p:spPr>
        <p:txBody>
          <a:bodyPr/>
          <a:lstStyle/>
          <a:p>
            <a:endParaRPr lang="en-US"/>
          </a:p>
        </p:txBody>
      </p:sp>
      <p:sp>
        <p:nvSpPr>
          <p:cNvPr id="24590" name="Oval 59"/>
          <p:cNvSpPr>
            <a:spLocks noChangeArrowheads="1"/>
          </p:cNvSpPr>
          <p:nvPr/>
        </p:nvSpPr>
        <p:spPr bwMode="auto">
          <a:xfrm>
            <a:off x="3048000" y="3276600"/>
            <a:ext cx="152400" cy="152400"/>
          </a:xfrm>
          <a:prstGeom prst="ellipse">
            <a:avLst/>
          </a:prstGeom>
          <a:solidFill>
            <a:schemeClr val="bg2"/>
          </a:solidFill>
          <a:ln w="9525">
            <a:solidFill>
              <a:schemeClr val="tx1"/>
            </a:solidFill>
            <a:round/>
            <a:headEnd/>
            <a:tailEnd/>
          </a:ln>
        </p:spPr>
        <p:txBody>
          <a:bodyPr wrap="none" anchor="ctr"/>
          <a:lstStyle/>
          <a:p>
            <a:endParaRPr lang="en-US"/>
          </a:p>
        </p:txBody>
      </p:sp>
      <p:sp>
        <p:nvSpPr>
          <p:cNvPr id="24591" name="Line 60"/>
          <p:cNvSpPr>
            <a:spLocks noChangeShapeType="1"/>
          </p:cNvSpPr>
          <p:nvPr/>
        </p:nvSpPr>
        <p:spPr bwMode="auto">
          <a:xfrm>
            <a:off x="3124200" y="3505200"/>
            <a:ext cx="0" cy="1143000"/>
          </a:xfrm>
          <a:prstGeom prst="line">
            <a:avLst/>
          </a:prstGeom>
          <a:noFill/>
          <a:ln w="9525">
            <a:solidFill>
              <a:schemeClr val="tx1"/>
            </a:solidFill>
            <a:round/>
            <a:headEnd/>
            <a:tailEnd type="triangle" w="med" len="med"/>
          </a:ln>
        </p:spPr>
        <p:txBody>
          <a:bodyPr/>
          <a:lstStyle/>
          <a:p>
            <a:endParaRPr lang="en-US"/>
          </a:p>
        </p:txBody>
      </p:sp>
      <p:grpSp>
        <p:nvGrpSpPr>
          <p:cNvPr id="24592" name="Group 61"/>
          <p:cNvGrpSpPr>
            <a:grpSpLocks/>
          </p:cNvGrpSpPr>
          <p:nvPr/>
        </p:nvGrpSpPr>
        <p:grpSpPr bwMode="auto">
          <a:xfrm>
            <a:off x="2971800" y="4572000"/>
            <a:ext cx="325438" cy="304800"/>
            <a:chOff x="3552" y="3072"/>
            <a:chExt cx="205" cy="192"/>
          </a:xfrm>
        </p:grpSpPr>
        <p:sp>
          <p:nvSpPr>
            <p:cNvPr id="24656" name="Oval 62"/>
            <p:cNvSpPr>
              <a:spLocks noChangeArrowheads="1"/>
            </p:cNvSpPr>
            <p:nvPr/>
          </p:nvSpPr>
          <p:spPr bwMode="auto">
            <a:xfrm>
              <a:off x="3552" y="3072"/>
              <a:ext cx="192" cy="192"/>
            </a:xfrm>
            <a:prstGeom prst="ellipse">
              <a:avLst/>
            </a:prstGeom>
            <a:noFill/>
            <a:ln w="9525">
              <a:solidFill>
                <a:schemeClr val="tx1"/>
              </a:solidFill>
              <a:round/>
              <a:headEnd/>
              <a:tailEnd/>
            </a:ln>
          </p:spPr>
          <p:txBody>
            <a:bodyPr wrap="none" anchor="ctr"/>
            <a:lstStyle/>
            <a:p>
              <a:endParaRPr lang="en-US"/>
            </a:p>
          </p:txBody>
        </p:sp>
        <p:sp>
          <p:nvSpPr>
            <p:cNvPr id="24657" name="Text Box 63"/>
            <p:cNvSpPr txBox="1">
              <a:spLocks noChangeArrowheads="1"/>
            </p:cNvSpPr>
            <p:nvPr/>
          </p:nvSpPr>
          <p:spPr bwMode="auto">
            <a:xfrm>
              <a:off x="3552" y="3120"/>
              <a:ext cx="205" cy="135"/>
            </a:xfrm>
            <a:prstGeom prst="rect">
              <a:avLst/>
            </a:prstGeom>
            <a:noFill/>
            <a:ln w="9525">
              <a:noFill/>
              <a:miter lim="800000"/>
              <a:headEnd/>
              <a:tailEnd/>
            </a:ln>
          </p:spPr>
          <p:txBody>
            <a:bodyPr wrap="none">
              <a:spAutoFit/>
            </a:bodyPr>
            <a:lstStyle/>
            <a:p>
              <a:r>
                <a:rPr lang="en-US"/>
                <a:t>RP</a:t>
              </a:r>
            </a:p>
          </p:txBody>
        </p:sp>
      </p:grpSp>
      <p:sp>
        <p:nvSpPr>
          <p:cNvPr id="24593" name="Text Box 64"/>
          <p:cNvSpPr txBox="1">
            <a:spLocks noChangeArrowheads="1"/>
          </p:cNvSpPr>
          <p:nvPr/>
        </p:nvSpPr>
        <p:spPr bwMode="auto">
          <a:xfrm>
            <a:off x="2971800" y="3124200"/>
            <a:ext cx="800100" cy="336550"/>
          </a:xfrm>
          <a:prstGeom prst="rect">
            <a:avLst/>
          </a:prstGeom>
          <a:noFill/>
          <a:ln w="9525">
            <a:noFill/>
            <a:miter lim="800000"/>
            <a:headEnd/>
            <a:tailEnd/>
          </a:ln>
        </p:spPr>
        <p:txBody>
          <a:bodyPr wrap="none">
            <a:spAutoFit/>
          </a:bodyPr>
          <a:lstStyle/>
          <a:p>
            <a:pPr algn="ctr"/>
            <a:r>
              <a:rPr lang="en-US"/>
              <a:t>TRANSITION</a:t>
            </a:r>
          </a:p>
          <a:p>
            <a:pPr algn="ctr"/>
            <a:r>
              <a:rPr lang="en-US"/>
              <a:t>POINT</a:t>
            </a:r>
          </a:p>
        </p:txBody>
      </p:sp>
      <p:sp>
        <p:nvSpPr>
          <p:cNvPr id="24594" name="Line 65"/>
          <p:cNvSpPr>
            <a:spLocks noChangeShapeType="1"/>
          </p:cNvSpPr>
          <p:nvPr/>
        </p:nvSpPr>
        <p:spPr bwMode="auto">
          <a:xfrm flipV="1">
            <a:off x="990600" y="2514600"/>
            <a:ext cx="0" cy="838200"/>
          </a:xfrm>
          <a:prstGeom prst="line">
            <a:avLst/>
          </a:prstGeom>
          <a:noFill/>
          <a:ln w="38100">
            <a:solidFill>
              <a:schemeClr val="tx1"/>
            </a:solidFill>
            <a:round/>
            <a:headEnd/>
            <a:tailEnd type="triangle" w="med" len="med"/>
          </a:ln>
        </p:spPr>
        <p:txBody>
          <a:bodyPr/>
          <a:lstStyle/>
          <a:p>
            <a:endParaRPr lang="en-US"/>
          </a:p>
        </p:txBody>
      </p:sp>
      <p:sp>
        <p:nvSpPr>
          <p:cNvPr id="24595" name="Text Box 67"/>
          <p:cNvSpPr txBox="1">
            <a:spLocks noChangeArrowheads="1"/>
          </p:cNvSpPr>
          <p:nvPr/>
        </p:nvSpPr>
        <p:spPr bwMode="auto">
          <a:xfrm>
            <a:off x="469900" y="3276600"/>
            <a:ext cx="1047750" cy="549275"/>
          </a:xfrm>
          <a:prstGeom prst="rect">
            <a:avLst/>
          </a:prstGeom>
          <a:noFill/>
          <a:ln w="9525">
            <a:noFill/>
            <a:miter lim="800000"/>
            <a:headEnd/>
            <a:tailEnd/>
          </a:ln>
        </p:spPr>
        <p:txBody>
          <a:bodyPr wrap="none">
            <a:spAutoFit/>
          </a:bodyPr>
          <a:lstStyle/>
          <a:p>
            <a:pPr algn="ctr"/>
            <a:r>
              <a:rPr lang="en-US" sz="1000"/>
              <a:t>DROP</a:t>
            </a:r>
          </a:p>
          <a:p>
            <a:pPr algn="ctr"/>
            <a:r>
              <a:rPr lang="en-US" sz="1000"/>
              <a:t>HEADING</a:t>
            </a:r>
          </a:p>
          <a:p>
            <a:pPr algn="ctr"/>
            <a:r>
              <a:rPr lang="en-US" sz="1000"/>
              <a:t>360 DEGREES</a:t>
            </a:r>
          </a:p>
        </p:txBody>
      </p:sp>
      <p:sp>
        <p:nvSpPr>
          <p:cNvPr id="24596" name="Text Box 68"/>
          <p:cNvSpPr txBox="1">
            <a:spLocks noChangeArrowheads="1"/>
          </p:cNvSpPr>
          <p:nvPr/>
        </p:nvSpPr>
        <p:spPr bwMode="auto">
          <a:xfrm>
            <a:off x="2590800" y="1752600"/>
            <a:ext cx="939800" cy="244475"/>
          </a:xfrm>
          <a:prstGeom prst="rect">
            <a:avLst/>
          </a:prstGeom>
          <a:noFill/>
          <a:ln w="9525">
            <a:noFill/>
            <a:miter lim="800000"/>
            <a:headEnd/>
            <a:tailEnd/>
          </a:ln>
        </p:spPr>
        <p:txBody>
          <a:bodyPr wrap="none">
            <a:spAutoFit/>
          </a:bodyPr>
          <a:lstStyle/>
          <a:p>
            <a:r>
              <a:rPr lang="en-US" sz="1000"/>
              <a:t>WIND / MEW</a:t>
            </a:r>
          </a:p>
        </p:txBody>
      </p:sp>
      <p:sp>
        <p:nvSpPr>
          <p:cNvPr id="24597" name="Line 69"/>
          <p:cNvSpPr>
            <a:spLocks noChangeShapeType="1"/>
          </p:cNvSpPr>
          <p:nvPr/>
        </p:nvSpPr>
        <p:spPr bwMode="auto">
          <a:xfrm>
            <a:off x="2895600" y="2209800"/>
            <a:ext cx="0" cy="228600"/>
          </a:xfrm>
          <a:prstGeom prst="line">
            <a:avLst/>
          </a:prstGeom>
          <a:noFill/>
          <a:ln w="9525">
            <a:solidFill>
              <a:schemeClr val="tx1"/>
            </a:solidFill>
            <a:round/>
            <a:headEnd/>
            <a:tailEnd/>
          </a:ln>
        </p:spPr>
        <p:txBody>
          <a:bodyPr/>
          <a:lstStyle/>
          <a:p>
            <a:endParaRPr lang="en-US"/>
          </a:p>
        </p:txBody>
      </p:sp>
      <p:sp>
        <p:nvSpPr>
          <p:cNvPr id="24598" name="Line 70"/>
          <p:cNvSpPr>
            <a:spLocks noChangeShapeType="1"/>
          </p:cNvSpPr>
          <p:nvPr/>
        </p:nvSpPr>
        <p:spPr bwMode="auto">
          <a:xfrm flipV="1">
            <a:off x="2895600" y="2133600"/>
            <a:ext cx="533400" cy="304800"/>
          </a:xfrm>
          <a:prstGeom prst="line">
            <a:avLst/>
          </a:prstGeom>
          <a:noFill/>
          <a:ln w="9525">
            <a:solidFill>
              <a:schemeClr val="tx1"/>
            </a:solidFill>
            <a:round/>
            <a:headEnd/>
            <a:tailEnd/>
          </a:ln>
        </p:spPr>
        <p:txBody>
          <a:bodyPr/>
          <a:lstStyle/>
          <a:p>
            <a:endParaRPr lang="en-US"/>
          </a:p>
        </p:txBody>
      </p:sp>
      <p:sp>
        <p:nvSpPr>
          <p:cNvPr id="24599" name="Text Box 71"/>
          <p:cNvSpPr txBox="1">
            <a:spLocks noChangeArrowheads="1"/>
          </p:cNvSpPr>
          <p:nvPr/>
        </p:nvSpPr>
        <p:spPr bwMode="auto">
          <a:xfrm>
            <a:off x="2438400" y="2057400"/>
            <a:ext cx="882650" cy="214313"/>
          </a:xfrm>
          <a:prstGeom prst="rect">
            <a:avLst/>
          </a:prstGeom>
          <a:noFill/>
          <a:ln w="9525">
            <a:noFill/>
            <a:miter lim="800000"/>
            <a:headEnd/>
            <a:tailEnd/>
          </a:ln>
        </p:spPr>
        <p:txBody>
          <a:bodyPr wrap="none">
            <a:spAutoFit/>
          </a:bodyPr>
          <a:lstStyle/>
          <a:p>
            <a:r>
              <a:rPr lang="en-US"/>
              <a:t>200 DEGREES</a:t>
            </a:r>
          </a:p>
        </p:txBody>
      </p:sp>
      <p:sp>
        <p:nvSpPr>
          <p:cNvPr id="24600" name="Text Box 72"/>
          <p:cNvSpPr txBox="1">
            <a:spLocks noChangeArrowheads="1"/>
          </p:cNvSpPr>
          <p:nvPr/>
        </p:nvSpPr>
        <p:spPr bwMode="auto">
          <a:xfrm>
            <a:off x="3124200" y="2286000"/>
            <a:ext cx="620713" cy="214313"/>
          </a:xfrm>
          <a:prstGeom prst="rect">
            <a:avLst/>
          </a:prstGeom>
          <a:noFill/>
          <a:ln w="9525">
            <a:noFill/>
            <a:miter lim="800000"/>
            <a:headEnd/>
            <a:tailEnd/>
          </a:ln>
        </p:spPr>
        <p:txBody>
          <a:bodyPr wrap="none">
            <a:spAutoFit/>
          </a:bodyPr>
          <a:lstStyle/>
          <a:p>
            <a:r>
              <a:rPr lang="en-US"/>
              <a:t>5 KNOTS</a:t>
            </a:r>
          </a:p>
        </p:txBody>
      </p:sp>
      <p:sp>
        <p:nvSpPr>
          <p:cNvPr id="24601" name="Line 73"/>
          <p:cNvSpPr>
            <a:spLocks noChangeShapeType="1"/>
          </p:cNvSpPr>
          <p:nvPr/>
        </p:nvSpPr>
        <p:spPr bwMode="auto">
          <a:xfrm flipV="1">
            <a:off x="304800" y="1524000"/>
            <a:ext cx="3810000" cy="0"/>
          </a:xfrm>
          <a:prstGeom prst="line">
            <a:avLst/>
          </a:prstGeom>
          <a:noFill/>
          <a:ln w="9525">
            <a:solidFill>
              <a:schemeClr val="tx1"/>
            </a:solidFill>
            <a:prstDash val="dash"/>
            <a:round/>
            <a:headEnd/>
            <a:tailEnd/>
          </a:ln>
        </p:spPr>
        <p:txBody>
          <a:bodyPr/>
          <a:lstStyle/>
          <a:p>
            <a:endParaRPr lang="en-US"/>
          </a:p>
        </p:txBody>
      </p:sp>
      <p:sp>
        <p:nvSpPr>
          <p:cNvPr id="24602" name="Text Box 75"/>
          <p:cNvSpPr txBox="1">
            <a:spLocks noChangeArrowheads="1"/>
          </p:cNvSpPr>
          <p:nvPr/>
        </p:nvSpPr>
        <p:spPr bwMode="auto">
          <a:xfrm>
            <a:off x="1066800" y="990600"/>
            <a:ext cx="1214438" cy="336550"/>
          </a:xfrm>
          <a:prstGeom prst="rect">
            <a:avLst/>
          </a:prstGeom>
          <a:noFill/>
          <a:ln w="9525">
            <a:noFill/>
            <a:miter lim="800000"/>
            <a:headEnd/>
            <a:tailEnd/>
          </a:ln>
        </p:spPr>
        <p:txBody>
          <a:bodyPr wrap="none">
            <a:spAutoFit/>
          </a:bodyPr>
          <a:lstStyle/>
          <a:p>
            <a:r>
              <a:rPr lang="en-US"/>
              <a:t>100 M BUFFER ZONE</a:t>
            </a:r>
          </a:p>
          <a:p>
            <a:r>
              <a:rPr lang="en-US"/>
              <a:t>FOR PERSONNEL</a:t>
            </a:r>
          </a:p>
        </p:txBody>
      </p:sp>
      <p:sp>
        <p:nvSpPr>
          <p:cNvPr id="24603" name="Line 76"/>
          <p:cNvSpPr>
            <a:spLocks noChangeShapeType="1"/>
          </p:cNvSpPr>
          <p:nvPr/>
        </p:nvSpPr>
        <p:spPr bwMode="auto">
          <a:xfrm>
            <a:off x="1066800" y="685800"/>
            <a:ext cx="0" cy="838200"/>
          </a:xfrm>
          <a:prstGeom prst="line">
            <a:avLst/>
          </a:prstGeom>
          <a:noFill/>
          <a:ln w="9525">
            <a:solidFill>
              <a:schemeClr val="tx1"/>
            </a:solidFill>
            <a:round/>
            <a:headEnd type="triangle" w="med" len="med"/>
            <a:tailEnd type="triangle" w="med" len="med"/>
          </a:ln>
        </p:spPr>
        <p:txBody>
          <a:bodyPr/>
          <a:lstStyle/>
          <a:p>
            <a:endParaRPr lang="en-US"/>
          </a:p>
        </p:txBody>
      </p:sp>
      <p:grpSp>
        <p:nvGrpSpPr>
          <p:cNvPr id="24604" name="Group 136"/>
          <p:cNvGrpSpPr>
            <a:grpSpLocks/>
          </p:cNvGrpSpPr>
          <p:nvPr/>
        </p:nvGrpSpPr>
        <p:grpSpPr bwMode="auto">
          <a:xfrm>
            <a:off x="4800600" y="2362200"/>
            <a:ext cx="3657600" cy="2424113"/>
            <a:chOff x="3072" y="1248"/>
            <a:chExt cx="2304" cy="1527"/>
          </a:xfrm>
        </p:grpSpPr>
        <p:sp>
          <p:nvSpPr>
            <p:cNvPr id="24605" name="Rectangle 77"/>
            <p:cNvSpPr>
              <a:spLocks noChangeArrowheads="1"/>
            </p:cNvSpPr>
            <p:nvPr/>
          </p:nvSpPr>
          <p:spPr bwMode="auto">
            <a:xfrm>
              <a:off x="3264" y="1440"/>
              <a:ext cx="240" cy="96"/>
            </a:xfrm>
            <a:prstGeom prst="rect">
              <a:avLst/>
            </a:prstGeom>
            <a:noFill/>
            <a:ln w="9525">
              <a:solidFill>
                <a:schemeClr val="tx1"/>
              </a:solidFill>
              <a:miter lim="800000"/>
              <a:headEnd/>
              <a:tailEnd/>
            </a:ln>
          </p:spPr>
          <p:txBody>
            <a:bodyPr wrap="none" anchor="ctr"/>
            <a:lstStyle/>
            <a:p>
              <a:endParaRPr lang="en-US"/>
            </a:p>
          </p:txBody>
        </p:sp>
        <p:sp>
          <p:nvSpPr>
            <p:cNvPr id="24606" name="Rectangle 78"/>
            <p:cNvSpPr>
              <a:spLocks noChangeArrowheads="1"/>
            </p:cNvSpPr>
            <p:nvPr/>
          </p:nvSpPr>
          <p:spPr bwMode="auto">
            <a:xfrm rot="-5400000">
              <a:off x="3096" y="1320"/>
              <a:ext cx="240" cy="96"/>
            </a:xfrm>
            <a:prstGeom prst="rect">
              <a:avLst/>
            </a:prstGeom>
            <a:solidFill>
              <a:srgbClr val="CFCFCF"/>
            </a:solidFill>
            <a:ln w="9525">
              <a:solidFill>
                <a:schemeClr val="tx1"/>
              </a:solidFill>
              <a:miter lim="800000"/>
              <a:headEnd/>
              <a:tailEnd/>
            </a:ln>
          </p:spPr>
          <p:txBody>
            <a:bodyPr wrap="none" anchor="ctr"/>
            <a:lstStyle/>
            <a:p>
              <a:endParaRPr lang="en-US"/>
            </a:p>
          </p:txBody>
        </p:sp>
        <p:sp>
          <p:nvSpPr>
            <p:cNvPr id="24607" name="Rectangle 79"/>
            <p:cNvSpPr>
              <a:spLocks noChangeArrowheads="1"/>
            </p:cNvSpPr>
            <p:nvPr/>
          </p:nvSpPr>
          <p:spPr bwMode="auto">
            <a:xfrm rot="-5400000">
              <a:off x="3432" y="1320"/>
              <a:ext cx="240" cy="96"/>
            </a:xfrm>
            <a:prstGeom prst="rect">
              <a:avLst/>
            </a:prstGeom>
            <a:noFill/>
            <a:ln w="9525">
              <a:solidFill>
                <a:schemeClr val="tx1"/>
              </a:solidFill>
              <a:miter lim="800000"/>
              <a:headEnd/>
              <a:tailEnd/>
            </a:ln>
          </p:spPr>
          <p:txBody>
            <a:bodyPr wrap="none" anchor="ctr"/>
            <a:lstStyle/>
            <a:p>
              <a:endParaRPr lang="en-US"/>
            </a:p>
          </p:txBody>
        </p:sp>
        <p:sp>
          <p:nvSpPr>
            <p:cNvPr id="24608" name="Rectangle 80"/>
            <p:cNvSpPr>
              <a:spLocks noChangeArrowheads="1"/>
            </p:cNvSpPr>
            <p:nvPr/>
          </p:nvSpPr>
          <p:spPr bwMode="auto">
            <a:xfrm rot="-5400000">
              <a:off x="3432" y="1560"/>
              <a:ext cx="240" cy="96"/>
            </a:xfrm>
            <a:prstGeom prst="rect">
              <a:avLst/>
            </a:prstGeom>
            <a:noFill/>
            <a:ln w="9525">
              <a:solidFill>
                <a:schemeClr val="tx1"/>
              </a:solidFill>
              <a:miter lim="800000"/>
              <a:headEnd/>
              <a:tailEnd/>
            </a:ln>
          </p:spPr>
          <p:txBody>
            <a:bodyPr wrap="none" anchor="ctr"/>
            <a:lstStyle/>
            <a:p>
              <a:endParaRPr lang="en-US"/>
            </a:p>
          </p:txBody>
        </p:sp>
        <p:sp>
          <p:nvSpPr>
            <p:cNvPr id="24609" name="Rectangle 81"/>
            <p:cNvSpPr>
              <a:spLocks noChangeArrowheads="1"/>
            </p:cNvSpPr>
            <p:nvPr/>
          </p:nvSpPr>
          <p:spPr bwMode="auto">
            <a:xfrm rot="-5400000">
              <a:off x="3096" y="1560"/>
              <a:ext cx="240" cy="96"/>
            </a:xfrm>
            <a:prstGeom prst="rect">
              <a:avLst/>
            </a:prstGeom>
            <a:noFill/>
            <a:ln w="9525">
              <a:solidFill>
                <a:schemeClr val="tx1"/>
              </a:solidFill>
              <a:miter lim="800000"/>
              <a:headEnd/>
              <a:tailEnd/>
            </a:ln>
          </p:spPr>
          <p:txBody>
            <a:bodyPr wrap="none" anchor="ctr"/>
            <a:lstStyle/>
            <a:p>
              <a:endParaRPr lang="en-US"/>
            </a:p>
          </p:txBody>
        </p:sp>
        <p:sp>
          <p:nvSpPr>
            <p:cNvPr id="24610" name="Rectangle 82"/>
            <p:cNvSpPr>
              <a:spLocks noChangeArrowheads="1"/>
            </p:cNvSpPr>
            <p:nvPr/>
          </p:nvSpPr>
          <p:spPr bwMode="auto">
            <a:xfrm rot="-5400000">
              <a:off x="3672" y="1320"/>
              <a:ext cx="240" cy="96"/>
            </a:xfrm>
            <a:prstGeom prst="rect">
              <a:avLst/>
            </a:prstGeom>
            <a:solidFill>
              <a:srgbClr val="CFCFCF"/>
            </a:solidFill>
            <a:ln w="9525">
              <a:solidFill>
                <a:schemeClr val="tx1"/>
              </a:solidFill>
              <a:miter lim="800000"/>
              <a:headEnd/>
              <a:tailEnd/>
            </a:ln>
          </p:spPr>
          <p:txBody>
            <a:bodyPr wrap="none" anchor="ctr"/>
            <a:lstStyle/>
            <a:p>
              <a:endParaRPr lang="en-US"/>
            </a:p>
          </p:txBody>
        </p:sp>
        <p:sp>
          <p:nvSpPr>
            <p:cNvPr id="24611" name="Rectangle 83"/>
            <p:cNvSpPr>
              <a:spLocks noChangeArrowheads="1"/>
            </p:cNvSpPr>
            <p:nvPr/>
          </p:nvSpPr>
          <p:spPr bwMode="auto">
            <a:xfrm rot="-5400000">
              <a:off x="3672" y="1560"/>
              <a:ext cx="240" cy="96"/>
            </a:xfrm>
            <a:prstGeom prst="rect">
              <a:avLst/>
            </a:prstGeom>
            <a:noFill/>
            <a:ln w="9525">
              <a:solidFill>
                <a:schemeClr val="tx1"/>
              </a:solidFill>
              <a:miter lim="800000"/>
              <a:headEnd/>
              <a:tailEnd/>
            </a:ln>
          </p:spPr>
          <p:txBody>
            <a:bodyPr wrap="none" anchor="ctr"/>
            <a:lstStyle/>
            <a:p>
              <a:endParaRPr lang="en-US"/>
            </a:p>
          </p:txBody>
        </p:sp>
        <p:sp>
          <p:nvSpPr>
            <p:cNvPr id="24612" name="Rectangle 84"/>
            <p:cNvSpPr>
              <a:spLocks noChangeArrowheads="1"/>
            </p:cNvSpPr>
            <p:nvPr/>
          </p:nvSpPr>
          <p:spPr bwMode="auto">
            <a:xfrm>
              <a:off x="3840" y="1248"/>
              <a:ext cx="240" cy="96"/>
            </a:xfrm>
            <a:prstGeom prst="rect">
              <a:avLst/>
            </a:prstGeom>
            <a:noFill/>
            <a:ln w="9525">
              <a:solidFill>
                <a:schemeClr val="tx1"/>
              </a:solidFill>
              <a:miter lim="800000"/>
              <a:headEnd/>
              <a:tailEnd/>
            </a:ln>
          </p:spPr>
          <p:txBody>
            <a:bodyPr wrap="none" anchor="ctr"/>
            <a:lstStyle/>
            <a:p>
              <a:endParaRPr lang="en-US"/>
            </a:p>
          </p:txBody>
        </p:sp>
        <p:sp>
          <p:nvSpPr>
            <p:cNvPr id="24613" name="Rectangle 85"/>
            <p:cNvSpPr>
              <a:spLocks noChangeArrowheads="1"/>
            </p:cNvSpPr>
            <p:nvPr/>
          </p:nvSpPr>
          <p:spPr bwMode="auto">
            <a:xfrm>
              <a:off x="3840" y="1440"/>
              <a:ext cx="240" cy="96"/>
            </a:xfrm>
            <a:prstGeom prst="rect">
              <a:avLst/>
            </a:prstGeom>
            <a:noFill/>
            <a:ln w="9525">
              <a:solidFill>
                <a:schemeClr val="tx1"/>
              </a:solidFill>
              <a:miter lim="800000"/>
              <a:headEnd/>
              <a:tailEnd/>
            </a:ln>
          </p:spPr>
          <p:txBody>
            <a:bodyPr wrap="none" anchor="ctr"/>
            <a:lstStyle/>
            <a:p>
              <a:endParaRPr lang="en-US"/>
            </a:p>
          </p:txBody>
        </p:sp>
        <p:sp>
          <p:nvSpPr>
            <p:cNvPr id="24614" name="Rectangle 86"/>
            <p:cNvSpPr>
              <a:spLocks noChangeArrowheads="1"/>
            </p:cNvSpPr>
            <p:nvPr/>
          </p:nvSpPr>
          <p:spPr bwMode="auto">
            <a:xfrm>
              <a:off x="3840" y="1632"/>
              <a:ext cx="240" cy="96"/>
            </a:xfrm>
            <a:prstGeom prst="rect">
              <a:avLst/>
            </a:prstGeom>
            <a:noFill/>
            <a:ln w="9525">
              <a:solidFill>
                <a:schemeClr val="tx1"/>
              </a:solidFill>
              <a:miter lim="800000"/>
              <a:headEnd/>
              <a:tailEnd/>
            </a:ln>
          </p:spPr>
          <p:txBody>
            <a:bodyPr wrap="none" anchor="ctr"/>
            <a:lstStyle/>
            <a:p>
              <a:endParaRPr lang="en-US"/>
            </a:p>
          </p:txBody>
        </p:sp>
        <p:sp>
          <p:nvSpPr>
            <p:cNvPr id="24615" name="Rectangle 95"/>
            <p:cNvSpPr>
              <a:spLocks noChangeArrowheads="1"/>
            </p:cNvSpPr>
            <p:nvPr/>
          </p:nvSpPr>
          <p:spPr bwMode="auto">
            <a:xfrm rot="-3834540">
              <a:off x="4248" y="1320"/>
              <a:ext cx="240" cy="96"/>
            </a:xfrm>
            <a:prstGeom prst="rect">
              <a:avLst/>
            </a:prstGeom>
            <a:solidFill>
              <a:srgbClr val="CFCFCF"/>
            </a:solidFill>
            <a:ln w="9525">
              <a:solidFill>
                <a:schemeClr val="tx1"/>
              </a:solidFill>
              <a:miter lim="800000"/>
              <a:headEnd/>
              <a:tailEnd/>
            </a:ln>
          </p:spPr>
          <p:txBody>
            <a:bodyPr wrap="none" anchor="ctr"/>
            <a:lstStyle/>
            <a:p>
              <a:endParaRPr lang="en-US"/>
            </a:p>
          </p:txBody>
        </p:sp>
        <p:sp>
          <p:nvSpPr>
            <p:cNvPr id="24616" name="Rectangle 96"/>
            <p:cNvSpPr>
              <a:spLocks noChangeArrowheads="1"/>
            </p:cNvSpPr>
            <p:nvPr/>
          </p:nvSpPr>
          <p:spPr bwMode="auto">
            <a:xfrm rot="-3972898">
              <a:off x="4152" y="1560"/>
              <a:ext cx="240" cy="96"/>
            </a:xfrm>
            <a:prstGeom prst="rect">
              <a:avLst/>
            </a:prstGeom>
            <a:noFill/>
            <a:ln w="9525">
              <a:solidFill>
                <a:schemeClr val="tx1"/>
              </a:solidFill>
              <a:miter lim="800000"/>
              <a:headEnd/>
              <a:tailEnd/>
            </a:ln>
          </p:spPr>
          <p:txBody>
            <a:bodyPr wrap="none" anchor="ctr"/>
            <a:lstStyle/>
            <a:p>
              <a:endParaRPr lang="en-US"/>
            </a:p>
          </p:txBody>
        </p:sp>
        <p:sp>
          <p:nvSpPr>
            <p:cNvPr id="24617" name="Rectangle 97"/>
            <p:cNvSpPr>
              <a:spLocks noChangeArrowheads="1"/>
            </p:cNvSpPr>
            <p:nvPr/>
          </p:nvSpPr>
          <p:spPr bwMode="auto">
            <a:xfrm rot="-7442624">
              <a:off x="4440" y="1320"/>
              <a:ext cx="240" cy="96"/>
            </a:xfrm>
            <a:prstGeom prst="rect">
              <a:avLst/>
            </a:prstGeom>
            <a:noFill/>
            <a:ln w="9525">
              <a:solidFill>
                <a:schemeClr val="tx1"/>
              </a:solidFill>
              <a:miter lim="800000"/>
              <a:headEnd/>
              <a:tailEnd/>
            </a:ln>
          </p:spPr>
          <p:txBody>
            <a:bodyPr wrap="none" anchor="ctr"/>
            <a:lstStyle/>
            <a:p>
              <a:endParaRPr lang="en-US"/>
            </a:p>
          </p:txBody>
        </p:sp>
        <p:sp>
          <p:nvSpPr>
            <p:cNvPr id="24618" name="Rectangle 98"/>
            <p:cNvSpPr>
              <a:spLocks noChangeArrowheads="1"/>
            </p:cNvSpPr>
            <p:nvPr/>
          </p:nvSpPr>
          <p:spPr bwMode="auto">
            <a:xfrm rot="-7442624">
              <a:off x="4584" y="1560"/>
              <a:ext cx="240" cy="96"/>
            </a:xfrm>
            <a:prstGeom prst="rect">
              <a:avLst/>
            </a:prstGeom>
            <a:noFill/>
            <a:ln w="9525">
              <a:solidFill>
                <a:schemeClr val="tx1"/>
              </a:solidFill>
              <a:miter lim="800000"/>
              <a:headEnd/>
              <a:tailEnd/>
            </a:ln>
          </p:spPr>
          <p:txBody>
            <a:bodyPr wrap="none" anchor="ctr"/>
            <a:lstStyle/>
            <a:p>
              <a:endParaRPr lang="en-US"/>
            </a:p>
          </p:txBody>
        </p:sp>
        <p:sp>
          <p:nvSpPr>
            <p:cNvPr id="24619" name="Rectangle 99"/>
            <p:cNvSpPr>
              <a:spLocks noChangeArrowheads="1"/>
            </p:cNvSpPr>
            <p:nvPr/>
          </p:nvSpPr>
          <p:spPr bwMode="auto">
            <a:xfrm>
              <a:off x="4368" y="1488"/>
              <a:ext cx="240" cy="96"/>
            </a:xfrm>
            <a:prstGeom prst="rect">
              <a:avLst/>
            </a:prstGeom>
            <a:noFill/>
            <a:ln w="9525">
              <a:solidFill>
                <a:schemeClr val="tx1"/>
              </a:solidFill>
              <a:miter lim="800000"/>
              <a:headEnd/>
              <a:tailEnd/>
            </a:ln>
          </p:spPr>
          <p:txBody>
            <a:bodyPr wrap="none" anchor="ctr"/>
            <a:lstStyle/>
            <a:p>
              <a:endParaRPr lang="en-US"/>
            </a:p>
          </p:txBody>
        </p:sp>
        <p:sp>
          <p:nvSpPr>
            <p:cNvPr id="24620" name="Rectangle 100"/>
            <p:cNvSpPr>
              <a:spLocks noChangeArrowheads="1"/>
            </p:cNvSpPr>
            <p:nvPr/>
          </p:nvSpPr>
          <p:spPr bwMode="auto">
            <a:xfrm>
              <a:off x="5040" y="1248"/>
              <a:ext cx="288" cy="96"/>
            </a:xfrm>
            <a:prstGeom prst="rect">
              <a:avLst/>
            </a:prstGeom>
            <a:noFill/>
            <a:ln w="9525">
              <a:solidFill>
                <a:schemeClr val="tx1"/>
              </a:solidFill>
              <a:miter lim="800000"/>
              <a:headEnd/>
              <a:tailEnd/>
            </a:ln>
          </p:spPr>
          <p:txBody>
            <a:bodyPr wrap="none" anchor="ctr"/>
            <a:lstStyle/>
            <a:p>
              <a:endParaRPr lang="en-US"/>
            </a:p>
          </p:txBody>
        </p:sp>
        <p:sp>
          <p:nvSpPr>
            <p:cNvPr id="24621" name="Rectangle 101"/>
            <p:cNvSpPr>
              <a:spLocks noChangeArrowheads="1"/>
            </p:cNvSpPr>
            <p:nvPr/>
          </p:nvSpPr>
          <p:spPr bwMode="auto">
            <a:xfrm rot="-5400000">
              <a:off x="5064" y="1656"/>
              <a:ext cx="240" cy="96"/>
            </a:xfrm>
            <a:prstGeom prst="rect">
              <a:avLst/>
            </a:prstGeom>
            <a:noFill/>
            <a:ln w="9525">
              <a:solidFill>
                <a:schemeClr val="tx1"/>
              </a:solidFill>
              <a:miter lim="800000"/>
              <a:headEnd/>
              <a:tailEnd/>
            </a:ln>
          </p:spPr>
          <p:txBody>
            <a:bodyPr wrap="none" anchor="ctr"/>
            <a:lstStyle/>
            <a:p>
              <a:endParaRPr lang="en-US"/>
            </a:p>
          </p:txBody>
        </p:sp>
        <p:sp>
          <p:nvSpPr>
            <p:cNvPr id="24622" name="Rectangle 102"/>
            <p:cNvSpPr>
              <a:spLocks noChangeArrowheads="1"/>
            </p:cNvSpPr>
            <p:nvPr/>
          </p:nvSpPr>
          <p:spPr bwMode="auto">
            <a:xfrm rot="-5400000">
              <a:off x="5064" y="1416"/>
              <a:ext cx="240" cy="96"/>
            </a:xfrm>
            <a:prstGeom prst="rect">
              <a:avLst/>
            </a:prstGeom>
            <a:solidFill>
              <a:srgbClr val="CFCFCF"/>
            </a:solidFill>
            <a:ln w="9525">
              <a:solidFill>
                <a:schemeClr val="tx1"/>
              </a:solidFill>
              <a:miter lim="800000"/>
              <a:headEnd/>
              <a:tailEnd/>
            </a:ln>
          </p:spPr>
          <p:txBody>
            <a:bodyPr wrap="none" anchor="ctr"/>
            <a:lstStyle/>
            <a:p>
              <a:endParaRPr lang="en-US"/>
            </a:p>
          </p:txBody>
        </p:sp>
        <p:sp>
          <p:nvSpPr>
            <p:cNvPr id="24623" name="Oval 103"/>
            <p:cNvSpPr>
              <a:spLocks noChangeArrowheads="1"/>
            </p:cNvSpPr>
            <p:nvPr/>
          </p:nvSpPr>
          <p:spPr bwMode="auto">
            <a:xfrm>
              <a:off x="3168" y="2064"/>
              <a:ext cx="96" cy="96"/>
            </a:xfrm>
            <a:prstGeom prst="ellipse">
              <a:avLst/>
            </a:prstGeom>
            <a:solidFill>
              <a:schemeClr val="bg2"/>
            </a:solidFill>
            <a:ln w="9525">
              <a:solidFill>
                <a:schemeClr val="tx1"/>
              </a:solidFill>
              <a:round/>
              <a:headEnd/>
              <a:tailEnd/>
            </a:ln>
          </p:spPr>
          <p:txBody>
            <a:bodyPr wrap="none" anchor="ctr"/>
            <a:lstStyle/>
            <a:p>
              <a:endParaRPr lang="en-US"/>
            </a:p>
          </p:txBody>
        </p:sp>
        <p:sp>
          <p:nvSpPr>
            <p:cNvPr id="24624" name="Oval 104"/>
            <p:cNvSpPr>
              <a:spLocks noChangeArrowheads="1"/>
            </p:cNvSpPr>
            <p:nvPr/>
          </p:nvSpPr>
          <p:spPr bwMode="auto">
            <a:xfrm>
              <a:off x="3168" y="2208"/>
              <a:ext cx="96" cy="96"/>
            </a:xfrm>
            <a:prstGeom prst="ellipse">
              <a:avLst/>
            </a:prstGeom>
            <a:noFill/>
            <a:ln w="9525">
              <a:solidFill>
                <a:schemeClr val="tx1"/>
              </a:solidFill>
              <a:round/>
              <a:headEnd/>
              <a:tailEnd/>
            </a:ln>
          </p:spPr>
          <p:txBody>
            <a:bodyPr wrap="none" anchor="ctr"/>
            <a:lstStyle/>
            <a:p>
              <a:endParaRPr lang="en-US"/>
            </a:p>
          </p:txBody>
        </p:sp>
        <p:sp>
          <p:nvSpPr>
            <p:cNvPr id="24625" name="Oval 105"/>
            <p:cNvSpPr>
              <a:spLocks noChangeArrowheads="1"/>
            </p:cNvSpPr>
            <p:nvPr/>
          </p:nvSpPr>
          <p:spPr bwMode="auto">
            <a:xfrm>
              <a:off x="3168" y="2352"/>
              <a:ext cx="96" cy="96"/>
            </a:xfrm>
            <a:prstGeom prst="ellipse">
              <a:avLst/>
            </a:prstGeom>
            <a:noFill/>
            <a:ln w="9525">
              <a:solidFill>
                <a:schemeClr val="tx1"/>
              </a:solidFill>
              <a:round/>
              <a:headEnd/>
              <a:tailEnd/>
            </a:ln>
          </p:spPr>
          <p:txBody>
            <a:bodyPr wrap="none" anchor="ctr"/>
            <a:lstStyle/>
            <a:p>
              <a:endParaRPr lang="en-US"/>
            </a:p>
          </p:txBody>
        </p:sp>
        <p:sp>
          <p:nvSpPr>
            <p:cNvPr id="24626" name="Oval 106"/>
            <p:cNvSpPr>
              <a:spLocks noChangeArrowheads="1"/>
            </p:cNvSpPr>
            <p:nvPr/>
          </p:nvSpPr>
          <p:spPr bwMode="auto">
            <a:xfrm>
              <a:off x="3168" y="2496"/>
              <a:ext cx="96" cy="96"/>
            </a:xfrm>
            <a:prstGeom prst="ellipse">
              <a:avLst/>
            </a:prstGeom>
            <a:noFill/>
            <a:ln w="9525">
              <a:solidFill>
                <a:schemeClr val="tx1"/>
              </a:solidFill>
              <a:round/>
              <a:headEnd/>
              <a:tailEnd/>
            </a:ln>
          </p:spPr>
          <p:txBody>
            <a:bodyPr wrap="none" anchor="ctr"/>
            <a:lstStyle/>
            <a:p>
              <a:endParaRPr lang="en-US"/>
            </a:p>
          </p:txBody>
        </p:sp>
        <p:sp>
          <p:nvSpPr>
            <p:cNvPr id="24627" name="Oval 107"/>
            <p:cNvSpPr>
              <a:spLocks noChangeArrowheads="1"/>
            </p:cNvSpPr>
            <p:nvPr/>
          </p:nvSpPr>
          <p:spPr bwMode="auto">
            <a:xfrm>
              <a:off x="3312" y="2304"/>
              <a:ext cx="96" cy="96"/>
            </a:xfrm>
            <a:prstGeom prst="ellipse">
              <a:avLst/>
            </a:prstGeom>
            <a:noFill/>
            <a:ln w="9525">
              <a:solidFill>
                <a:schemeClr val="tx1"/>
              </a:solidFill>
              <a:round/>
              <a:headEnd/>
              <a:tailEnd/>
            </a:ln>
          </p:spPr>
          <p:txBody>
            <a:bodyPr wrap="none" anchor="ctr"/>
            <a:lstStyle/>
            <a:p>
              <a:endParaRPr lang="en-US"/>
            </a:p>
          </p:txBody>
        </p:sp>
        <p:sp>
          <p:nvSpPr>
            <p:cNvPr id="24628" name="Oval 108"/>
            <p:cNvSpPr>
              <a:spLocks noChangeArrowheads="1"/>
            </p:cNvSpPr>
            <p:nvPr/>
          </p:nvSpPr>
          <p:spPr bwMode="auto">
            <a:xfrm>
              <a:off x="3456" y="2064"/>
              <a:ext cx="96" cy="96"/>
            </a:xfrm>
            <a:prstGeom prst="ellipse">
              <a:avLst/>
            </a:prstGeom>
            <a:noFill/>
            <a:ln w="9525">
              <a:solidFill>
                <a:schemeClr val="tx1"/>
              </a:solidFill>
              <a:round/>
              <a:headEnd/>
              <a:tailEnd/>
            </a:ln>
          </p:spPr>
          <p:txBody>
            <a:bodyPr wrap="none" anchor="ctr"/>
            <a:lstStyle/>
            <a:p>
              <a:endParaRPr lang="en-US"/>
            </a:p>
          </p:txBody>
        </p:sp>
        <p:sp>
          <p:nvSpPr>
            <p:cNvPr id="24629" name="Oval 109"/>
            <p:cNvSpPr>
              <a:spLocks noChangeArrowheads="1"/>
            </p:cNvSpPr>
            <p:nvPr/>
          </p:nvSpPr>
          <p:spPr bwMode="auto">
            <a:xfrm>
              <a:off x="3456" y="2208"/>
              <a:ext cx="96" cy="96"/>
            </a:xfrm>
            <a:prstGeom prst="ellipse">
              <a:avLst/>
            </a:prstGeom>
            <a:noFill/>
            <a:ln w="9525">
              <a:solidFill>
                <a:schemeClr val="tx1"/>
              </a:solidFill>
              <a:round/>
              <a:headEnd/>
              <a:tailEnd/>
            </a:ln>
          </p:spPr>
          <p:txBody>
            <a:bodyPr wrap="none" anchor="ctr"/>
            <a:lstStyle/>
            <a:p>
              <a:endParaRPr lang="en-US"/>
            </a:p>
          </p:txBody>
        </p:sp>
        <p:sp>
          <p:nvSpPr>
            <p:cNvPr id="24630" name="Oval 110"/>
            <p:cNvSpPr>
              <a:spLocks noChangeArrowheads="1"/>
            </p:cNvSpPr>
            <p:nvPr/>
          </p:nvSpPr>
          <p:spPr bwMode="auto">
            <a:xfrm>
              <a:off x="3456" y="2352"/>
              <a:ext cx="96" cy="96"/>
            </a:xfrm>
            <a:prstGeom prst="ellipse">
              <a:avLst/>
            </a:prstGeom>
            <a:noFill/>
            <a:ln w="9525">
              <a:solidFill>
                <a:schemeClr val="tx1"/>
              </a:solidFill>
              <a:round/>
              <a:headEnd/>
              <a:tailEnd/>
            </a:ln>
          </p:spPr>
          <p:txBody>
            <a:bodyPr wrap="none" anchor="ctr"/>
            <a:lstStyle/>
            <a:p>
              <a:endParaRPr lang="en-US"/>
            </a:p>
          </p:txBody>
        </p:sp>
        <p:sp>
          <p:nvSpPr>
            <p:cNvPr id="24631" name="Oval 111"/>
            <p:cNvSpPr>
              <a:spLocks noChangeArrowheads="1"/>
            </p:cNvSpPr>
            <p:nvPr/>
          </p:nvSpPr>
          <p:spPr bwMode="auto">
            <a:xfrm>
              <a:off x="3456" y="2496"/>
              <a:ext cx="96" cy="96"/>
            </a:xfrm>
            <a:prstGeom prst="ellipse">
              <a:avLst/>
            </a:prstGeom>
            <a:noFill/>
            <a:ln w="9525">
              <a:solidFill>
                <a:schemeClr val="tx1"/>
              </a:solidFill>
              <a:round/>
              <a:headEnd/>
              <a:tailEnd/>
            </a:ln>
          </p:spPr>
          <p:txBody>
            <a:bodyPr wrap="none" anchor="ctr"/>
            <a:lstStyle/>
            <a:p>
              <a:endParaRPr lang="en-US"/>
            </a:p>
          </p:txBody>
        </p:sp>
        <p:sp>
          <p:nvSpPr>
            <p:cNvPr id="24632" name="Oval 112"/>
            <p:cNvSpPr>
              <a:spLocks noChangeArrowheads="1"/>
            </p:cNvSpPr>
            <p:nvPr/>
          </p:nvSpPr>
          <p:spPr bwMode="auto">
            <a:xfrm>
              <a:off x="3744" y="2208"/>
              <a:ext cx="96" cy="96"/>
            </a:xfrm>
            <a:prstGeom prst="ellipse">
              <a:avLst/>
            </a:prstGeom>
            <a:noFill/>
            <a:ln w="9525">
              <a:solidFill>
                <a:schemeClr val="tx1"/>
              </a:solidFill>
              <a:round/>
              <a:headEnd/>
              <a:tailEnd/>
            </a:ln>
          </p:spPr>
          <p:txBody>
            <a:bodyPr wrap="none" anchor="ctr"/>
            <a:lstStyle/>
            <a:p>
              <a:endParaRPr lang="en-US"/>
            </a:p>
          </p:txBody>
        </p:sp>
        <p:sp>
          <p:nvSpPr>
            <p:cNvPr id="24633" name="Oval 113"/>
            <p:cNvSpPr>
              <a:spLocks noChangeArrowheads="1"/>
            </p:cNvSpPr>
            <p:nvPr/>
          </p:nvSpPr>
          <p:spPr bwMode="auto">
            <a:xfrm>
              <a:off x="3744" y="2064"/>
              <a:ext cx="96" cy="96"/>
            </a:xfrm>
            <a:prstGeom prst="ellipse">
              <a:avLst/>
            </a:prstGeom>
            <a:solidFill>
              <a:schemeClr val="bg2"/>
            </a:solidFill>
            <a:ln w="9525">
              <a:solidFill>
                <a:schemeClr val="tx1"/>
              </a:solidFill>
              <a:round/>
              <a:headEnd/>
              <a:tailEnd/>
            </a:ln>
          </p:spPr>
          <p:txBody>
            <a:bodyPr wrap="none" anchor="ctr"/>
            <a:lstStyle/>
            <a:p>
              <a:endParaRPr lang="en-US"/>
            </a:p>
          </p:txBody>
        </p:sp>
        <p:sp>
          <p:nvSpPr>
            <p:cNvPr id="24634" name="Oval 114"/>
            <p:cNvSpPr>
              <a:spLocks noChangeArrowheads="1"/>
            </p:cNvSpPr>
            <p:nvPr/>
          </p:nvSpPr>
          <p:spPr bwMode="auto">
            <a:xfrm>
              <a:off x="4512" y="2064"/>
              <a:ext cx="96" cy="96"/>
            </a:xfrm>
            <a:prstGeom prst="ellipse">
              <a:avLst/>
            </a:prstGeom>
            <a:solidFill>
              <a:schemeClr val="bg2"/>
            </a:solidFill>
            <a:ln w="9525">
              <a:solidFill>
                <a:schemeClr val="tx1"/>
              </a:solidFill>
              <a:round/>
              <a:headEnd/>
              <a:tailEnd/>
            </a:ln>
          </p:spPr>
          <p:txBody>
            <a:bodyPr wrap="none" anchor="ctr"/>
            <a:lstStyle/>
            <a:p>
              <a:endParaRPr lang="en-US"/>
            </a:p>
          </p:txBody>
        </p:sp>
        <p:sp>
          <p:nvSpPr>
            <p:cNvPr id="24635" name="Oval 115"/>
            <p:cNvSpPr>
              <a:spLocks noChangeArrowheads="1"/>
            </p:cNvSpPr>
            <p:nvPr/>
          </p:nvSpPr>
          <p:spPr bwMode="auto">
            <a:xfrm>
              <a:off x="3744" y="2352"/>
              <a:ext cx="96" cy="96"/>
            </a:xfrm>
            <a:prstGeom prst="ellipse">
              <a:avLst/>
            </a:prstGeom>
            <a:noFill/>
            <a:ln w="9525">
              <a:solidFill>
                <a:schemeClr val="tx1"/>
              </a:solidFill>
              <a:round/>
              <a:headEnd/>
              <a:tailEnd/>
            </a:ln>
          </p:spPr>
          <p:txBody>
            <a:bodyPr wrap="none" anchor="ctr"/>
            <a:lstStyle/>
            <a:p>
              <a:endParaRPr lang="en-US"/>
            </a:p>
          </p:txBody>
        </p:sp>
        <p:sp>
          <p:nvSpPr>
            <p:cNvPr id="24636" name="Oval 116"/>
            <p:cNvSpPr>
              <a:spLocks noChangeArrowheads="1"/>
            </p:cNvSpPr>
            <p:nvPr/>
          </p:nvSpPr>
          <p:spPr bwMode="auto">
            <a:xfrm>
              <a:off x="3744" y="2496"/>
              <a:ext cx="96" cy="96"/>
            </a:xfrm>
            <a:prstGeom prst="ellipse">
              <a:avLst/>
            </a:prstGeom>
            <a:noFill/>
            <a:ln w="9525">
              <a:solidFill>
                <a:schemeClr val="tx1"/>
              </a:solidFill>
              <a:round/>
              <a:headEnd/>
              <a:tailEnd/>
            </a:ln>
          </p:spPr>
          <p:txBody>
            <a:bodyPr wrap="none" anchor="ctr"/>
            <a:lstStyle/>
            <a:p>
              <a:endParaRPr lang="en-US"/>
            </a:p>
          </p:txBody>
        </p:sp>
        <p:sp>
          <p:nvSpPr>
            <p:cNvPr id="24637" name="Oval 117"/>
            <p:cNvSpPr>
              <a:spLocks noChangeArrowheads="1"/>
            </p:cNvSpPr>
            <p:nvPr/>
          </p:nvSpPr>
          <p:spPr bwMode="auto">
            <a:xfrm>
              <a:off x="3888" y="2496"/>
              <a:ext cx="96" cy="96"/>
            </a:xfrm>
            <a:prstGeom prst="ellipse">
              <a:avLst/>
            </a:prstGeom>
            <a:noFill/>
            <a:ln w="9525">
              <a:solidFill>
                <a:schemeClr val="tx1"/>
              </a:solidFill>
              <a:round/>
              <a:headEnd/>
              <a:tailEnd/>
            </a:ln>
          </p:spPr>
          <p:txBody>
            <a:bodyPr wrap="none" anchor="ctr"/>
            <a:lstStyle/>
            <a:p>
              <a:endParaRPr lang="en-US"/>
            </a:p>
          </p:txBody>
        </p:sp>
        <p:sp>
          <p:nvSpPr>
            <p:cNvPr id="24638" name="Oval 118"/>
            <p:cNvSpPr>
              <a:spLocks noChangeArrowheads="1"/>
            </p:cNvSpPr>
            <p:nvPr/>
          </p:nvSpPr>
          <p:spPr bwMode="auto">
            <a:xfrm>
              <a:off x="4032" y="2496"/>
              <a:ext cx="96" cy="96"/>
            </a:xfrm>
            <a:prstGeom prst="ellipse">
              <a:avLst/>
            </a:prstGeom>
            <a:noFill/>
            <a:ln w="9525">
              <a:solidFill>
                <a:schemeClr val="tx1"/>
              </a:solidFill>
              <a:round/>
              <a:headEnd/>
              <a:tailEnd/>
            </a:ln>
          </p:spPr>
          <p:txBody>
            <a:bodyPr wrap="none" anchor="ctr"/>
            <a:lstStyle/>
            <a:p>
              <a:endParaRPr lang="en-US"/>
            </a:p>
          </p:txBody>
        </p:sp>
        <p:sp>
          <p:nvSpPr>
            <p:cNvPr id="24639" name="Oval 119"/>
            <p:cNvSpPr>
              <a:spLocks noChangeArrowheads="1"/>
            </p:cNvSpPr>
            <p:nvPr/>
          </p:nvSpPr>
          <p:spPr bwMode="auto">
            <a:xfrm>
              <a:off x="3888" y="2064"/>
              <a:ext cx="96" cy="96"/>
            </a:xfrm>
            <a:prstGeom prst="ellipse">
              <a:avLst/>
            </a:prstGeom>
            <a:noFill/>
            <a:ln w="9525">
              <a:solidFill>
                <a:schemeClr val="tx1"/>
              </a:solidFill>
              <a:round/>
              <a:headEnd/>
              <a:tailEnd/>
            </a:ln>
          </p:spPr>
          <p:txBody>
            <a:bodyPr wrap="none" anchor="ctr"/>
            <a:lstStyle/>
            <a:p>
              <a:endParaRPr lang="en-US"/>
            </a:p>
          </p:txBody>
        </p:sp>
        <p:sp>
          <p:nvSpPr>
            <p:cNvPr id="24640" name="Oval 120"/>
            <p:cNvSpPr>
              <a:spLocks noChangeArrowheads="1"/>
            </p:cNvSpPr>
            <p:nvPr/>
          </p:nvSpPr>
          <p:spPr bwMode="auto">
            <a:xfrm>
              <a:off x="4032" y="2064"/>
              <a:ext cx="96" cy="96"/>
            </a:xfrm>
            <a:prstGeom prst="ellipse">
              <a:avLst/>
            </a:prstGeom>
            <a:noFill/>
            <a:ln w="9525">
              <a:solidFill>
                <a:schemeClr val="tx1"/>
              </a:solidFill>
              <a:round/>
              <a:headEnd/>
              <a:tailEnd/>
            </a:ln>
          </p:spPr>
          <p:txBody>
            <a:bodyPr wrap="none" anchor="ctr"/>
            <a:lstStyle/>
            <a:p>
              <a:endParaRPr lang="en-US"/>
            </a:p>
          </p:txBody>
        </p:sp>
        <p:sp>
          <p:nvSpPr>
            <p:cNvPr id="24641" name="Oval 121"/>
            <p:cNvSpPr>
              <a:spLocks noChangeArrowheads="1"/>
            </p:cNvSpPr>
            <p:nvPr/>
          </p:nvSpPr>
          <p:spPr bwMode="auto">
            <a:xfrm>
              <a:off x="3888" y="2256"/>
              <a:ext cx="96" cy="96"/>
            </a:xfrm>
            <a:prstGeom prst="ellipse">
              <a:avLst/>
            </a:prstGeom>
            <a:noFill/>
            <a:ln w="9525">
              <a:solidFill>
                <a:schemeClr val="tx1"/>
              </a:solidFill>
              <a:round/>
              <a:headEnd/>
              <a:tailEnd/>
            </a:ln>
          </p:spPr>
          <p:txBody>
            <a:bodyPr wrap="none" anchor="ctr"/>
            <a:lstStyle/>
            <a:p>
              <a:endParaRPr lang="en-US"/>
            </a:p>
          </p:txBody>
        </p:sp>
        <p:sp>
          <p:nvSpPr>
            <p:cNvPr id="24642" name="Oval 122"/>
            <p:cNvSpPr>
              <a:spLocks noChangeArrowheads="1"/>
            </p:cNvSpPr>
            <p:nvPr/>
          </p:nvSpPr>
          <p:spPr bwMode="auto">
            <a:xfrm>
              <a:off x="4416" y="2208"/>
              <a:ext cx="96" cy="96"/>
            </a:xfrm>
            <a:prstGeom prst="ellipse">
              <a:avLst/>
            </a:prstGeom>
            <a:noFill/>
            <a:ln w="9525">
              <a:solidFill>
                <a:schemeClr val="tx1"/>
              </a:solidFill>
              <a:round/>
              <a:headEnd/>
              <a:tailEnd/>
            </a:ln>
          </p:spPr>
          <p:txBody>
            <a:bodyPr wrap="none" anchor="ctr"/>
            <a:lstStyle/>
            <a:p>
              <a:endParaRPr lang="en-US"/>
            </a:p>
          </p:txBody>
        </p:sp>
        <p:sp>
          <p:nvSpPr>
            <p:cNvPr id="24643" name="Oval 123"/>
            <p:cNvSpPr>
              <a:spLocks noChangeArrowheads="1"/>
            </p:cNvSpPr>
            <p:nvPr/>
          </p:nvSpPr>
          <p:spPr bwMode="auto">
            <a:xfrm>
              <a:off x="4320" y="2352"/>
              <a:ext cx="96" cy="96"/>
            </a:xfrm>
            <a:prstGeom prst="ellipse">
              <a:avLst/>
            </a:prstGeom>
            <a:noFill/>
            <a:ln w="9525">
              <a:solidFill>
                <a:schemeClr val="tx1"/>
              </a:solidFill>
              <a:round/>
              <a:headEnd/>
              <a:tailEnd/>
            </a:ln>
          </p:spPr>
          <p:txBody>
            <a:bodyPr wrap="none" anchor="ctr"/>
            <a:lstStyle/>
            <a:p>
              <a:endParaRPr lang="en-US"/>
            </a:p>
          </p:txBody>
        </p:sp>
        <p:sp>
          <p:nvSpPr>
            <p:cNvPr id="24644" name="Oval 124"/>
            <p:cNvSpPr>
              <a:spLocks noChangeArrowheads="1"/>
            </p:cNvSpPr>
            <p:nvPr/>
          </p:nvSpPr>
          <p:spPr bwMode="auto">
            <a:xfrm>
              <a:off x="4224" y="2496"/>
              <a:ext cx="96" cy="96"/>
            </a:xfrm>
            <a:prstGeom prst="ellipse">
              <a:avLst/>
            </a:prstGeom>
            <a:noFill/>
            <a:ln w="9525">
              <a:solidFill>
                <a:schemeClr val="tx1"/>
              </a:solidFill>
              <a:round/>
              <a:headEnd/>
              <a:tailEnd/>
            </a:ln>
          </p:spPr>
          <p:txBody>
            <a:bodyPr wrap="none" anchor="ctr"/>
            <a:lstStyle/>
            <a:p>
              <a:endParaRPr lang="en-US"/>
            </a:p>
          </p:txBody>
        </p:sp>
        <p:sp>
          <p:nvSpPr>
            <p:cNvPr id="24645" name="Oval 125"/>
            <p:cNvSpPr>
              <a:spLocks noChangeArrowheads="1"/>
            </p:cNvSpPr>
            <p:nvPr/>
          </p:nvSpPr>
          <p:spPr bwMode="auto">
            <a:xfrm>
              <a:off x="4608" y="2208"/>
              <a:ext cx="96" cy="96"/>
            </a:xfrm>
            <a:prstGeom prst="ellipse">
              <a:avLst/>
            </a:prstGeom>
            <a:noFill/>
            <a:ln w="9525">
              <a:solidFill>
                <a:schemeClr val="tx1"/>
              </a:solidFill>
              <a:round/>
              <a:headEnd/>
              <a:tailEnd/>
            </a:ln>
          </p:spPr>
          <p:txBody>
            <a:bodyPr wrap="none" anchor="ctr"/>
            <a:lstStyle/>
            <a:p>
              <a:endParaRPr lang="en-US"/>
            </a:p>
          </p:txBody>
        </p:sp>
        <p:sp>
          <p:nvSpPr>
            <p:cNvPr id="24646" name="Oval 126"/>
            <p:cNvSpPr>
              <a:spLocks noChangeArrowheads="1"/>
            </p:cNvSpPr>
            <p:nvPr/>
          </p:nvSpPr>
          <p:spPr bwMode="auto">
            <a:xfrm>
              <a:off x="4704" y="2352"/>
              <a:ext cx="96" cy="96"/>
            </a:xfrm>
            <a:prstGeom prst="ellipse">
              <a:avLst/>
            </a:prstGeom>
            <a:noFill/>
            <a:ln w="9525">
              <a:solidFill>
                <a:schemeClr val="tx1"/>
              </a:solidFill>
              <a:round/>
              <a:headEnd/>
              <a:tailEnd/>
            </a:ln>
          </p:spPr>
          <p:txBody>
            <a:bodyPr wrap="none" anchor="ctr"/>
            <a:lstStyle/>
            <a:p>
              <a:endParaRPr lang="en-US"/>
            </a:p>
          </p:txBody>
        </p:sp>
        <p:sp>
          <p:nvSpPr>
            <p:cNvPr id="24647" name="Oval 127"/>
            <p:cNvSpPr>
              <a:spLocks noChangeArrowheads="1"/>
            </p:cNvSpPr>
            <p:nvPr/>
          </p:nvSpPr>
          <p:spPr bwMode="auto">
            <a:xfrm>
              <a:off x="4800" y="2496"/>
              <a:ext cx="96" cy="96"/>
            </a:xfrm>
            <a:prstGeom prst="ellipse">
              <a:avLst/>
            </a:prstGeom>
            <a:noFill/>
            <a:ln w="9525">
              <a:solidFill>
                <a:schemeClr val="tx1"/>
              </a:solidFill>
              <a:round/>
              <a:headEnd/>
              <a:tailEnd/>
            </a:ln>
          </p:spPr>
          <p:txBody>
            <a:bodyPr wrap="none" anchor="ctr"/>
            <a:lstStyle/>
            <a:p>
              <a:endParaRPr lang="en-US"/>
            </a:p>
          </p:txBody>
        </p:sp>
        <p:sp>
          <p:nvSpPr>
            <p:cNvPr id="24648" name="Oval 128"/>
            <p:cNvSpPr>
              <a:spLocks noChangeArrowheads="1"/>
            </p:cNvSpPr>
            <p:nvPr/>
          </p:nvSpPr>
          <p:spPr bwMode="auto">
            <a:xfrm>
              <a:off x="4512" y="2352"/>
              <a:ext cx="96" cy="96"/>
            </a:xfrm>
            <a:prstGeom prst="ellipse">
              <a:avLst/>
            </a:prstGeom>
            <a:noFill/>
            <a:ln w="9525">
              <a:solidFill>
                <a:schemeClr val="tx1"/>
              </a:solidFill>
              <a:round/>
              <a:headEnd/>
              <a:tailEnd/>
            </a:ln>
          </p:spPr>
          <p:txBody>
            <a:bodyPr wrap="none" anchor="ctr"/>
            <a:lstStyle/>
            <a:p>
              <a:endParaRPr lang="en-US"/>
            </a:p>
          </p:txBody>
        </p:sp>
        <p:sp>
          <p:nvSpPr>
            <p:cNvPr id="24649" name="Oval 129"/>
            <p:cNvSpPr>
              <a:spLocks noChangeArrowheads="1"/>
            </p:cNvSpPr>
            <p:nvPr/>
          </p:nvSpPr>
          <p:spPr bwMode="auto">
            <a:xfrm>
              <a:off x="4992" y="2064"/>
              <a:ext cx="96" cy="96"/>
            </a:xfrm>
            <a:prstGeom prst="ellipse">
              <a:avLst/>
            </a:prstGeom>
            <a:noFill/>
            <a:ln w="9525">
              <a:solidFill>
                <a:schemeClr val="tx1"/>
              </a:solidFill>
              <a:round/>
              <a:headEnd/>
              <a:tailEnd/>
            </a:ln>
          </p:spPr>
          <p:txBody>
            <a:bodyPr wrap="none" anchor="ctr"/>
            <a:lstStyle/>
            <a:p>
              <a:endParaRPr lang="en-US"/>
            </a:p>
          </p:txBody>
        </p:sp>
        <p:sp>
          <p:nvSpPr>
            <p:cNvPr id="24650" name="Oval 130"/>
            <p:cNvSpPr>
              <a:spLocks noChangeArrowheads="1"/>
            </p:cNvSpPr>
            <p:nvPr/>
          </p:nvSpPr>
          <p:spPr bwMode="auto">
            <a:xfrm>
              <a:off x="5136" y="2064"/>
              <a:ext cx="96" cy="96"/>
            </a:xfrm>
            <a:prstGeom prst="ellipse">
              <a:avLst/>
            </a:prstGeom>
            <a:solidFill>
              <a:schemeClr val="bg2"/>
            </a:solidFill>
            <a:ln w="9525">
              <a:solidFill>
                <a:schemeClr val="tx1"/>
              </a:solidFill>
              <a:round/>
              <a:headEnd/>
              <a:tailEnd/>
            </a:ln>
          </p:spPr>
          <p:txBody>
            <a:bodyPr wrap="none" anchor="ctr"/>
            <a:lstStyle/>
            <a:p>
              <a:endParaRPr lang="en-US"/>
            </a:p>
          </p:txBody>
        </p:sp>
        <p:sp>
          <p:nvSpPr>
            <p:cNvPr id="24651" name="Oval 131"/>
            <p:cNvSpPr>
              <a:spLocks noChangeArrowheads="1"/>
            </p:cNvSpPr>
            <p:nvPr/>
          </p:nvSpPr>
          <p:spPr bwMode="auto">
            <a:xfrm>
              <a:off x="5280" y="2064"/>
              <a:ext cx="96" cy="96"/>
            </a:xfrm>
            <a:prstGeom prst="ellipse">
              <a:avLst/>
            </a:prstGeom>
            <a:noFill/>
            <a:ln w="9525">
              <a:solidFill>
                <a:schemeClr val="tx1"/>
              </a:solidFill>
              <a:round/>
              <a:headEnd/>
              <a:tailEnd/>
            </a:ln>
          </p:spPr>
          <p:txBody>
            <a:bodyPr wrap="none" anchor="ctr"/>
            <a:lstStyle/>
            <a:p>
              <a:endParaRPr lang="en-US"/>
            </a:p>
          </p:txBody>
        </p:sp>
        <p:sp>
          <p:nvSpPr>
            <p:cNvPr id="24652" name="Oval 132"/>
            <p:cNvSpPr>
              <a:spLocks noChangeArrowheads="1"/>
            </p:cNvSpPr>
            <p:nvPr/>
          </p:nvSpPr>
          <p:spPr bwMode="auto">
            <a:xfrm>
              <a:off x="5136" y="2208"/>
              <a:ext cx="96" cy="96"/>
            </a:xfrm>
            <a:prstGeom prst="ellipse">
              <a:avLst/>
            </a:prstGeom>
            <a:noFill/>
            <a:ln w="9525">
              <a:solidFill>
                <a:schemeClr val="tx1"/>
              </a:solidFill>
              <a:round/>
              <a:headEnd/>
              <a:tailEnd/>
            </a:ln>
          </p:spPr>
          <p:txBody>
            <a:bodyPr wrap="none" anchor="ctr"/>
            <a:lstStyle/>
            <a:p>
              <a:endParaRPr lang="en-US"/>
            </a:p>
          </p:txBody>
        </p:sp>
        <p:sp>
          <p:nvSpPr>
            <p:cNvPr id="24653" name="Oval 133"/>
            <p:cNvSpPr>
              <a:spLocks noChangeArrowheads="1"/>
            </p:cNvSpPr>
            <p:nvPr/>
          </p:nvSpPr>
          <p:spPr bwMode="auto">
            <a:xfrm>
              <a:off x="5136" y="2352"/>
              <a:ext cx="96" cy="96"/>
            </a:xfrm>
            <a:prstGeom prst="ellipse">
              <a:avLst/>
            </a:prstGeom>
            <a:noFill/>
            <a:ln w="9525">
              <a:solidFill>
                <a:schemeClr val="tx1"/>
              </a:solidFill>
              <a:round/>
              <a:headEnd/>
              <a:tailEnd/>
            </a:ln>
          </p:spPr>
          <p:txBody>
            <a:bodyPr wrap="none" anchor="ctr"/>
            <a:lstStyle/>
            <a:p>
              <a:endParaRPr lang="en-US"/>
            </a:p>
          </p:txBody>
        </p:sp>
        <p:sp>
          <p:nvSpPr>
            <p:cNvPr id="24654" name="Oval 134"/>
            <p:cNvSpPr>
              <a:spLocks noChangeArrowheads="1"/>
            </p:cNvSpPr>
            <p:nvPr/>
          </p:nvSpPr>
          <p:spPr bwMode="auto">
            <a:xfrm>
              <a:off x="5136" y="2496"/>
              <a:ext cx="96" cy="96"/>
            </a:xfrm>
            <a:prstGeom prst="ellipse">
              <a:avLst/>
            </a:prstGeom>
            <a:noFill/>
            <a:ln w="9525">
              <a:solidFill>
                <a:schemeClr val="tx1"/>
              </a:solidFill>
              <a:round/>
              <a:headEnd/>
              <a:tailEnd/>
            </a:ln>
          </p:spPr>
          <p:txBody>
            <a:bodyPr wrap="none" anchor="ctr"/>
            <a:lstStyle/>
            <a:p>
              <a:endParaRPr lang="en-US"/>
            </a:p>
          </p:txBody>
        </p:sp>
        <p:sp>
          <p:nvSpPr>
            <p:cNvPr id="24655" name="Text Box 135"/>
            <p:cNvSpPr txBox="1">
              <a:spLocks noChangeArrowheads="1"/>
            </p:cNvSpPr>
            <p:nvPr/>
          </p:nvSpPr>
          <p:spPr bwMode="auto">
            <a:xfrm>
              <a:off x="3072" y="2640"/>
              <a:ext cx="1965" cy="135"/>
            </a:xfrm>
            <a:prstGeom prst="rect">
              <a:avLst/>
            </a:prstGeom>
            <a:noFill/>
            <a:ln w="9525">
              <a:noFill/>
              <a:miter lim="800000"/>
              <a:headEnd/>
              <a:tailEnd/>
            </a:ln>
          </p:spPr>
          <p:txBody>
            <a:bodyPr wrap="none">
              <a:spAutoFit/>
            </a:bodyPr>
            <a:lstStyle/>
            <a:p>
              <a:r>
                <a:rPr lang="en-US"/>
                <a:t>* Shaded circles and rectangles represent the base panel or light</a:t>
              </a: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sz="half" idx="1"/>
          </p:nvPr>
        </p:nvSpPr>
        <p:spPr>
          <a:xfrm>
            <a:off x="0" y="0"/>
            <a:ext cx="4343400" cy="1143000"/>
          </a:xfrm>
        </p:spPr>
        <p:txBody>
          <a:bodyPr/>
          <a:lstStyle/>
          <a:p>
            <a:pPr algn="ctr" eaLnBrk="1" hangingPunct="1">
              <a:buFontTx/>
              <a:buNone/>
            </a:pPr>
            <a:r>
              <a:rPr lang="en-US" sz="1400" b="1" smtClean="0"/>
              <a:t>ARMY VERBAL INITIATED RELEASE SYSTEM (VIRS)</a:t>
            </a:r>
          </a:p>
          <a:p>
            <a:pPr algn="ctr" eaLnBrk="1" hangingPunct="1">
              <a:buFontTx/>
              <a:buNone/>
            </a:pPr>
            <a:r>
              <a:rPr lang="en-US" sz="1400" b="1" smtClean="0"/>
              <a:t>Minimum size</a:t>
            </a:r>
          </a:p>
          <a:p>
            <a:pPr algn="ctr" eaLnBrk="1" hangingPunct="1">
              <a:buFontTx/>
              <a:buNone/>
            </a:pPr>
            <a:r>
              <a:rPr lang="en-US" sz="1400" b="1" smtClean="0"/>
              <a:t>275 Meters X 275 Meters</a:t>
            </a:r>
          </a:p>
          <a:p>
            <a:pPr algn="ctr" eaLnBrk="1" hangingPunct="1">
              <a:buFontTx/>
              <a:buNone/>
            </a:pPr>
            <a:endParaRPr lang="en-US" sz="1400" smtClean="0"/>
          </a:p>
        </p:txBody>
      </p:sp>
      <p:sp>
        <p:nvSpPr>
          <p:cNvPr id="25603" name="Rectangle 3"/>
          <p:cNvSpPr>
            <a:spLocks noGrp="1" noChangeArrowheads="1"/>
          </p:cNvSpPr>
          <p:nvPr>
            <p:ph type="body" sz="half" idx="2"/>
          </p:nvPr>
        </p:nvSpPr>
        <p:spPr>
          <a:xfrm>
            <a:off x="4800600" y="0"/>
            <a:ext cx="4343400" cy="762000"/>
          </a:xfrm>
        </p:spPr>
        <p:txBody>
          <a:bodyPr/>
          <a:lstStyle/>
          <a:p>
            <a:pPr marL="533400" indent="-533400" algn="ctr" eaLnBrk="1" hangingPunct="1">
              <a:lnSpc>
                <a:spcPct val="80000"/>
              </a:lnSpc>
              <a:buFontTx/>
              <a:buNone/>
            </a:pPr>
            <a:r>
              <a:rPr lang="en-US" sz="1400" b="1" smtClean="0"/>
              <a:t>GROUND MARKED RELEASE SYSTEM (GMRS)</a:t>
            </a:r>
          </a:p>
          <a:p>
            <a:pPr marL="533400" indent="-533400" algn="ctr" eaLnBrk="1" hangingPunct="1">
              <a:lnSpc>
                <a:spcPct val="80000"/>
              </a:lnSpc>
              <a:buFontTx/>
              <a:buNone/>
            </a:pPr>
            <a:r>
              <a:rPr lang="en-US" sz="1400" b="1" smtClean="0"/>
              <a:t>Minimum size</a:t>
            </a:r>
          </a:p>
          <a:p>
            <a:pPr marL="533400" indent="-533400" algn="ctr" eaLnBrk="1" hangingPunct="1">
              <a:lnSpc>
                <a:spcPct val="80000"/>
              </a:lnSpc>
              <a:buFontTx/>
              <a:buNone/>
            </a:pPr>
            <a:r>
              <a:rPr lang="en-US" sz="1400" b="1" smtClean="0"/>
              <a:t>275 Meters X 275 Meters	</a:t>
            </a:r>
            <a:endParaRPr lang="en-US" sz="1400" smtClean="0"/>
          </a:p>
        </p:txBody>
      </p:sp>
      <p:grpSp>
        <p:nvGrpSpPr>
          <p:cNvPr id="25604" name="Group 105"/>
          <p:cNvGrpSpPr>
            <a:grpSpLocks/>
          </p:cNvGrpSpPr>
          <p:nvPr/>
        </p:nvGrpSpPr>
        <p:grpSpPr bwMode="auto">
          <a:xfrm>
            <a:off x="457200" y="1214438"/>
            <a:ext cx="3832225" cy="4043362"/>
            <a:chOff x="288" y="765"/>
            <a:chExt cx="2414" cy="2547"/>
          </a:xfrm>
        </p:grpSpPr>
        <p:sp>
          <p:nvSpPr>
            <p:cNvPr id="25637" name="Rectangle 9"/>
            <p:cNvSpPr>
              <a:spLocks noChangeArrowheads="1"/>
            </p:cNvSpPr>
            <p:nvPr/>
          </p:nvSpPr>
          <p:spPr bwMode="auto">
            <a:xfrm>
              <a:off x="1488" y="768"/>
              <a:ext cx="144" cy="336"/>
            </a:xfrm>
            <a:prstGeom prst="rect">
              <a:avLst/>
            </a:prstGeom>
            <a:noFill/>
            <a:ln w="9525">
              <a:solidFill>
                <a:schemeClr val="tx1"/>
              </a:solidFill>
              <a:miter lim="800000"/>
              <a:headEnd/>
              <a:tailEnd/>
            </a:ln>
          </p:spPr>
          <p:txBody>
            <a:bodyPr wrap="none" anchor="ctr"/>
            <a:lstStyle/>
            <a:p>
              <a:endParaRPr lang="en-US"/>
            </a:p>
          </p:txBody>
        </p:sp>
        <p:grpSp>
          <p:nvGrpSpPr>
            <p:cNvPr id="25638" name="Group 63"/>
            <p:cNvGrpSpPr>
              <a:grpSpLocks/>
            </p:cNvGrpSpPr>
            <p:nvPr/>
          </p:nvGrpSpPr>
          <p:grpSpPr bwMode="auto">
            <a:xfrm>
              <a:off x="1488" y="2640"/>
              <a:ext cx="624" cy="672"/>
              <a:chOff x="1344" y="2640"/>
              <a:chExt cx="624" cy="672"/>
            </a:xfrm>
          </p:grpSpPr>
          <p:sp>
            <p:nvSpPr>
              <p:cNvPr id="25647" name="Rectangle 4"/>
              <p:cNvSpPr>
                <a:spLocks noChangeArrowheads="1"/>
              </p:cNvSpPr>
              <p:nvPr/>
            </p:nvSpPr>
            <p:spPr bwMode="auto">
              <a:xfrm>
                <a:off x="1344" y="2640"/>
                <a:ext cx="144" cy="336"/>
              </a:xfrm>
              <a:prstGeom prst="rect">
                <a:avLst/>
              </a:prstGeom>
              <a:solidFill>
                <a:srgbClr val="CFCFCF"/>
              </a:solidFill>
              <a:ln w="9525">
                <a:solidFill>
                  <a:schemeClr val="tx1"/>
                </a:solidFill>
                <a:miter lim="800000"/>
                <a:headEnd/>
                <a:tailEnd/>
              </a:ln>
            </p:spPr>
            <p:txBody>
              <a:bodyPr wrap="none" anchor="ctr"/>
              <a:lstStyle/>
              <a:p>
                <a:endParaRPr lang="en-US"/>
              </a:p>
            </p:txBody>
          </p:sp>
          <p:sp>
            <p:nvSpPr>
              <p:cNvPr id="25648" name="Rectangle 6"/>
              <p:cNvSpPr>
                <a:spLocks noChangeArrowheads="1"/>
              </p:cNvSpPr>
              <p:nvPr/>
            </p:nvSpPr>
            <p:spPr bwMode="auto">
              <a:xfrm>
                <a:off x="1824" y="2976"/>
                <a:ext cx="144" cy="336"/>
              </a:xfrm>
              <a:prstGeom prst="rect">
                <a:avLst/>
              </a:prstGeom>
              <a:noFill/>
              <a:ln w="9525">
                <a:solidFill>
                  <a:schemeClr val="tx1"/>
                </a:solidFill>
                <a:miter lim="800000"/>
                <a:headEnd/>
                <a:tailEnd/>
              </a:ln>
            </p:spPr>
            <p:txBody>
              <a:bodyPr wrap="none" anchor="ctr"/>
              <a:lstStyle/>
              <a:p>
                <a:endParaRPr lang="en-US"/>
              </a:p>
            </p:txBody>
          </p:sp>
          <p:sp>
            <p:nvSpPr>
              <p:cNvPr id="25649" name="Rectangle 7"/>
              <p:cNvSpPr>
                <a:spLocks noChangeArrowheads="1"/>
              </p:cNvSpPr>
              <p:nvPr/>
            </p:nvSpPr>
            <p:spPr bwMode="auto">
              <a:xfrm>
                <a:off x="1824" y="2640"/>
                <a:ext cx="144" cy="336"/>
              </a:xfrm>
              <a:prstGeom prst="rect">
                <a:avLst/>
              </a:prstGeom>
              <a:noFill/>
              <a:ln w="9525">
                <a:solidFill>
                  <a:schemeClr val="tx1"/>
                </a:solidFill>
                <a:miter lim="800000"/>
                <a:headEnd/>
                <a:tailEnd/>
              </a:ln>
            </p:spPr>
            <p:txBody>
              <a:bodyPr wrap="none" anchor="ctr"/>
              <a:lstStyle/>
              <a:p>
                <a:endParaRPr lang="en-US"/>
              </a:p>
            </p:txBody>
          </p:sp>
          <p:sp>
            <p:nvSpPr>
              <p:cNvPr id="25650" name="Rectangle 8"/>
              <p:cNvSpPr>
                <a:spLocks noChangeArrowheads="1"/>
              </p:cNvSpPr>
              <p:nvPr/>
            </p:nvSpPr>
            <p:spPr bwMode="auto">
              <a:xfrm>
                <a:off x="1344" y="2976"/>
                <a:ext cx="144" cy="336"/>
              </a:xfrm>
              <a:prstGeom prst="rect">
                <a:avLst/>
              </a:prstGeom>
              <a:noFill/>
              <a:ln w="9525">
                <a:solidFill>
                  <a:schemeClr val="tx1"/>
                </a:solidFill>
                <a:miter lim="800000"/>
                <a:headEnd/>
                <a:tailEnd/>
              </a:ln>
            </p:spPr>
            <p:txBody>
              <a:bodyPr wrap="none" anchor="ctr"/>
              <a:lstStyle/>
              <a:p>
                <a:endParaRPr lang="en-US"/>
              </a:p>
            </p:txBody>
          </p:sp>
          <p:sp>
            <p:nvSpPr>
              <p:cNvPr id="25651" name="Rectangle 15"/>
              <p:cNvSpPr>
                <a:spLocks noChangeArrowheads="1"/>
              </p:cNvSpPr>
              <p:nvPr/>
            </p:nvSpPr>
            <p:spPr bwMode="auto">
              <a:xfrm>
                <a:off x="1488" y="2880"/>
                <a:ext cx="336" cy="168"/>
              </a:xfrm>
              <a:prstGeom prst="rect">
                <a:avLst/>
              </a:prstGeom>
              <a:noFill/>
              <a:ln w="9525">
                <a:solidFill>
                  <a:schemeClr val="tx1"/>
                </a:solidFill>
                <a:miter lim="800000"/>
                <a:headEnd/>
                <a:tailEnd/>
              </a:ln>
            </p:spPr>
            <p:txBody>
              <a:bodyPr wrap="none" anchor="ctr"/>
              <a:lstStyle/>
              <a:p>
                <a:endParaRPr lang="en-US"/>
              </a:p>
            </p:txBody>
          </p:sp>
        </p:grpSp>
        <p:sp>
          <p:nvSpPr>
            <p:cNvPr id="25639" name="Rectangle 62"/>
            <p:cNvSpPr>
              <a:spLocks noChangeArrowheads="1"/>
            </p:cNvSpPr>
            <p:nvPr/>
          </p:nvSpPr>
          <p:spPr bwMode="auto">
            <a:xfrm>
              <a:off x="288" y="2640"/>
              <a:ext cx="144" cy="336"/>
            </a:xfrm>
            <a:prstGeom prst="rect">
              <a:avLst/>
            </a:prstGeom>
            <a:noFill/>
            <a:ln w="9525">
              <a:solidFill>
                <a:schemeClr val="tx1"/>
              </a:solidFill>
              <a:miter lim="800000"/>
              <a:headEnd/>
              <a:tailEnd/>
            </a:ln>
          </p:spPr>
          <p:txBody>
            <a:bodyPr wrap="none" anchor="ctr"/>
            <a:lstStyle/>
            <a:p>
              <a:pPr algn="ctr"/>
              <a:endParaRPr lang="en-US"/>
            </a:p>
          </p:txBody>
        </p:sp>
        <p:sp>
          <p:nvSpPr>
            <p:cNvPr id="25640" name="Line 64"/>
            <p:cNvSpPr>
              <a:spLocks noChangeShapeType="1"/>
            </p:cNvSpPr>
            <p:nvPr/>
          </p:nvSpPr>
          <p:spPr bwMode="auto">
            <a:xfrm flipV="1">
              <a:off x="1632" y="1104"/>
              <a:ext cx="0" cy="1536"/>
            </a:xfrm>
            <a:prstGeom prst="line">
              <a:avLst/>
            </a:prstGeom>
            <a:noFill/>
            <a:ln w="9525">
              <a:solidFill>
                <a:schemeClr val="tx1"/>
              </a:solidFill>
              <a:round/>
              <a:headEnd type="triangle" w="med" len="med"/>
              <a:tailEnd type="triangle" w="med" len="med"/>
            </a:ln>
          </p:spPr>
          <p:txBody>
            <a:bodyPr/>
            <a:lstStyle/>
            <a:p>
              <a:endParaRPr lang="en-US"/>
            </a:p>
          </p:txBody>
        </p:sp>
        <p:sp>
          <p:nvSpPr>
            <p:cNvPr id="25641" name="Line 65"/>
            <p:cNvSpPr>
              <a:spLocks noChangeShapeType="1"/>
            </p:cNvSpPr>
            <p:nvPr/>
          </p:nvSpPr>
          <p:spPr bwMode="auto">
            <a:xfrm flipH="1">
              <a:off x="432" y="2640"/>
              <a:ext cx="1152" cy="0"/>
            </a:xfrm>
            <a:prstGeom prst="line">
              <a:avLst/>
            </a:prstGeom>
            <a:noFill/>
            <a:ln w="9525">
              <a:solidFill>
                <a:schemeClr val="tx1"/>
              </a:solidFill>
              <a:round/>
              <a:headEnd type="triangle" w="med" len="med"/>
              <a:tailEnd type="triangle" w="med" len="med"/>
            </a:ln>
          </p:spPr>
          <p:txBody>
            <a:bodyPr/>
            <a:lstStyle/>
            <a:p>
              <a:endParaRPr lang="en-US"/>
            </a:p>
          </p:txBody>
        </p:sp>
        <p:sp>
          <p:nvSpPr>
            <p:cNvPr id="25642" name="Text Box 66"/>
            <p:cNvSpPr txBox="1">
              <a:spLocks noChangeArrowheads="1"/>
            </p:cNvSpPr>
            <p:nvPr/>
          </p:nvSpPr>
          <p:spPr bwMode="auto">
            <a:xfrm>
              <a:off x="1536" y="2304"/>
              <a:ext cx="1012" cy="316"/>
            </a:xfrm>
            <a:prstGeom prst="rect">
              <a:avLst/>
            </a:prstGeom>
            <a:noFill/>
            <a:ln w="9525">
              <a:noFill/>
              <a:miter lim="800000"/>
              <a:headEnd/>
              <a:tailEnd/>
            </a:ln>
          </p:spPr>
          <p:txBody>
            <a:bodyPr wrap="none">
              <a:spAutoFit/>
            </a:bodyPr>
            <a:lstStyle/>
            <a:p>
              <a:pPr algn="ctr"/>
              <a:r>
                <a:rPr lang="en-US" sz="900"/>
                <a:t>Control Center</a:t>
              </a:r>
            </a:p>
            <a:p>
              <a:pPr algn="ctr"/>
              <a:r>
                <a:rPr lang="en-US" sz="900"/>
                <a:t>Release Point</a:t>
              </a:r>
            </a:p>
            <a:p>
              <a:pPr algn="ctr"/>
              <a:r>
                <a:rPr lang="en-US" sz="900"/>
                <a:t>Marked by Army Code letter</a:t>
              </a:r>
            </a:p>
          </p:txBody>
        </p:sp>
        <p:sp>
          <p:nvSpPr>
            <p:cNvPr id="25643" name="Line 67"/>
            <p:cNvSpPr>
              <a:spLocks noChangeShapeType="1"/>
            </p:cNvSpPr>
            <p:nvPr/>
          </p:nvSpPr>
          <p:spPr bwMode="auto">
            <a:xfrm flipV="1">
              <a:off x="1968" y="1488"/>
              <a:ext cx="0" cy="432"/>
            </a:xfrm>
            <a:prstGeom prst="line">
              <a:avLst/>
            </a:prstGeom>
            <a:noFill/>
            <a:ln w="28575">
              <a:solidFill>
                <a:schemeClr val="tx1"/>
              </a:solidFill>
              <a:round/>
              <a:headEnd/>
              <a:tailEnd type="triangle" w="med" len="med"/>
            </a:ln>
          </p:spPr>
          <p:txBody>
            <a:bodyPr/>
            <a:lstStyle/>
            <a:p>
              <a:endParaRPr lang="en-US"/>
            </a:p>
          </p:txBody>
        </p:sp>
        <p:sp>
          <p:nvSpPr>
            <p:cNvPr id="25644" name="Text Box 68"/>
            <p:cNvSpPr txBox="1">
              <a:spLocks noChangeArrowheads="1"/>
            </p:cNvSpPr>
            <p:nvPr/>
          </p:nvSpPr>
          <p:spPr bwMode="auto">
            <a:xfrm>
              <a:off x="1632" y="1920"/>
              <a:ext cx="652" cy="144"/>
            </a:xfrm>
            <a:prstGeom prst="rect">
              <a:avLst/>
            </a:prstGeom>
            <a:noFill/>
            <a:ln w="9525">
              <a:noFill/>
              <a:miter lim="800000"/>
              <a:headEnd/>
              <a:tailEnd/>
            </a:ln>
          </p:spPr>
          <p:txBody>
            <a:bodyPr wrap="none">
              <a:spAutoFit/>
            </a:bodyPr>
            <a:lstStyle/>
            <a:p>
              <a:r>
                <a:rPr lang="en-US" sz="900"/>
                <a:t>Direction of flight</a:t>
              </a:r>
            </a:p>
          </p:txBody>
        </p:sp>
        <p:sp>
          <p:nvSpPr>
            <p:cNvPr id="25645" name="Text Box 69"/>
            <p:cNvSpPr txBox="1">
              <a:spLocks noChangeArrowheads="1"/>
            </p:cNvSpPr>
            <p:nvPr/>
          </p:nvSpPr>
          <p:spPr bwMode="auto">
            <a:xfrm>
              <a:off x="1622" y="765"/>
              <a:ext cx="1080" cy="316"/>
            </a:xfrm>
            <a:prstGeom prst="rect">
              <a:avLst/>
            </a:prstGeom>
            <a:noFill/>
            <a:ln w="9525">
              <a:noFill/>
              <a:miter lim="800000"/>
              <a:headEnd/>
              <a:tailEnd/>
            </a:ln>
          </p:spPr>
          <p:txBody>
            <a:bodyPr wrap="none">
              <a:spAutoFit/>
            </a:bodyPr>
            <a:lstStyle/>
            <a:p>
              <a:r>
                <a:rPr lang="en-US" sz="900" b="1"/>
                <a:t>Far Panel / Light</a:t>
              </a:r>
            </a:p>
            <a:p>
              <a:r>
                <a:rPr lang="en-US" sz="900"/>
                <a:t>500 Meters or the edge of the </a:t>
              </a:r>
            </a:p>
            <a:p>
              <a:r>
                <a:rPr lang="en-US" sz="900"/>
                <a:t>DZ, which ever one is closer.  </a:t>
              </a:r>
            </a:p>
          </p:txBody>
        </p:sp>
        <p:sp>
          <p:nvSpPr>
            <p:cNvPr id="25646" name="Text Box 71"/>
            <p:cNvSpPr txBox="1">
              <a:spLocks noChangeArrowheads="1"/>
            </p:cNvSpPr>
            <p:nvPr/>
          </p:nvSpPr>
          <p:spPr bwMode="auto">
            <a:xfrm>
              <a:off x="432" y="2736"/>
              <a:ext cx="888" cy="488"/>
            </a:xfrm>
            <a:prstGeom prst="rect">
              <a:avLst/>
            </a:prstGeom>
            <a:noFill/>
            <a:ln w="9525">
              <a:noFill/>
              <a:miter lim="800000"/>
              <a:headEnd/>
              <a:tailEnd/>
            </a:ln>
          </p:spPr>
          <p:txBody>
            <a:bodyPr wrap="none">
              <a:spAutoFit/>
            </a:bodyPr>
            <a:lstStyle/>
            <a:p>
              <a:r>
                <a:rPr lang="en-US" sz="900" b="1"/>
                <a:t>Flank Panel / Bi-</a:t>
              </a:r>
            </a:p>
            <a:p>
              <a:r>
                <a:rPr lang="en-US" sz="900" b="1"/>
                <a:t>Directional Light</a:t>
              </a:r>
            </a:p>
            <a:p>
              <a:r>
                <a:rPr lang="en-US" sz="900"/>
                <a:t>200 Meters or the edge </a:t>
              </a:r>
            </a:p>
            <a:p>
              <a:r>
                <a:rPr lang="en-US" sz="900"/>
                <a:t>of the DZ, which ever is </a:t>
              </a:r>
            </a:p>
            <a:p>
              <a:r>
                <a:rPr lang="en-US" sz="900"/>
                <a:t>closer.</a:t>
              </a:r>
            </a:p>
          </p:txBody>
        </p:sp>
      </p:grpSp>
      <p:sp>
        <p:nvSpPr>
          <p:cNvPr id="25605" name="Text Box 72"/>
          <p:cNvSpPr txBox="1">
            <a:spLocks noChangeArrowheads="1"/>
          </p:cNvSpPr>
          <p:nvPr/>
        </p:nvSpPr>
        <p:spPr bwMode="auto">
          <a:xfrm>
            <a:off x="288925" y="5468938"/>
            <a:ext cx="4060825" cy="1158875"/>
          </a:xfrm>
          <a:prstGeom prst="rect">
            <a:avLst/>
          </a:prstGeom>
          <a:noFill/>
          <a:ln w="9525">
            <a:noFill/>
            <a:miter lim="800000"/>
            <a:headEnd/>
            <a:tailEnd/>
          </a:ln>
        </p:spPr>
        <p:txBody>
          <a:bodyPr wrap="none">
            <a:spAutoFit/>
          </a:bodyPr>
          <a:lstStyle/>
          <a:p>
            <a:r>
              <a:rPr lang="en-US" sz="1000"/>
              <a:t>Both far and flank panels are elevated at a 45 degree angle towards</a:t>
            </a:r>
          </a:p>
          <a:p>
            <a:r>
              <a:rPr lang="en-US" sz="1000"/>
              <a:t>the release point / Army code letter.</a:t>
            </a:r>
          </a:p>
          <a:p>
            <a:endParaRPr lang="en-US" sz="1000"/>
          </a:p>
          <a:p>
            <a:r>
              <a:rPr lang="en-US" sz="1000"/>
              <a:t>At night the light of the Army code letter and far panel are directional, </a:t>
            </a:r>
          </a:p>
          <a:p>
            <a:r>
              <a:rPr lang="en-US" sz="1000"/>
              <a:t>shining the opposite direction of flight. (towards the incoming aircraft)</a:t>
            </a:r>
          </a:p>
          <a:p>
            <a:r>
              <a:rPr lang="en-US" sz="1000"/>
              <a:t>The flank light is bi-directional, it shines in the opposite direction of </a:t>
            </a:r>
          </a:p>
          <a:p>
            <a:r>
              <a:rPr lang="en-US" sz="1000"/>
              <a:t>flight and towards the release point / Army code letter.</a:t>
            </a:r>
          </a:p>
        </p:txBody>
      </p:sp>
      <p:grpSp>
        <p:nvGrpSpPr>
          <p:cNvPr id="25606" name="Group 102"/>
          <p:cNvGrpSpPr>
            <a:grpSpLocks/>
          </p:cNvGrpSpPr>
          <p:nvPr/>
        </p:nvGrpSpPr>
        <p:grpSpPr bwMode="auto">
          <a:xfrm>
            <a:off x="4697413" y="1447800"/>
            <a:ext cx="4471987" cy="3767138"/>
            <a:chOff x="2976" y="485"/>
            <a:chExt cx="2817" cy="2373"/>
          </a:xfrm>
        </p:grpSpPr>
        <p:sp>
          <p:nvSpPr>
            <p:cNvPr id="25609" name="Rectangle 73"/>
            <p:cNvSpPr>
              <a:spLocks noChangeArrowheads="1"/>
            </p:cNvSpPr>
            <p:nvPr/>
          </p:nvSpPr>
          <p:spPr bwMode="auto">
            <a:xfrm>
              <a:off x="4560" y="576"/>
              <a:ext cx="96" cy="288"/>
            </a:xfrm>
            <a:prstGeom prst="rect">
              <a:avLst/>
            </a:prstGeom>
            <a:noFill/>
            <a:ln w="9525">
              <a:solidFill>
                <a:schemeClr val="tx1"/>
              </a:solidFill>
              <a:miter lim="800000"/>
              <a:headEnd/>
              <a:tailEnd/>
            </a:ln>
          </p:spPr>
          <p:txBody>
            <a:bodyPr wrap="none" anchor="ctr"/>
            <a:lstStyle/>
            <a:p>
              <a:endParaRPr lang="en-US"/>
            </a:p>
          </p:txBody>
        </p:sp>
        <p:grpSp>
          <p:nvGrpSpPr>
            <p:cNvPr id="25610" name="Group 76"/>
            <p:cNvGrpSpPr>
              <a:grpSpLocks/>
            </p:cNvGrpSpPr>
            <p:nvPr/>
          </p:nvGrpSpPr>
          <p:grpSpPr bwMode="auto">
            <a:xfrm>
              <a:off x="5232" y="1632"/>
              <a:ext cx="315" cy="240"/>
              <a:chOff x="4272" y="1776"/>
              <a:chExt cx="315" cy="240"/>
            </a:xfrm>
          </p:grpSpPr>
          <p:sp>
            <p:nvSpPr>
              <p:cNvPr id="25635" name="Oval 74"/>
              <p:cNvSpPr>
                <a:spLocks noChangeArrowheads="1"/>
              </p:cNvSpPr>
              <p:nvPr/>
            </p:nvSpPr>
            <p:spPr bwMode="auto">
              <a:xfrm>
                <a:off x="4320" y="1776"/>
                <a:ext cx="240" cy="240"/>
              </a:xfrm>
              <a:prstGeom prst="ellipse">
                <a:avLst/>
              </a:prstGeom>
              <a:solidFill>
                <a:srgbClr val="CFCFCF"/>
              </a:solidFill>
              <a:ln w="9525">
                <a:solidFill>
                  <a:schemeClr val="tx1"/>
                </a:solidFill>
                <a:round/>
                <a:headEnd/>
                <a:tailEnd/>
              </a:ln>
            </p:spPr>
            <p:txBody>
              <a:bodyPr wrap="none" anchor="ctr"/>
              <a:lstStyle/>
              <a:p>
                <a:endParaRPr lang="en-US"/>
              </a:p>
            </p:txBody>
          </p:sp>
          <p:sp>
            <p:nvSpPr>
              <p:cNvPr id="25636" name="Text Box 75"/>
              <p:cNvSpPr txBox="1">
                <a:spLocks noChangeArrowheads="1"/>
              </p:cNvSpPr>
              <p:nvPr/>
            </p:nvSpPr>
            <p:spPr bwMode="auto">
              <a:xfrm>
                <a:off x="4272" y="1824"/>
                <a:ext cx="315" cy="135"/>
              </a:xfrm>
              <a:prstGeom prst="rect">
                <a:avLst/>
              </a:prstGeom>
              <a:noFill/>
              <a:ln w="9525">
                <a:noFill/>
                <a:miter lim="800000"/>
                <a:headEnd/>
                <a:tailEnd/>
              </a:ln>
            </p:spPr>
            <p:txBody>
              <a:bodyPr wrap="none">
                <a:spAutoFit/>
              </a:bodyPr>
              <a:lstStyle/>
              <a:p>
                <a:r>
                  <a:rPr lang="en-US"/>
                  <a:t>RP/CC</a:t>
                </a:r>
              </a:p>
            </p:txBody>
          </p:sp>
        </p:grpSp>
        <p:sp>
          <p:nvSpPr>
            <p:cNvPr id="25611" name="Rectangle 77"/>
            <p:cNvSpPr>
              <a:spLocks noChangeArrowheads="1"/>
            </p:cNvSpPr>
            <p:nvPr/>
          </p:nvSpPr>
          <p:spPr bwMode="auto">
            <a:xfrm>
              <a:off x="4560" y="1680"/>
              <a:ext cx="96" cy="288"/>
            </a:xfrm>
            <a:prstGeom prst="rect">
              <a:avLst/>
            </a:prstGeom>
            <a:noFill/>
            <a:ln w="9525">
              <a:solidFill>
                <a:schemeClr val="tx1"/>
              </a:solidFill>
              <a:miter lim="800000"/>
              <a:headEnd/>
              <a:tailEnd/>
            </a:ln>
          </p:spPr>
          <p:txBody>
            <a:bodyPr wrap="none" anchor="ctr"/>
            <a:lstStyle/>
            <a:p>
              <a:endParaRPr lang="en-US"/>
            </a:p>
          </p:txBody>
        </p:sp>
        <p:sp>
          <p:nvSpPr>
            <p:cNvPr id="25612" name="Rectangle 78"/>
            <p:cNvSpPr>
              <a:spLocks noChangeArrowheads="1"/>
            </p:cNvSpPr>
            <p:nvPr/>
          </p:nvSpPr>
          <p:spPr bwMode="auto">
            <a:xfrm>
              <a:off x="4560" y="2256"/>
              <a:ext cx="96" cy="288"/>
            </a:xfrm>
            <a:prstGeom prst="rect">
              <a:avLst/>
            </a:prstGeom>
            <a:noFill/>
            <a:ln w="9525">
              <a:solidFill>
                <a:schemeClr val="tx1"/>
              </a:solidFill>
              <a:miter lim="800000"/>
              <a:headEnd/>
              <a:tailEnd/>
            </a:ln>
          </p:spPr>
          <p:txBody>
            <a:bodyPr wrap="none" anchor="ctr"/>
            <a:lstStyle/>
            <a:p>
              <a:endParaRPr lang="en-US"/>
            </a:p>
          </p:txBody>
        </p:sp>
        <p:sp>
          <p:nvSpPr>
            <p:cNvPr id="25613" name="Rectangle 79"/>
            <p:cNvSpPr>
              <a:spLocks noChangeArrowheads="1"/>
            </p:cNvSpPr>
            <p:nvPr/>
          </p:nvSpPr>
          <p:spPr bwMode="auto">
            <a:xfrm>
              <a:off x="3792" y="1680"/>
              <a:ext cx="288" cy="96"/>
            </a:xfrm>
            <a:prstGeom prst="rect">
              <a:avLst/>
            </a:prstGeom>
            <a:noFill/>
            <a:ln w="9525">
              <a:solidFill>
                <a:schemeClr val="tx1"/>
              </a:solidFill>
              <a:miter lim="800000"/>
              <a:headEnd/>
              <a:tailEnd/>
            </a:ln>
          </p:spPr>
          <p:txBody>
            <a:bodyPr wrap="none" anchor="ctr"/>
            <a:lstStyle/>
            <a:p>
              <a:endParaRPr lang="en-US"/>
            </a:p>
          </p:txBody>
        </p:sp>
        <p:sp>
          <p:nvSpPr>
            <p:cNvPr id="25614" name="Rectangle 80"/>
            <p:cNvSpPr>
              <a:spLocks noChangeArrowheads="1"/>
            </p:cNvSpPr>
            <p:nvPr/>
          </p:nvSpPr>
          <p:spPr bwMode="auto">
            <a:xfrm>
              <a:off x="3120" y="1680"/>
              <a:ext cx="288" cy="96"/>
            </a:xfrm>
            <a:prstGeom prst="rect">
              <a:avLst/>
            </a:prstGeom>
            <a:noFill/>
            <a:ln w="9525">
              <a:solidFill>
                <a:schemeClr val="tx1"/>
              </a:solidFill>
              <a:miter lim="800000"/>
              <a:headEnd/>
              <a:tailEnd/>
            </a:ln>
          </p:spPr>
          <p:txBody>
            <a:bodyPr wrap="none" anchor="ctr"/>
            <a:lstStyle/>
            <a:p>
              <a:endParaRPr lang="en-US"/>
            </a:p>
          </p:txBody>
        </p:sp>
        <p:sp>
          <p:nvSpPr>
            <p:cNvPr id="25615" name="Text Box 81"/>
            <p:cNvSpPr txBox="1">
              <a:spLocks noChangeArrowheads="1"/>
            </p:cNvSpPr>
            <p:nvPr/>
          </p:nvSpPr>
          <p:spPr bwMode="auto">
            <a:xfrm>
              <a:off x="2976" y="1776"/>
              <a:ext cx="552" cy="135"/>
            </a:xfrm>
            <a:prstGeom prst="rect">
              <a:avLst/>
            </a:prstGeom>
            <a:noFill/>
            <a:ln w="9525">
              <a:noFill/>
              <a:miter lim="800000"/>
              <a:headEnd/>
              <a:tailEnd/>
            </a:ln>
          </p:spPr>
          <p:txBody>
            <a:bodyPr wrap="none">
              <a:spAutoFit/>
            </a:bodyPr>
            <a:lstStyle/>
            <a:p>
              <a:pPr algn="ctr"/>
              <a:r>
                <a:rPr lang="en-US"/>
                <a:t>FLANK PANEL</a:t>
              </a:r>
            </a:p>
          </p:txBody>
        </p:sp>
        <p:sp>
          <p:nvSpPr>
            <p:cNvPr id="25616" name="Text Box 82"/>
            <p:cNvSpPr txBox="1">
              <a:spLocks noChangeArrowheads="1"/>
            </p:cNvSpPr>
            <p:nvPr/>
          </p:nvSpPr>
          <p:spPr bwMode="auto">
            <a:xfrm>
              <a:off x="3696" y="1776"/>
              <a:ext cx="490" cy="212"/>
            </a:xfrm>
            <a:prstGeom prst="rect">
              <a:avLst/>
            </a:prstGeom>
            <a:noFill/>
            <a:ln w="9525">
              <a:noFill/>
              <a:miter lim="800000"/>
              <a:headEnd/>
              <a:tailEnd/>
            </a:ln>
          </p:spPr>
          <p:txBody>
            <a:bodyPr wrap="none">
              <a:spAutoFit/>
            </a:bodyPr>
            <a:lstStyle/>
            <a:p>
              <a:pPr algn="ctr"/>
              <a:r>
                <a:rPr lang="en-US"/>
                <a:t>ALIGNMENT</a:t>
              </a:r>
            </a:p>
            <a:p>
              <a:pPr algn="ctr"/>
              <a:r>
                <a:rPr lang="en-US"/>
                <a:t>PANEL</a:t>
              </a:r>
            </a:p>
          </p:txBody>
        </p:sp>
        <p:sp>
          <p:nvSpPr>
            <p:cNvPr id="25617" name="Text Box 83"/>
            <p:cNvSpPr txBox="1">
              <a:spLocks noChangeArrowheads="1"/>
            </p:cNvSpPr>
            <p:nvPr/>
          </p:nvSpPr>
          <p:spPr bwMode="auto">
            <a:xfrm>
              <a:off x="4128" y="1968"/>
              <a:ext cx="622" cy="135"/>
            </a:xfrm>
            <a:prstGeom prst="rect">
              <a:avLst/>
            </a:prstGeom>
            <a:noFill/>
            <a:ln w="9525">
              <a:noFill/>
              <a:miter lim="800000"/>
              <a:headEnd/>
              <a:tailEnd/>
            </a:ln>
          </p:spPr>
          <p:txBody>
            <a:bodyPr wrap="none">
              <a:spAutoFit/>
            </a:bodyPr>
            <a:lstStyle/>
            <a:p>
              <a:pPr algn="r"/>
              <a:r>
                <a:rPr lang="en-US"/>
                <a:t>CORNER PANEL</a:t>
              </a:r>
            </a:p>
          </p:txBody>
        </p:sp>
        <p:sp>
          <p:nvSpPr>
            <p:cNvPr id="25618" name="Text Box 84"/>
            <p:cNvSpPr txBox="1">
              <a:spLocks noChangeArrowheads="1"/>
            </p:cNvSpPr>
            <p:nvPr/>
          </p:nvSpPr>
          <p:spPr bwMode="auto">
            <a:xfrm>
              <a:off x="4032" y="2544"/>
              <a:ext cx="705" cy="135"/>
            </a:xfrm>
            <a:prstGeom prst="rect">
              <a:avLst/>
            </a:prstGeom>
            <a:noFill/>
            <a:ln w="9525">
              <a:noFill/>
              <a:miter lim="800000"/>
              <a:headEnd/>
              <a:tailEnd/>
            </a:ln>
          </p:spPr>
          <p:txBody>
            <a:bodyPr wrap="none">
              <a:spAutoFit/>
            </a:bodyPr>
            <a:lstStyle/>
            <a:p>
              <a:pPr algn="ctr"/>
              <a:r>
                <a:rPr lang="en-US"/>
                <a:t>APPROACH PANEL</a:t>
              </a:r>
            </a:p>
          </p:txBody>
        </p:sp>
        <p:sp>
          <p:nvSpPr>
            <p:cNvPr id="25619" name="Line 85"/>
            <p:cNvSpPr>
              <a:spLocks noChangeShapeType="1"/>
            </p:cNvSpPr>
            <p:nvPr/>
          </p:nvSpPr>
          <p:spPr bwMode="auto">
            <a:xfrm>
              <a:off x="4656" y="1632"/>
              <a:ext cx="624" cy="0"/>
            </a:xfrm>
            <a:prstGeom prst="line">
              <a:avLst/>
            </a:prstGeom>
            <a:noFill/>
            <a:ln w="9525">
              <a:solidFill>
                <a:schemeClr val="tx1"/>
              </a:solidFill>
              <a:round/>
              <a:headEnd type="triangle" w="med" len="med"/>
              <a:tailEnd type="triangle" w="med" len="med"/>
            </a:ln>
          </p:spPr>
          <p:txBody>
            <a:bodyPr/>
            <a:lstStyle/>
            <a:p>
              <a:endParaRPr lang="en-US"/>
            </a:p>
          </p:txBody>
        </p:sp>
        <p:sp>
          <p:nvSpPr>
            <p:cNvPr id="25620" name="Line 86"/>
            <p:cNvSpPr>
              <a:spLocks noChangeShapeType="1"/>
            </p:cNvSpPr>
            <p:nvPr/>
          </p:nvSpPr>
          <p:spPr bwMode="auto">
            <a:xfrm flipH="1">
              <a:off x="4080" y="1632"/>
              <a:ext cx="576" cy="0"/>
            </a:xfrm>
            <a:prstGeom prst="line">
              <a:avLst/>
            </a:prstGeom>
            <a:noFill/>
            <a:ln w="9525">
              <a:solidFill>
                <a:schemeClr val="tx1"/>
              </a:solidFill>
              <a:round/>
              <a:headEnd type="triangle" w="med" len="med"/>
              <a:tailEnd type="triangle" w="med" len="med"/>
            </a:ln>
          </p:spPr>
          <p:txBody>
            <a:bodyPr/>
            <a:lstStyle/>
            <a:p>
              <a:endParaRPr lang="en-US"/>
            </a:p>
          </p:txBody>
        </p:sp>
        <p:sp>
          <p:nvSpPr>
            <p:cNvPr id="25621" name="Line 87"/>
            <p:cNvSpPr>
              <a:spLocks noChangeShapeType="1"/>
            </p:cNvSpPr>
            <p:nvPr/>
          </p:nvSpPr>
          <p:spPr bwMode="auto">
            <a:xfrm flipH="1">
              <a:off x="3408" y="1632"/>
              <a:ext cx="672" cy="0"/>
            </a:xfrm>
            <a:prstGeom prst="line">
              <a:avLst/>
            </a:prstGeom>
            <a:noFill/>
            <a:ln w="9525">
              <a:solidFill>
                <a:schemeClr val="tx1"/>
              </a:solidFill>
              <a:round/>
              <a:headEnd type="triangle" w="med" len="med"/>
              <a:tailEnd type="triangle" w="med" len="med"/>
            </a:ln>
          </p:spPr>
          <p:txBody>
            <a:bodyPr/>
            <a:lstStyle/>
            <a:p>
              <a:endParaRPr lang="en-US"/>
            </a:p>
          </p:txBody>
        </p:sp>
        <p:sp>
          <p:nvSpPr>
            <p:cNvPr id="25622" name="Line 88"/>
            <p:cNvSpPr>
              <a:spLocks noChangeShapeType="1"/>
            </p:cNvSpPr>
            <p:nvPr/>
          </p:nvSpPr>
          <p:spPr bwMode="auto">
            <a:xfrm>
              <a:off x="4704" y="1680"/>
              <a:ext cx="0" cy="576"/>
            </a:xfrm>
            <a:prstGeom prst="line">
              <a:avLst/>
            </a:prstGeom>
            <a:noFill/>
            <a:ln w="9525">
              <a:solidFill>
                <a:schemeClr val="tx1"/>
              </a:solidFill>
              <a:round/>
              <a:headEnd type="triangle" w="med" len="med"/>
              <a:tailEnd type="triangle" w="med" len="med"/>
            </a:ln>
          </p:spPr>
          <p:txBody>
            <a:bodyPr/>
            <a:lstStyle/>
            <a:p>
              <a:endParaRPr lang="en-US"/>
            </a:p>
          </p:txBody>
        </p:sp>
        <p:sp>
          <p:nvSpPr>
            <p:cNvPr id="25623" name="Line 89"/>
            <p:cNvSpPr>
              <a:spLocks noChangeShapeType="1"/>
            </p:cNvSpPr>
            <p:nvPr/>
          </p:nvSpPr>
          <p:spPr bwMode="auto">
            <a:xfrm flipV="1">
              <a:off x="4704" y="864"/>
              <a:ext cx="0" cy="720"/>
            </a:xfrm>
            <a:prstGeom prst="line">
              <a:avLst/>
            </a:prstGeom>
            <a:noFill/>
            <a:ln w="9525">
              <a:solidFill>
                <a:schemeClr val="tx1"/>
              </a:solidFill>
              <a:round/>
              <a:headEnd type="triangle" w="med" len="med"/>
              <a:tailEnd type="triangle" w="med" len="med"/>
            </a:ln>
          </p:spPr>
          <p:txBody>
            <a:bodyPr/>
            <a:lstStyle/>
            <a:p>
              <a:endParaRPr lang="en-US"/>
            </a:p>
          </p:txBody>
        </p:sp>
        <p:sp>
          <p:nvSpPr>
            <p:cNvPr id="25624" name="Line 90"/>
            <p:cNvSpPr>
              <a:spLocks noChangeShapeType="1"/>
            </p:cNvSpPr>
            <p:nvPr/>
          </p:nvSpPr>
          <p:spPr bwMode="auto">
            <a:xfrm flipH="1">
              <a:off x="3408" y="1392"/>
              <a:ext cx="1872" cy="0"/>
            </a:xfrm>
            <a:prstGeom prst="line">
              <a:avLst/>
            </a:prstGeom>
            <a:noFill/>
            <a:ln w="9525">
              <a:solidFill>
                <a:schemeClr val="tx1"/>
              </a:solidFill>
              <a:round/>
              <a:headEnd type="triangle" w="med" len="med"/>
              <a:tailEnd type="triangle" w="med" len="med"/>
            </a:ln>
          </p:spPr>
          <p:txBody>
            <a:bodyPr/>
            <a:lstStyle/>
            <a:p>
              <a:endParaRPr lang="en-US"/>
            </a:p>
          </p:txBody>
        </p:sp>
        <p:sp>
          <p:nvSpPr>
            <p:cNvPr id="25625" name="Text Box 91"/>
            <p:cNvSpPr txBox="1">
              <a:spLocks noChangeArrowheads="1"/>
            </p:cNvSpPr>
            <p:nvPr/>
          </p:nvSpPr>
          <p:spPr bwMode="auto">
            <a:xfrm>
              <a:off x="3878" y="1301"/>
              <a:ext cx="509" cy="135"/>
            </a:xfrm>
            <a:prstGeom prst="rect">
              <a:avLst/>
            </a:prstGeom>
            <a:noFill/>
            <a:ln w="9525">
              <a:noFill/>
              <a:miter lim="800000"/>
              <a:headEnd/>
              <a:tailEnd/>
            </a:ln>
          </p:spPr>
          <p:txBody>
            <a:bodyPr wrap="none">
              <a:spAutoFit/>
            </a:bodyPr>
            <a:lstStyle/>
            <a:p>
              <a:r>
                <a:rPr lang="en-US"/>
                <a:t>300 METERS</a:t>
              </a:r>
            </a:p>
          </p:txBody>
        </p:sp>
        <p:sp>
          <p:nvSpPr>
            <p:cNvPr id="25626" name="Text Box 92"/>
            <p:cNvSpPr txBox="1">
              <a:spLocks noChangeArrowheads="1"/>
            </p:cNvSpPr>
            <p:nvPr/>
          </p:nvSpPr>
          <p:spPr bwMode="auto">
            <a:xfrm>
              <a:off x="3446" y="1541"/>
              <a:ext cx="509" cy="135"/>
            </a:xfrm>
            <a:prstGeom prst="rect">
              <a:avLst/>
            </a:prstGeom>
            <a:noFill/>
            <a:ln w="9525">
              <a:noFill/>
              <a:miter lim="800000"/>
              <a:headEnd/>
              <a:tailEnd/>
            </a:ln>
          </p:spPr>
          <p:txBody>
            <a:bodyPr wrap="none">
              <a:spAutoFit/>
            </a:bodyPr>
            <a:lstStyle/>
            <a:p>
              <a:r>
                <a:rPr lang="en-US"/>
                <a:t>150 METERS</a:t>
              </a:r>
            </a:p>
          </p:txBody>
        </p:sp>
        <p:sp>
          <p:nvSpPr>
            <p:cNvPr id="25627" name="Text Box 93"/>
            <p:cNvSpPr txBox="1">
              <a:spLocks noChangeArrowheads="1"/>
            </p:cNvSpPr>
            <p:nvPr/>
          </p:nvSpPr>
          <p:spPr bwMode="auto">
            <a:xfrm>
              <a:off x="4118" y="1541"/>
              <a:ext cx="473" cy="135"/>
            </a:xfrm>
            <a:prstGeom prst="rect">
              <a:avLst/>
            </a:prstGeom>
            <a:noFill/>
            <a:ln w="9525">
              <a:noFill/>
              <a:miter lim="800000"/>
              <a:headEnd/>
              <a:tailEnd/>
            </a:ln>
          </p:spPr>
          <p:txBody>
            <a:bodyPr wrap="none">
              <a:spAutoFit/>
            </a:bodyPr>
            <a:lstStyle/>
            <a:p>
              <a:r>
                <a:rPr lang="en-US"/>
                <a:t>50 METERS</a:t>
              </a:r>
            </a:p>
          </p:txBody>
        </p:sp>
        <p:sp>
          <p:nvSpPr>
            <p:cNvPr id="25628" name="Text Box 94"/>
            <p:cNvSpPr txBox="1">
              <a:spLocks noChangeArrowheads="1"/>
            </p:cNvSpPr>
            <p:nvPr/>
          </p:nvSpPr>
          <p:spPr bwMode="auto">
            <a:xfrm>
              <a:off x="4742" y="1541"/>
              <a:ext cx="509" cy="135"/>
            </a:xfrm>
            <a:prstGeom prst="rect">
              <a:avLst/>
            </a:prstGeom>
            <a:noFill/>
            <a:ln w="9525">
              <a:noFill/>
              <a:miter lim="800000"/>
              <a:headEnd/>
              <a:tailEnd/>
            </a:ln>
          </p:spPr>
          <p:txBody>
            <a:bodyPr wrap="none">
              <a:spAutoFit/>
            </a:bodyPr>
            <a:lstStyle/>
            <a:p>
              <a:r>
                <a:rPr lang="en-US"/>
                <a:t>100 METERS</a:t>
              </a:r>
            </a:p>
          </p:txBody>
        </p:sp>
        <p:sp>
          <p:nvSpPr>
            <p:cNvPr id="25629" name="Text Box 95"/>
            <p:cNvSpPr txBox="1">
              <a:spLocks noChangeArrowheads="1"/>
            </p:cNvSpPr>
            <p:nvPr/>
          </p:nvSpPr>
          <p:spPr bwMode="auto">
            <a:xfrm>
              <a:off x="4656" y="1920"/>
              <a:ext cx="473" cy="135"/>
            </a:xfrm>
            <a:prstGeom prst="rect">
              <a:avLst/>
            </a:prstGeom>
            <a:noFill/>
            <a:ln w="9525">
              <a:noFill/>
              <a:miter lim="800000"/>
              <a:headEnd/>
              <a:tailEnd/>
            </a:ln>
          </p:spPr>
          <p:txBody>
            <a:bodyPr wrap="none">
              <a:spAutoFit/>
            </a:bodyPr>
            <a:lstStyle/>
            <a:p>
              <a:r>
                <a:rPr lang="en-US"/>
                <a:t>50 METERS</a:t>
              </a:r>
            </a:p>
          </p:txBody>
        </p:sp>
        <p:sp>
          <p:nvSpPr>
            <p:cNvPr id="25630" name="AutoShape 96"/>
            <p:cNvSpPr>
              <a:spLocks noChangeArrowheads="1"/>
            </p:cNvSpPr>
            <p:nvPr/>
          </p:nvSpPr>
          <p:spPr bwMode="auto">
            <a:xfrm>
              <a:off x="4896" y="2256"/>
              <a:ext cx="144" cy="144"/>
            </a:xfrm>
            <a:prstGeom prst="sun">
              <a:avLst>
                <a:gd name="adj" fmla="val 25000"/>
              </a:avLst>
            </a:prstGeom>
            <a:noFill/>
            <a:ln w="9525">
              <a:solidFill>
                <a:schemeClr val="tx1"/>
              </a:solidFill>
              <a:miter lim="800000"/>
              <a:headEnd/>
              <a:tailEnd/>
            </a:ln>
          </p:spPr>
          <p:txBody>
            <a:bodyPr wrap="none" anchor="ctr"/>
            <a:lstStyle/>
            <a:p>
              <a:pPr algn="ctr"/>
              <a:endParaRPr lang="en-US"/>
            </a:p>
          </p:txBody>
        </p:sp>
        <p:sp>
          <p:nvSpPr>
            <p:cNvPr id="25631" name="Line 97"/>
            <p:cNvSpPr>
              <a:spLocks noChangeShapeType="1"/>
            </p:cNvSpPr>
            <p:nvPr/>
          </p:nvSpPr>
          <p:spPr bwMode="auto">
            <a:xfrm>
              <a:off x="4608" y="2304"/>
              <a:ext cx="288" cy="0"/>
            </a:xfrm>
            <a:prstGeom prst="line">
              <a:avLst/>
            </a:prstGeom>
            <a:noFill/>
            <a:ln w="9525">
              <a:solidFill>
                <a:schemeClr val="tx1"/>
              </a:solidFill>
              <a:round/>
              <a:headEnd type="triangle" w="med" len="med"/>
              <a:tailEnd type="triangle" w="med" len="med"/>
            </a:ln>
          </p:spPr>
          <p:txBody>
            <a:bodyPr/>
            <a:lstStyle/>
            <a:p>
              <a:endParaRPr lang="en-US"/>
            </a:p>
          </p:txBody>
        </p:sp>
        <p:sp>
          <p:nvSpPr>
            <p:cNvPr id="25632" name="Text Box 98"/>
            <p:cNvSpPr txBox="1">
              <a:spLocks noChangeArrowheads="1"/>
            </p:cNvSpPr>
            <p:nvPr/>
          </p:nvSpPr>
          <p:spPr bwMode="auto">
            <a:xfrm>
              <a:off x="4646" y="2357"/>
              <a:ext cx="473" cy="135"/>
            </a:xfrm>
            <a:prstGeom prst="rect">
              <a:avLst/>
            </a:prstGeom>
            <a:noFill/>
            <a:ln w="9525">
              <a:noFill/>
              <a:miter lim="800000"/>
              <a:headEnd/>
              <a:tailEnd/>
            </a:ln>
          </p:spPr>
          <p:txBody>
            <a:bodyPr wrap="none">
              <a:spAutoFit/>
            </a:bodyPr>
            <a:lstStyle/>
            <a:p>
              <a:r>
                <a:rPr lang="en-US"/>
                <a:t>15 METERS</a:t>
              </a:r>
            </a:p>
          </p:txBody>
        </p:sp>
        <p:sp>
          <p:nvSpPr>
            <p:cNvPr id="25633" name="Text Box 100"/>
            <p:cNvSpPr txBox="1">
              <a:spLocks noChangeArrowheads="1"/>
            </p:cNvSpPr>
            <p:nvPr/>
          </p:nvSpPr>
          <p:spPr bwMode="auto">
            <a:xfrm>
              <a:off x="5078" y="2261"/>
              <a:ext cx="684" cy="597"/>
            </a:xfrm>
            <a:prstGeom prst="rect">
              <a:avLst/>
            </a:prstGeom>
            <a:noFill/>
            <a:ln w="9525">
              <a:noFill/>
              <a:miter lim="800000"/>
              <a:headEnd/>
              <a:tailEnd/>
            </a:ln>
          </p:spPr>
          <p:txBody>
            <a:bodyPr wrap="none">
              <a:spAutoFit/>
            </a:bodyPr>
            <a:lstStyle/>
            <a:p>
              <a:r>
                <a:rPr lang="en-US" b="1"/>
                <a:t>AUTHENTICATION</a:t>
              </a:r>
            </a:p>
            <a:p>
              <a:r>
                <a:rPr lang="en-US" b="1"/>
                <a:t>LIGHT</a:t>
              </a:r>
            </a:p>
            <a:p>
              <a:r>
                <a:rPr lang="en-US"/>
                <a:t>15 Meters to the </a:t>
              </a:r>
            </a:p>
            <a:p>
              <a:r>
                <a:rPr lang="en-US"/>
                <a:t>right.  Never red or</a:t>
              </a:r>
            </a:p>
            <a:p>
              <a:r>
                <a:rPr lang="en-US"/>
                <a:t>white.</a:t>
              </a:r>
            </a:p>
            <a:p>
              <a:r>
                <a:rPr lang="en-US"/>
                <a:t>Only used when</a:t>
              </a:r>
            </a:p>
            <a:p>
              <a:r>
                <a:rPr lang="en-US"/>
                <a:t>coordinated for.</a:t>
              </a:r>
            </a:p>
          </p:txBody>
        </p:sp>
        <p:sp>
          <p:nvSpPr>
            <p:cNvPr id="25634" name="Text Box 101"/>
            <p:cNvSpPr txBox="1">
              <a:spLocks noChangeArrowheads="1"/>
            </p:cNvSpPr>
            <p:nvPr/>
          </p:nvSpPr>
          <p:spPr bwMode="auto">
            <a:xfrm>
              <a:off x="4694" y="485"/>
              <a:ext cx="1099" cy="756"/>
            </a:xfrm>
            <a:prstGeom prst="rect">
              <a:avLst/>
            </a:prstGeom>
            <a:noFill/>
            <a:ln w="9525">
              <a:noFill/>
              <a:miter lim="800000"/>
              <a:headEnd/>
              <a:tailEnd/>
            </a:ln>
          </p:spPr>
          <p:txBody>
            <a:bodyPr wrap="none">
              <a:spAutoFit/>
            </a:bodyPr>
            <a:lstStyle/>
            <a:p>
              <a:r>
                <a:rPr lang="en-US" b="1" dirty="0"/>
                <a:t>FAR MARKER</a:t>
              </a:r>
            </a:p>
            <a:p>
              <a:r>
                <a:rPr lang="en-US" dirty="0"/>
                <a:t>Located at the edge of the</a:t>
              </a:r>
            </a:p>
            <a:p>
              <a:r>
                <a:rPr lang="en-US" dirty="0"/>
                <a:t>DZ or where it can best be</a:t>
              </a:r>
            </a:p>
            <a:p>
              <a:r>
                <a:rPr lang="en-US" dirty="0"/>
                <a:t>seen in line with the corner</a:t>
              </a:r>
            </a:p>
            <a:p>
              <a:r>
                <a:rPr lang="en-US" dirty="0"/>
                <a:t>panel.  Can be a single panel /</a:t>
              </a:r>
            </a:p>
            <a:p>
              <a:r>
                <a:rPr lang="en-US" dirty="0"/>
                <a:t>light or an </a:t>
              </a:r>
              <a:r>
                <a:rPr lang="en-US" dirty="0" smtClean="0"/>
                <a:t>Army </a:t>
              </a:r>
              <a:r>
                <a:rPr lang="en-US" dirty="0"/>
                <a:t>code letter.  Used</a:t>
              </a:r>
            </a:p>
            <a:p>
              <a:r>
                <a:rPr lang="en-US" dirty="0"/>
                <a:t>when any portion of the markings </a:t>
              </a:r>
            </a:p>
            <a:p>
              <a:r>
                <a:rPr lang="en-US" dirty="0"/>
                <a:t>fit within the 15:1 masking ratio at</a:t>
              </a:r>
            </a:p>
            <a:p>
              <a:r>
                <a:rPr lang="en-US" dirty="0"/>
                <a:t>the lead edge of the DZ.</a:t>
              </a:r>
            </a:p>
          </p:txBody>
        </p:sp>
      </p:grpSp>
      <p:sp>
        <p:nvSpPr>
          <p:cNvPr id="25607" name="Text Box 103"/>
          <p:cNvSpPr txBox="1">
            <a:spLocks noChangeArrowheads="1"/>
          </p:cNvSpPr>
          <p:nvPr/>
        </p:nvSpPr>
        <p:spPr bwMode="auto">
          <a:xfrm>
            <a:off x="5165725" y="1658938"/>
            <a:ext cx="915988" cy="396875"/>
          </a:xfrm>
          <a:prstGeom prst="rect">
            <a:avLst/>
          </a:prstGeom>
          <a:noFill/>
          <a:ln w="9525">
            <a:noFill/>
            <a:miter lim="800000"/>
            <a:headEnd/>
            <a:tailEnd/>
          </a:ln>
        </p:spPr>
        <p:txBody>
          <a:bodyPr wrap="none">
            <a:spAutoFit/>
          </a:bodyPr>
          <a:lstStyle/>
          <a:p>
            <a:r>
              <a:rPr lang="en-US" sz="1000" b="1"/>
              <a:t>Inverted “L”</a:t>
            </a:r>
          </a:p>
          <a:p>
            <a:r>
              <a:rPr lang="en-US" sz="1000" b="1"/>
              <a:t>C-130</a:t>
            </a:r>
          </a:p>
        </p:txBody>
      </p:sp>
      <p:sp>
        <p:nvSpPr>
          <p:cNvPr id="25608" name="Text Box 104"/>
          <p:cNvSpPr txBox="1">
            <a:spLocks noChangeArrowheads="1"/>
          </p:cNvSpPr>
          <p:nvPr/>
        </p:nvSpPr>
        <p:spPr bwMode="auto">
          <a:xfrm>
            <a:off x="5029200" y="5257800"/>
            <a:ext cx="3544888" cy="774700"/>
          </a:xfrm>
          <a:prstGeom prst="rect">
            <a:avLst/>
          </a:prstGeom>
          <a:noFill/>
          <a:ln w="9525">
            <a:noFill/>
            <a:miter lim="800000"/>
            <a:headEnd/>
            <a:tailEnd/>
          </a:ln>
        </p:spPr>
        <p:txBody>
          <a:bodyPr wrap="none">
            <a:spAutoFit/>
          </a:bodyPr>
          <a:lstStyle/>
          <a:p>
            <a:pPr>
              <a:buFontTx/>
              <a:buChar char="•"/>
            </a:pPr>
            <a:r>
              <a:rPr lang="en-US" sz="900"/>
              <a:t>All panels are elevated at a 45 degree angle towards the opposite</a:t>
            </a:r>
          </a:p>
          <a:p>
            <a:r>
              <a:rPr lang="en-US" sz="900"/>
              <a:t> direction of flight</a:t>
            </a:r>
          </a:p>
          <a:p>
            <a:pPr>
              <a:buFontTx/>
              <a:buChar char="•"/>
            </a:pPr>
            <a:r>
              <a:rPr lang="en-US" sz="900"/>
              <a:t>All lights are directional, shining in the opposite direction of flight</a:t>
            </a:r>
          </a:p>
          <a:p>
            <a:pPr>
              <a:buFontTx/>
              <a:buChar char="•"/>
            </a:pPr>
            <a:r>
              <a:rPr lang="en-US" sz="900"/>
              <a:t>The release point will be marked using a distinguishing marking, </a:t>
            </a:r>
          </a:p>
          <a:p>
            <a:r>
              <a:rPr lang="en-US" sz="900"/>
              <a:t> such as smoke, strobe, ect.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body" sz="half" idx="1"/>
          </p:nvPr>
        </p:nvSpPr>
        <p:spPr>
          <a:xfrm>
            <a:off x="0" y="0"/>
            <a:ext cx="4343400" cy="838200"/>
          </a:xfrm>
        </p:spPr>
        <p:txBody>
          <a:bodyPr/>
          <a:lstStyle/>
          <a:p>
            <a:pPr eaLnBrk="1" hangingPunct="1">
              <a:buFontTx/>
              <a:buNone/>
            </a:pPr>
            <a:r>
              <a:rPr lang="en-US" sz="1400" b="1" smtClean="0"/>
              <a:t>GMRS MARKINGS FOR C-17 / C-5</a:t>
            </a:r>
          </a:p>
          <a:p>
            <a:pPr eaLnBrk="1" hangingPunct="1">
              <a:buFontTx/>
              <a:buNone/>
            </a:pPr>
            <a:r>
              <a:rPr lang="en-US" sz="1400" smtClean="0"/>
              <a:t>Due to limited side angle vision, it is recommended to use the “T” or “H” pattern markings.</a:t>
            </a:r>
          </a:p>
          <a:p>
            <a:pPr eaLnBrk="1" hangingPunct="1">
              <a:buFontTx/>
              <a:buNone/>
            </a:pPr>
            <a:endParaRPr lang="en-US" sz="1400" smtClean="0"/>
          </a:p>
        </p:txBody>
      </p:sp>
      <p:sp>
        <p:nvSpPr>
          <p:cNvPr id="26627" name="Rectangle 3"/>
          <p:cNvSpPr>
            <a:spLocks noGrp="1" noChangeArrowheads="1"/>
          </p:cNvSpPr>
          <p:nvPr>
            <p:ph type="body" sz="half" idx="2"/>
          </p:nvPr>
        </p:nvSpPr>
        <p:spPr>
          <a:xfrm>
            <a:off x="4800600" y="0"/>
            <a:ext cx="4343400" cy="838200"/>
          </a:xfrm>
        </p:spPr>
        <p:txBody>
          <a:bodyPr/>
          <a:lstStyle/>
          <a:p>
            <a:pPr marL="533400" indent="-533400" algn="ctr" eaLnBrk="1" hangingPunct="1">
              <a:lnSpc>
                <a:spcPct val="80000"/>
              </a:lnSpc>
              <a:buFontTx/>
              <a:buNone/>
            </a:pPr>
            <a:r>
              <a:rPr lang="en-US" sz="1400" b="1" smtClean="0"/>
              <a:t>ARMY VIRS OFFSET RELEASE</a:t>
            </a:r>
          </a:p>
          <a:p>
            <a:pPr marL="533400" indent="-533400" algn="ctr" eaLnBrk="1" hangingPunct="1">
              <a:lnSpc>
                <a:spcPct val="80000"/>
              </a:lnSpc>
              <a:buFontTx/>
              <a:buNone/>
            </a:pPr>
            <a:r>
              <a:rPr lang="en-US" sz="1400" b="1" smtClean="0"/>
              <a:t>A/C turns drop heading</a:t>
            </a:r>
          </a:p>
          <a:p>
            <a:pPr marL="533400" indent="-533400" algn="ctr" eaLnBrk="1" hangingPunct="1">
              <a:lnSpc>
                <a:spcPct val="80000"/>
              </a:lnSpc>
              <a:buFontTx/>
              <a:buNone/>
            </a:pPr>
            <a:r>
              <a:rPr lang="en-US" sz="1400" b="1" smtClean="0"/>
              <a:t>after CC</a:t>
            </a:r>
          </a:p>
        </p:txBody>
      </p:sp>
      <p:sp>
        <p:nvSpPr>
          <p:cNvPr id="26628" name="Rectangle 51"/>
          <p:cNvSpPr>
            <a:spLocks noChangeArrowheads="1"/>
          </p:cNvSpPr>
          <p:nvPr/>
        </p:nvSpPr>
        <p:spPr bwMode="auto">
          <a:xfrm>
            <a:off x="228600" y="1219200"/>
            <a:ext cx="457200" cy="152400"/>
          </a:xfrm>
          <a:prstGeom prst="rect">
            <a:avLst/>
          </a:prstGeom>
          <a:noFill/>
          <a:ln w="9525">
            <a:solidFill>
              <a:schemeClr val="tx1"/>
            </a:solidFill>
            <a:miter lim="800000"/>
            <a:headEnd/>
            <a:tailEnd/>
          </a:ln>
        </p:spPr>
        <p:txBody>
          <a:bodyPr wrap="none" anchor="ctr"/>
          <a:lstStyle/>
          <a:p>
            <a:endParaRPr lang="en-US"/>
          </a:p>
        </p:txBody>
      </p:sp>
      <p:sp>
        <p:nvSpPr>
          <p:cNvPr id="26629" name="Rectangle 52"/>
          <p:cNvSpPr>
            <a:spLocks noChangeArrowheads="1"/>
          </p:cNvSpPr>
          <p:nvPr/>
        </p:nvSpPr>
        <p:spPr bwMode="auto">
          <a:xfrm>
            <a:off x="1371600" y="1219200"/>
            <a:ext cx="457200" cy="152400"/>
          </a:xfrm>
          <a:prstGeom prst="rect">
            <a:avLst/>
          </a:prstGeom>
          <a:noFill/>
          <a:ln w="9525">
            <a:solidFill>
              <a:schemeClr val="tx1"/>
            </a:solidFill>
            <a:miter lim="800000"/>
            <a:headEnd/>
            <a:tailEnd/>
          </a:ln>
        </p:spPr>
        <p:txBody>
          <a:bodyPr wrap="none" anchor="ctr"/>
          <a:lstStyle/>
          <a:p>
            <a:endParaRPr lang="en-US"/>
          </a:p>
        </p:txBody>
      </p:sp>
      <p:sp>
        <p:nvSpPr>
          <p:cNvPr id="26630" name="Rectangle 53"/>
          <p:cNvSpPr>
            <a:spLocks noChangeArrowheads="1"/>
          </p:cNvSpPr>
          <p:nvPr/>
        </p:nvSpPr>
        <p:spPr bwMode="auto">
          <a:xfrm>
            <a:off x="2895600" y="1219200"/>
            <a:ext cx="457200" cy="152400"/>
          </a:xfrm>
          <a:prstGeom prst="rect">
            <a:avLst/>
          </a:prstGeom>
          <a:noFill/>
          <a:ln w="9525">
            <a:solidFill>
              <a:schemeClr val="tx1"/>
            </a:solidFill>
            <a:miter lim="800000"/>
            <a:headEnd/>
            <a:tailEnd/>
          </a:ln>
        </p:spPr>
        <p:txBody>
          <a:bodyPr wrap="none" anchor="ctr"/>
          <a:lstStyle/>
          <a:p>
            <a:endParaRPr lang="en-US"/>
          </a:p>
        </p:txBody>
      </p:sp>
      <p:sp>
        <p:nvSpPr>
          <p:cNvPr id="26631" name="Rectangle 54"/>
          <p:cNvSpPr>
            <a:spLocks noChangeArrowheads="1"/>
          </p:cNvSpPr>
          <p:nvPr/>
        </p:nvSpPr>
        <p:spPr bwMode="auto">
          <a:xfrm rot="-5400000">
            <a:off x="2209800" y="1371600"/>
            <a:ext cx="457200" cy="152400"/>
          </a:xfrm>
          <a:prstGeom prst="rect">
            <a:avLst/>
          </a:prstGeom>
          <a:noFill/>
          <a:ln w="9525">
            <a:solidFill>
              <a:schemeClr val="tx1"/>
            </a:solidFill>
            <a:miter lim="800000"/>
            <a:headEnd/>
            <a:tailEnd/>
          </a:ln>
        </p:spPr>
        <p:txBody>
          <a:bodyPr wrap="none" anchor="ctr"/>
          <a:lstStyle/>
          <a:p>
            <a:endParaRPr lang="en-US"/>
          </a:p>
        </p:txBody>
      </p:sp>
      <p:sp>
        <p:nvSpPr>
          <p:cNvPr id="26632" name="Rectangle 55"/>
          <p:cNvSpPr>
            <a:spLocks noChangeArrowheads="1"/>
          </p:cNvSpPr>
          <p:nvPr/>
        </p:nvSpPr>
        <p:spPr bwMode="auto">
          <a:xfrm rot="-5400000">
            <a:off x="2209800" y="2057400"/>
            <a:ext cx="457200" cy="152400"/>
          </a:xfrm>
          <a:prstGeom prst="rect">
            <a:avLst/>
          </a:prstGeom>
          <a:noFill/>
          <a:ln w="9525">
            <a:solidFill>
              <a:schemeClr val="tx1"/>
            </a:solidFill>
            <a:miter lim="800000"/>
            <a:headEnd/>
            <a:tailEnd/>
          </a:ln>
        </p:spPr>
        <p:txBody>
          <a:bodyPr wrap="none" anchor="ctr"/>
          <a:lstStyle/>
          <a:p>
            <a:endParaRPr lang="en-US"/>
          </a:p>
        </p:txBody>
      </p:sp>
      <p:sp>
        <p:nvSpPr>
          <p:cNvPr id="26633" name="Rectangle 56"/>
          <p:cNvSpPr>
            <a:spLocks noChangeArrowheads="1"/>
          </p:cNvSpPr>
          <p:nvPr/>
        </p:nvSpPr>
        <p:spPr bwMode="auto">
          <a:xfrm rot="-5400000">
            <a:off x="2209800" y="2743200"/>
            <a:ext cx="457200" cy="152400"/>
          </a:xfrm>
          <a:prstGeom prst="rect">
            <a:avLst/>
          </a:prstGeom>
          <a:noFill/>
          <a:ln w="9525">
            <a:solidFill>
              <a:schemeClr val="tx1"/>
            </a:solidFill>
            <a:miter lim="800000"/>
            <a:headEnd/>
            <a:tailEnd/>
          </a:ln>
        </p:spPr>
        <p:txBody>
          <a:bodyPr wrap="none" anchor="ctr"/>
          <a:lstStyle/>
          <a:p>
            <a:endParaRPr lang="en-US"/>
          </a:p>
        </p:txBody>
      </p:sp>
      <p:sp>
        <p:nvSpPr>
          <p:cNvPr id="26634" name="Text Box 57"/>
          <p:cNvSpPr txBox="1">
            <a:spLocks noChangeArrowheads="1"/>
          </p:cNvSpPr>
          <p:nvPr/>
        </p:nvSpPr>
        <p:spPr bwMode="auto">
          <a:xfrm>
            <a:off x="441325" y="2166938"/>
            <a:ext cx="996950" cy="274637"/>
          </a:xfrm>
          <a:prstGeom prst="rect">
            <a:avLst/>
          </a:prstGeom>
          <a:noFill/>
          <a:ln w="9525">
            <a:noFill/>
            <a:miter lim="800000"/>
            <a:headEnd/>
            <a:tailEnd/>
          </a:ln>
        </p:spPr>
        <p:txBody>
          <a:bodyPr wrap="none">
            <a:spAutoFit/>
          </a:bodyPr>
          <a:lstStyle/>
          <a:p>
            <a:r>
              <a:rPr lang="en-US" sz="1200" b="1"/>
              <a:t>“T” Pattern</a:t>
            </a:r>
          </a:p>
        </p:txBody>
      </p:sp>
      <p:sp>
        <p:nvSpPr>
          <p:cNvPr id="26635" name="Text Box 58"/>
          <p:cNvSpPr txBox="1">
            <a:spLocks noChangeArrowheads="1"/>
          </p:cNvSpPr>
          <p:nvPr/>
        </p:nvSpPr>
        <p:spPr bwMode="auto">
          <a:xfrm>
            <a:off x="762000" y="1219200"/>
            <a:ext cx="468313" cy="214313"/>
          </a:xfrm>
          <a:prstGeom prst="rect">
            <a:avLst/>
          </a:prstGeom>
          <a:noFill/>
          <a:ln w="9525">
            <a:noFill/>
            <a:miter lim="800000"/>
            <a:headEnd/>
            <a:tailEnd/>
          </a:ln>
        </p:spPr>
        <p:txBody>
          <a:bodyPr wrap="none">
            <a:spAutoFit/>
          </a:bodyPr>
          <a:lstStyle/>
          <a:p>
            <a:r>
              <a:rPr lang="en-US"/>
              <a:t>150 M</a:t>
            </a:r>
          </a:p>
        </p:txBody>
      </p:sp>
      <p:sp>
        <p:nvSpPr>
          <p:cNvPr id="26636" name="Text Box 59"/>
          <p:cNvSpPr txBox="1">
            <a:spLocks noChangeArrowheads="1"/>
          </p:cNvSpPr>
          <p:nvPr/>
        </p:nvSpPr>
        <p:spPr bwMode="auto">
          <a:xfrm>
            <a:off x="1889125" y="1227138"/>
            <a:ext cx="411163" cy="214312"/>
          </a:xfrm>
          <a:prstGeom prst="rect">
            <a:avLst/>
          </a:prstGeom>
          <a:noFill/>
          <a:ln w="9525">
            <a:noFill/>
            <a:miter lim="800000"/>
            <a:headEnd/>
            <a:tailEnd/>
          </a:ln>
        </p:spPr>
        <p:txBody>
          <a:bodyPr wrap="none">
            <a:spAutoFit/>
          </a:bodyPr>
          <a:lstStyle/>
          <a:p>
            <a:r>
              <a:rPr lang="en-US"/>
              <a:t>50 M</a:t>
            </a:r>
          </a:p>
        </p:txBody>
      </p:sp>
      <p:sp>
        <p:nvSpPr>
          <p:cNvPr id="26637" name="Text Box 60"/>
          <p:cNvSpPr txBox="1">
            <a:spLocks noChangeArrowheads="1"/>
          </p:cNvSpPr>
          <p:nvPr/>
        </p:nvSpPr>
        <p:spPr bwMode="auto">
          <a:xfrm>
            <a:off x="2514600" y="1219200"/>
            <a:ext cx="411163" cy="214313"/>
          </a:xfrm>
          <a:prstGeom prst="rect">
            <a:avLst/>
          </a:prstGeom>
          <a:noFill/>
          <a:ln w="9525">
            <a:noFill/>
            <a:miter lim="800000"/>
            <a:headEnd/>
            <a:tailEnd/>
          </a:ln>
        </p:spPr>
        <p:txBody>
          <a:bodyPr wrap="none">
            <a:spAutoFit/>
          </a:bodyPr>
          <a:lstStyle/>
          <a:p>
            <a:r>
              <a:rPr lang="en-US"/>
              <a:t>50 M</a:t>
            </a:r>
          </a:p>
        </p:txBody>
      </p:sp>
      <p:sp>
        <p:nvSpPr>
          <p:cNvPr id="26638" name="Text Box 61"/>
          <p:cNvSpPr txBox="1">
            <a:spLocks noChangeArrowheads="1"/>
          </p:cNvSpPr>
          <p:nvPr/>
        </p:nvSpPr>
        <p:spPr bwMode="auto">
          <a:xfrm>
            <a:off x="2209800" y="1676400"/>
            <a:ext cx="411163" cy="214313"/>
          </a:xfrm>
          <a:prstGeom prst="rect">
            <a:avLst/>
          </a:prstGeom>
          <a:noFill/>
          <a:ln w="9525">
            <a:noFill/>
            <a:miter lim="800000"/>
            <a:headEnd/>
            <a:tailEnd/>
          </a:ln>
        </p:spPr>
        <p:txBody>
          <a:bodyPr wrap="none">
            <a:spAutoFit/>
          </a:bodyPr>
          <a:lstStyle/>
          <a:p>
            <a:r>
              <a:rPr lang="en-US"/>
              <a:t>50 M</a:t>
            </a:r>
          </a:p>
        </p:txBody>
      </p:sp>
      <p:sp>
        <p:nvSpPr>
          <p:cNvPr id="26639" name="Text Box 62"/>
          <p:cNvSpPr txBox="1">
            <a:spLocks noChangeArrowheads="1"/>
          </p:cNvSpPr>
          <p:nvPr/>
        </p:nvSpPr>
        <p:spPr bwMode="auto">
          <a:xfrm>
            <a:off x="2209800" y="2362200"/>
            <a:ext cx="411163" cy="214313"/>
          </a:xfrm>
          <a:prstGeom prst="rect">
            <a:avLst/>
          </a:prstGeom>
          <a:noFill/>
          <a:ln w="9525">
            <a:noFill/>
            <a:miter lim="800000"/>
            <a:headEnd/>
            <a:tailEnd/>
          </a:ln>
        </p:spPr>
        <p:txBody>
          <a:bodyPr wrap="none">
            <a:spAutoFit/>
          </a:bodyPr>
          <a:lstStyle/>
          <a:p>
            <a:r>
              <a:rPr lang="en-US"/>
              <a:t>50 M</a:t>
            </a:r>
          </a:p>
        </p:txBody>
      </p:sp>
      <p:sp>
        <p:nvSpPr>
          <p:cNvPr id="26640" name="AutoShape 64"/>
          <p:cNvSpPr>
            <a:spLocks noChangeArrowheads="1"/>
          </p:cNvSpPr>
          <p:nvPr/>
        </p:nvSpPr>
        <p:spPr bwMode="auto">
          <a:xfrm>
            <a:off x="2971800" y="2743200"/>
            <a:ext cx="228600" cy="228600"/>
          </a:xfrm>
          <a:prstGeom prst="sun">
            <a:avLst>
              <a:gd name="adj" fmla="val 25000"/>
            </a:avLst>
          </a:prstGeom>
          <a:noFill/>
          <a:ln w="9525">
            <a:solidFill>
              <a:schemeClr val="tx1"/>
            </a:solidFill>
            <a:miter lim="800000"/>
            <a:headEnd/>
            <a:tailEnd/>
          </a:ln>
        </p:spPr>
        <p:txBody>
          <a:bodyPr wrap="none" anchor="ctr"/>
          <a:lstStyle/>
          <a:p>
            <a:endParaRPr lang="en-US"/>
          </a:p>
        </p:txBody>
      </p:sp>
      <p:sp>
        <p:nvSpPr>
          <p:cNvPr id="26641" name="Line 65"/>
          <p:cNvSpPr>
            <a:spLocks noChangeShapeType="1"/>
          </p:cNvSpPr>
          <p:nvPr/>
        </p:nvSpPr>
        <p:spPr bwMode="auto">
          <a:xfrm flipV="1">
            <a:off x="3962400" y="1676400"/>
            <a:ext cx="0" cy="381000"/>
          </a:xfrm>
          <a:prstGeom prst="line">
            <a:avLst/>
          </a:prstGeom>
          <a:noFill/>
          <a:ln w="28575">
            <a:solidFill>
              <a:schemeClr val="tx1"/>
            </a:solidFill>
            <a:round/>
            <a:headEnd/>
            <a:tailEnd type="triangle" w="med" len="med"/>
          </a:ln>
        </p:spPr>
        <p:txBody>
          <a:bodyPr/>
          <a:lstStyle/>
          <a:p>
            <a:endParaRPr lang="en-US"/>
          </a:p>
        </p:txBody>
      </p:sp>
      <p:grpSp>
        <p:nvGrpSpPr>
          <p:cNvPr id="26642" name="Group 68"/>
          <p:cNvGrpSpPr>
            <a:grpSpLocks/>
          </p:cNvGrpSpPr>
          <p:nvPr/>
        </p:nvGrpSpPr>
        <p:grpSpPr bwMode="auto">
          <a:xfrm>
            <a:off x="3810000" y="1219200"/>
            <a:ext cx="325438" cy="304800"/>
            <a:chOff x="2352" y="768"/>
            <a:chExt cx="205" cy="192"/>
          </a:xfrm>
        </p:grpSpPr>
        <p:sp>
          <p:nvSpPr>
            <p:cNvPr id="26878" name="Oval 66"/>
            <p:cNvSpPr>
              <a:spLocks noChangeArrowheads="1"/>
            </p:cNvSpPr>
            <p:nvPr/>
          </p:nvSpPr>
          <p:spPr bwMode="auto">
            <a:xfrm>
              <a:off x="2352" y="768"/>
              <a:ext cx="192" cy="192"/>
            </a:xfrm>
            <a:prstGeom prst="ellipse">
              <a:avLst/>
            </a:prstGeom>
            <a:noFill/>
            <a:ln w="9525">
              <a:solidFill>
                <a:schemeClr val="tx1"/>
              </a:solidFill>
              <a:round/>
              <a:headEnd/>
              <a:tailEnd/>
            </a:ln>
          </p:spPr>
          <p:txBody>
            <a:bodyPr wrap="none" anchor="ctr"/>
            <a:lstStyle/>
            <a:p>
              <a:endParaRPr lang="en-US"/>
            </a:p>
          </p:txBody>
        </p:sp>
        <p:sp>
          <p:nvSpPr>
            <p:cNvPr id="26879" name="Text Box 67"/>
            <p:cNvSpPr txBox="1">
              <a:spLocks noChangeArrowheads="1"/>
            </p:cNvSpPr>
            <p:nvPr/>
          </p:nvSpPr>
          <p:spPr bwMode="auto">
            <a:xfrm>
              <a:off x="2352" y="816"/>
              <a:ext cx="205" cy="135"/>
            </a:xfrm>
            <a:prstGeom prst="rect">
              <a:avLst/>
            </a:prstGeom>
            <a:noFill/>
            <a:ln w="9525">
              <a:noFill/>
              <a:miter lim="800000"/>
              <a:headEnd/>
              <a:tailEnd/>
            </a:ln>
          </p:spPr>
          <p:txBody>
            <a:bodyPr wrap="none">
              <a:spAutoFit/>
            </a:bodyPr>
            <a:lstStyle/>
            <a:p>
              <a:r>
                <a:rPr lang="en-US"/>
                <a:t>RP</a:t>
              </a:r>
            </a:p>
          </p:txBody>
        </p:sp>
      </p:grpSp>
      <p:sp>
        <p:nvSpPr>
          <p:cNvPr id="26643" name="Text Box 69"/>
          <p:cNvSpPr txBox="1">
            <a:spLocks noChangeArrowheads="1"/>
          </p:cNvSpPr>
          <p:nvPr/>
        </p:nvSpPr>
        <p:spPr bwMode="auto">
          <a:xfrm>
            <a:off x="3429000" y="1219200"/>
            <a:ext cx="468313" cy="214313"/>
          </a:xfrm>
          <a:prstGeom prst="rect">
            <a:avLst/>
          </a:prstGeom>
          <a:noFill/>
          <a:ln w="9525">
            <a:noFill/>
            <a:miter lim="800000"/>
            <a:headEnd/>
            <a:tailEnd/>
          </a:ln>
        </p:spPr>
        <p:txBody>
          <a:bodyPr wrap="none">
            <a:spAutoFit/>
          </a:bodyPr>
          <a:lstStyle/>
          <a:p>
            <a:r>
              <a:rPr lang="en-US"/>
              <a:t>100 M</a:t>
            </a:r>
          </a:p>
        </p:txBody>
      </p:sp>
      <p:grpSp>
        <p:nvGrpSpPr>
          <p:cNvPr id="26644" name="Group 90"/>
          <p:cNvGrpSpPr>
            <a:grpSpLocks/>
          </p:cNvGrpSpPr>
          <p:nvPr/>
        </p:nvGrpSpPr>
        <p:grpSpPr bwMode="auto">
          <a:xfrm rot="-5400000">
            <a:off x="3305969" y="2409031"/>
            <a:ext cx="1066800" cy="515938"/>
            <a:chOff x="1404" y="1092"/>
            <a:chExt cx="1729" cy="721"/>
          </a:xfrm>
        </p:grpSpPr>
        <p:sp>
          <p:nvSpPr>
            <p:cNvPr id="26794" name="Freeform 91"/>
            <p:cNvSpPr>
              <a:spLocks/>
            </p:cNvSpPr>
            <p:nvPr/>
          </p:nvSpPr>
          <p:spPr bwMode="auto">
            <a:xfrm>
              <a:off x="1404" y="1092"/>
              <a:ext cx="1729" cy="690"/>
            </a:xfrm>
            <a:custGeom>
              <a:avLst/>
              <a:gdLst>
                <a:gd name="T0" fmla="*/ 1584 w 1729"/>
                <a:gd name="T1" fmla="*/ 675 h 690"/>
                <a:gd name="T2" fmla="*/ 1594 w 1729"/>
                <a:gd name="T3" fmla="*/ 655 h 690"/>
                <a:gd name="T4" fmla="*/ 1626 w 1729"/>
                <a:gd name="T5" fmla="*/ 650 h 690"/>
                <a:gd name="T6" fmla="*/ 1706 w 1729"/>
                <a:gd name="T7" fmla="*/ 619 h 690"/>
                <a:gd name="T8" fmla="*/ 1728 w 1729"/>
                <a:gd name="T9" fmla="*/ 582 h 690"/>
                <a:gd name="T10" fmla="*/ 1723 w 1729"/>
                <a:gd name="T11" fmla="*/ 557 h 690"/>
                <a:gd name="T12" fmla="*/ 1706 w 1729"/>
                <a:gd name="T13" fmla="*/ 546 h 690"/>
                <a:gd name="T14" fmla="*/ 1658 w 1729"/>
                <a:gd name="T15" fmla="*/ 529 h 690"/>
                <a:gd name="T16" fmla="*/ 1577 w 1729"/>
                <a:gd name="T17" fmla="*/ 447 h 690"/>
                <a:gd name="T18" fmla="*/ 1549 w 1729"/>
                <a:gd name="T19" fmla="*/ 422 h 690"/>
                <a:gd name="T20" fmla="*/ 1532 w 1729"/>
                <a:gd name="T21" fmla="*/ 402 h 690"/>
                <a:gd name="T22" fmla="*/ 1512 w 1729"/>
                <a:gd name="T23" fmla="*/ 413 h 690"/>
                <a:gd name="T24" fmla="*/ 1472 w 1729"/>
                <a:gd name="T25" fmla="*/ 408 h 690"/>
                <a:gd name="T26" fmla="*/ 1152 w 1729"/>
                <a:gd name="T27" fmla="*/ 411 h 690"/>
                <a:gd name="T28" fmla="*/ 1070 w 1729"/>
                <a:gd name="T29" fmla="*/ 402 h 690"/>
                <a:gd name="T30" fmla="*/ 1030 w 1729"/>
                <a:gd name="T31" fmla="*/ 402 h 690"/>
                <a:gd name="T32" fmla="*/ 1006 w 1729"/>
                <a:gd name="T33" fmla="*/ 391 h 690"/>
                <a:gd name="T34" fmla="*/ 968 w 1729"/>
                <a:gd name="T35" fmla="*/ 380 h 690"/>
                <a:gd name="T36" fmla="*/ 924 w 1729"/>
                <a:gd name="T37" fmla="*/ 382 h 690"/>
                <a:gd name="T38" fmla="*/ 889 w 1729"/>
                <a:gd name="T39" fmla="*/ 391 h 690"/>
                <a:gd name="T40" fmla="*/ 735 w 1729"/>
                <a:gd name="T41" fmla="*/ 408 h 690"/>
                <a:gd name="T42" fmla="*/ 715 w 1729"/>
                <a:gd name="T43" fmla="*/ 411 h 690"/>
                <a:gd name="T44" fmla="*/ 698 w 1729"/>
                <a:gd name="T45" fmla="*/ 388 h 690"/>
                <a:gd name="T46" fmla="*/ 658 w 1729"/>
                <a:gd name="T47" fmla="*/ 408 h 690"/>
                <a:gd name="T48" fmla="*/ 372 w 1729"/>
                <a:gd name="T49" fmla="*/ 354 h 690"/>
                <a:gd name="T50" fmla="*/ 345 w 1729"/>
                <a:gd name="T51" fmla="*/ 318 h 690"/>
                <a:gd name="T52" fmla="*/ 204 w 1729"/>
                <a:gd name="T53" fmla="*/ 14 h 690"/>
                <a:gd name="T54" fmla="*/ 181 w 1729"/>
                <a:gd name="T55" fmla="*/ 0 h 690"/>
                <a:gd name="T56" fmla="*/ 149 w 1729"/>
                <a:gd name="T57" fmla="*/ 6 h 690"/>
                <a:gd name="T58" fmla="*/ 122 w 1729"/>
                <a:gd name="T59" fmla="*/ 31 h 690"/>
                <a:gd name="T60" fmla="*/ 32 w 1729"/>
                <a:gd name="T61" fmla="*/ 416 h 690"/>
                <a:gd name="T62" fmla="*/ 0 w 1729"/>
                <a:gd name="T63" fmla="*/ 427 h 690"/>
                <a:gd name="T64" fmla="*/ 55 w 1729"/>
                <a:gd name="T65" fmla="*/ 436 h 690"/>
                <a:gd name="T66" fmla="*/ 112 w 1729"/>
                <a:gd name="T67" fmla="*/ 444 h 690"/>
                <a:gd name="T68" fmla="*/ 487 w 1729"/>
                <a:gd name="T69" fmla="*/ 588 h 690"/>
                <a:gd name="T70" fmla="*/ 499 w 1729"/>
                <a:gd name="T71" fmla="*/ 602 h 690"/>
                <a:gd name="T72" fmla="*/ 526 w 1729"/>
                <a:gd name="T73" fmla="*/ 605 h 690"/>
                <a:gd name="T74" fmla="*/ 638 w 1729"/>
                <a:gd name="T75" fmla="*/ 655 h 690"/>
                <a:gd name="T76" fmla="*/ 720 w 1729"/>
                <a:gd name="T77" fmla="*/ 672 h 690"/>
                <a:gd name="T78" fmla="*/ 792 w 1729"/>
                <a:gd name="T79" fmla="*/ 678 h 690"/>
                <a:gd name="T80" fmla="*/ 1018 w 1729"/>
                <a:gd name="T81" fmla="*/ 675 h 690"/>
                <a:gd name="T82" fmla="*/ 1167 w 1729"/>
                <a:gd name="T83" fmla="*/ 683 h 690"/>
                <a:gd name="T84" fmla="*/ 1217 w 1729"/>
                <a:gd name="T85" fmla="*/ 683 h 690"/>
                <a:gd name="T86" fmla="*/ 1236 w 1729"/>
                <a:gd name="T87" fmla="*/ 672 h 690"/>
                <a:gd name="T88" fmla="*/ 1276 w 1729"/>
                <a:gd name="T89" fmla="*/ 689 h 690"/>
                <a:gd name="T90" fmla="*/ 1522 w 1729"/>
                <a:gd name="T91" fmla="*/ 664 h 6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29"/>
                <a:gd name="T139" fmla="*/ 0 h 690"/>
                <a:gd name="T140" fmla="*/ 1729 w 1729"/>
                <a:gd name="T141" fmla="*/ 690 h 6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29" h="690">
                  <a:moveTo>
                    <a:pt x="1522" y="664"/>
                  </a:moveTo>
                  <a:lnTo>
                    <a:pt x="1557" y="664"/>
                  </a:lnTo>
                  <a:lnTo>
                    <a:pt x="1584" y="675"/>
                  </a:lnTo>
                  <a:lnTo>
                    <a:pt x="1586" y="664"/>
                  </a:lnTo>
                  <a:lnTo>
                    <a:pt x="1586" y="661"/>
                  </a:lnTo>
                  <a:lnTo>
                    <a:pt x="1594" y="655"/>
                  </a:lnTo>
                  <a:lnTo>
                    <a:pt x="1606" y="655"/>
                  </a:lnTo>
                  <a:lnTo>
                    <a:pt x="1616" y="652"/>
                  </a:lnTo>
                  <a:lnTo>
                    <a:pt x="1626" y="650"/>
                  </a:lnTo>
                  <a:lnTo>
                    <a:pt x="1649" y="641"/>
                  </a:lnTo>
                  <a:lnTo>
                    <a:pt x="1683" y="624"/>
                  </a:lnTo>
                  <a:lnTo>
                    <a:pt x="1706" y="619"/>
                  </a:lnTo>
                  <a:lnTo>
                    <a:pt x="1716" y="610"/>
                  </a:lnTo>
                  <a:lnTo>
                    <a:pt x="1723" y="602"/>
                  </a:lnTo>
                  <a:lnTo>
                    <a:pt x="1728" y="582"/>
                  </a:lnTo>
                  <a:lnTo>
                    <a:pt x="1728" y="568"/>
                  </a:lnTo>
                  <a:lnTo>
                    <a:pt x="1726" y="565"/>
                  </a:lnTo>
                  <a:lnTo>
                    <a:pt x="1723" y="557"/>
                  </a:lnTo>
                  <a:lnTo>
                    <a:pt x="1723" y="551"/>
                  </a:lnTo>
                  <a:lnTo>
                    <a:pt x="1713" y="548"/>
                  </a:lnTo>
                  <a:lnTo>
                    <a:pt x="1706" y="546"/>
                  </a:lnTo>
                  <a:lnTo>
                    <a:pt x="1693" y="534"/>
                  </a:lnTo>
                  <a:lnTo>
                    <a:pt x="1676" y="534"/>
                  </a:lnTo>
                  <a:lnTo>
                    <a:pt x="1658" y="529"/>
                  </a:lnTo>
                  <a:lnTo>
                    <a:pt x="1649" y="523"/>
                  </a:lnTo>
                  <a:lnTo>
                    <a:pt x="1589" y="453"/>
                  </a:lnTo>
                  <a:lnTo>
                    <a:pt x="1577" y="447"/>
                  </a:lnTo>
                  <a:lnTo>
                    <a:pt x="1569" y="436"/>
                  </a:lnTo>
                  <a:lnTo>
                    <a:pt x="1559" y="425"/>
                  </a:lnTo>
                  <a:lnTo>
                    <a:pt x="1549" y="422"/>
                  </a:lnTo>
                  <a:lnTo>
                    <a:pt x="1542" y="419"/>
                  </a:lnTo>
                  <a:lnTo>
                    <a:pt x="1537" y="413"/>
                  </a:lnTo>
                  <a:lnTo>
                    <a:pt x="1532" y="402"/>
                  </a:lnTo>
                  <a:lnTo>
                    <a:pt x="1522" y="399"/>
                  </a:lnTo>
                  <a:lnTo>
                    <a:pt x="1522" y="416"/>
                  </a:lnTo>
                  <a:lnTo>
                    <a:pt x="1512" y="413"/>
                  </a:lnTo>
                  <a:lnTo>
                    <a:pt x="1502" y="413"/>
                  </a:lnTo>
                  <a:lnTo>
                    <a:pt x="1487" y="411"/>
                  </a:lnTo>
                  <a:lnTo>
                    <a:pt x="1472" y="408"/>
                  </a:lnTo>
                  <a:lnTo>
                    <a:pt x="1457" y="405"/>
                  </a:lnTo>
                  <a:lnTo>
                    <a:pt x="1164" y="416"/>
                  </a:lnTo>
                  <a:lnTo>
                    <a:pt x="1152" y="411"/>
                  </a:lnTo>
                  <a:lnTo>
                    <a:pt x="1125" y="408"/>
                  </a:lnTo>
                  <a:lnTo>
                    <a:pt x="1092" y="408"/>
                  </a:lnTo>
                  <a:lnTo>
                    <a:pt x="1070" y="402"/>
                  </a:lnTo>
                  <a:lnTo>
                    <a:pt x="1050" y="405"/>
                  </a:lnTo>
                  <a:lnTo>
                    <a:pt x="1038" y="405"/>
                  </a:lnTo>
                  <a:lnTo>
                    <a:pt x="1030" y="402"/>
                  </a:lnTo>
                  <a:lnTo>
                    <a:pt x="1020" y="397"/>
                  </a:lnTo>
                  <a:lnTo>
                    <a:pt x="1015" y="394"/>
                  </a:lnTo>
                  <a:lnTo>
                    <a:pt x="1006" y="391"/>
                  </a:lnTo>
                  <a:lnTo>
                    <a:pt x="993" y="380"/>
                  </a:lnTo>
                  <a:lnTo>
                    <a:pt x="983" y="382"/>
                  </a:lnTo>
                  <a:lnTo>
                    <a:pt x="968" y="380"/>
                  </a:lnTo>
                  <a:lnTo>
                    <a:pt x="951" y="382"/>
                  </a:lnTo>
                  <a:lnTo>
                    <a:pt x="934" y="382"/>
                  </a:lnTo>
                  <a:lnTo>
                    <a:pt x="924" y="382"/>
                  </a:lnTo>
                  <a:lnTo>
                    <a:pt x="906" y="382"/>
                  </a:lnTo>
                  <a:lnTo>
                    <a:pt x="899" y="388"/>
                  </a:lnTo>
                  <a:lnTo>
                    <a:pt x="889" y="391"/>
                  </a:lnTo>
                  <a:lnTo>
                    <a:pt x="879" y="391"/>
                  </a:lnTo>
                  <a:lnTo>
                    <a:pt x="847" y="405"/>
                  </a:lnTo>
                  <a:lnTo>
                    <a:pt x="735" y="408"/>
                  </a:lnTo>
                  <a:lnTo>
                    <a:pt x="727" y="380"/>
                  </a:lnTo>
                  <a:lnTo>
                    <a:pt x="718" y="382"/>
                  </a:lnTo>
                  <a:lnTo>
                    <a:pt x="715" y="411"/>
                  </a:lnTo>
                  <a:lnTo>
                    <a:pt x="703" y="408"/>
                  </a:lnTo>
                  <a:lnTo>
                    <a:pt x="700" y="394"/>
                  </a:lnTo>
                  <a:lnTo>
                    <a:pt x="698" y="388"/>
                  </a:lnTo>
                  <a:lnTo>
                    <a:pt x="685" y="397"/>
                  </a:lnTo>
                  <a:lnTo>
                    <a:pt x="695" y="408"/>
                  </a:lnTo>
                  <a:lnTo>
                    <a:pt x="658" y="408"/>
                  </a:lnTo>
                  <a:lnTo>
                    <a:pt x="427" y="374"/>
                  </a:lnTo>
                  <a:lnTo>
                    <a:pt x="382" y="368"/>
                  </a:lnTo>
                  <a:lnTo>
                    <a:pt x="372" y="354"/>
                  </a:lnTo>
                  <a:lnTo>
                    <a:pt x="358" y="340"/>
                  </a:lnTo>
                  <a:lnTo>
                    <a:pt x="350" y="329"/>
                  </a:lnTo>
                  <a:lnTo>
                    <a:pt x="345" y="318"/>
                  </a:lnTo>
                  <a:lnTo>
                    <a:pt x="216" y="28"/>
                  </a:lnTo>
                  <a:lnTo>
                    <a:pt x="209" y="20"/>
                  </a:lnTo>
                  <a:lnTo>
                    <a:pt x="204" y="14"/>
                  </a:lnTo>
                  <a:lnTo>
                    <a:pt x="199" y="11"/>
                  </a:lnTo>
                  <a:lnTo>
                    <a:pt x="189" y="0"/>
                  </a:lnTo>
                  <a:lnTo>
                    <a:pt x="181" y="0"/>
                  </a:lnTo>
                  <a:lnTo>
                    <a:pt x="169" y="3"/>
                  </a:lnTo>
                  <a:lnTo>
                    <a:pt x="156" y="6"/>
                  </a:lnTo>
                  <a:lnTo>
                    <a:pt x="149" y="6"/>
                  </a:lnTo>
                  <a:lnTo>
                    <a:pt x="139" y="14"/>
                  </a:lnTo>
                  <a:lnTo>
                    <a:pt x="129" y="20"/>
                  </a:lnTo>
                  <a:lnTo>
                    <a:pt x="122" y="31"/>
                  </a:lnTo>
                  <a:lnTo>
                    <a:pt x="119" y="39"/>
                  </a:lnTo>
                  <a:lnTo>
                    <a:pt x="52" y="422"/>
                  </a:lnTo>
                  <a:lnTo>
                    <a:pt x="32" y="416"/>
                  </a:lnTo>
                  <a:lnTo>
                    <a:pt x="12" y="422"/>
                  </a:lnTo>
                  <a:lnTo>
                    <a:pt x="2" y="425"/>
                  </a:lnTo>
                  <a:lnTo>
                    <a:pt x="0" y="427"/>
                  </a:lnTo>
                  <a:lnTo>
                    <a:pt x="12" y="433"/>
                  </a:lnTo>
                  <a:lnTo>
                    <a:pt x="30" y="433"/>
                  </a:lnTo>
                  <a:lnTo>
                    <a:pt x="55" y="436"/>
                  </a:lnTo>
                  <a:lnTo>
                    <a:pt x="67" y="444"/>
                  </a:lnTo>
                  <a:lnTo>
                    <a:pt x="79" y="444"/>
                  </a:lnTo>
                  <a:lnTo>
                    <a:pt x="112" y="444"/>
                  </a:lnTo>
                  <a:lnTo>
                    <a:pt x="139" y="456"/>
                  </a:lnTo>
                  <a:lnTo>
                    <a:pt x="243" y="470"/>
                  </a:lnTo>
                  <a:lnTo>
                    <a:pt x="487" y="588"/>
                  </a:lnTo>
                  <a:lnTo>
                    <a:pt x="489" y="593"/>
                  </a:lnTo>
                  <a:lnTo>
                    <a:pt x="489" y="599"/>
                  </a:lnTo>
                  <a:lnTo>
                    <a:pt x="499" y="602"/>
                  </a:lnTo>
                  <a:lnTo>
                    <a:pt x="509" y="605"/>
                  </a:lnTo>
                  <a:lnTo>
                    <a:pt x="514" y="605"/>
                  </a:lnTo>
                  <a:lnTo>
                    <a:pt x="526" y="605"/>
                  </a:lnTo>
                  <a:lnTo>
                    <a:pt x="606" y="638"/>
                  </a:lnTo>
                  <a:lnTo>
                    <a:pt x="618" y="644"/>
                  </a:lnTo>
                  <a:lnTo>
                    <a:pt x="638" y="655"/>
                  </a:lnTo>
                  <a:lnTo>
                    <a:pt x="665" y="664"/>
                  </a:lnTo>
                  <a:lnTo>
                    <a:pt x="698" y="672"/>
                  </a:lnTo>
                  <a:lnTo>
                    <a:pt x="720" y="672"/>
                  </a:lnTo>
                  <a:lnTo>
                    <a:pt x="737" y="672"/>
                  </a:lnTo>
                  <a:lnTo>
                    <a:pt x="760" y="675"/>
                  </a:lnTo>
                  <a:lnTo>
                    <a:pt x="792" y="678"/>
                  </a:lnTo>
                  <a:lnTo>
                    <a:pt x="819" y="675"/>
                  </a:lnTo>
                  <a:lnTo>
                    <a:pt x="857" y="678"/>
                  </a:lnTo>
                  <a:lnTo>
                    <a:pt x="1018" y="675"/>
                  </a:lnTo>
                  <a:lnTo>
                    <a:pt x="1159" y="672"/>
                  </a:lnTo>
                  <a:lnTo>
                    <a:pt x="1162" y="683"/>
                  </a:lnTo>
                  <a:lnTo>
                    <a:pt x="1167" y="683"/>
                  </a:lnTo>
                  <a:lnTo>
                    <a:pt x="1179" y="686"/>
                  </a:lnTo>
                  <a:lnTo>
                    <a:pt x="1202" y="689"/>
                  </a:lnTo>
                  <a:lnTo>
                    <a:pt x="1217" y="683"/>
                  </a:lnTo>
                  <a:lnTo>
                    <a:pt x="1224" y="681"/>
                  </a:lnTo>
                  <a:lnTo>
                    <a:pt x="1229" y="681"/>
                  </a:lnTo>
                  <a:lnTo>
                    <a:pt x="1236" y="672"/>
                  </a:lnTo>
                  <a:lnTo>
                    <a:pt x="1274" y="669"/>
                  </a:lnTo>
                  <a:lnTo>
                    <a:pt x="1261" y="686"/>
                  </a:lnTo>
                  <a:lnTo>
                    <a:pt x="1276" y="689"/>
                  </a:lnTo>
                  <a:lnTo>
                    <a:pt x="1286" y="667"/>
                  </a:lnTo>
                  <a:lnTo>
                    <a:pt x="1480" y="664"/>
                  </a:lnTo>
                  <a:lnTo>
                    <a:pt x="1522" y="66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95" name="Line 92"/>
            <p:cNvSpPr>
              <a:spLocks noChangeShapeType="1"/>
            </p:cNvSpPr>
            <p:nvPr/>
          </p:nvSpPr>
          <p:spPr bwMode="auto">
            <a:xfrm flipH="1">
              <a:off x="1451" y="1505"/>
              <a:ext cx="642" cy="12"/>
            </a:xfrm>
            <a:prstGeom prst="line">
              <a:avLst/>
            </a:prstGeom>
            <a:noFill/>
            <a:ln w="12700">
              <a:solidFill>
                <a:schemeClr val="tx1"/>
              </a:solidFill>
              <a:round/>
              <a:headEnd/>
              <a:tailEnd/>
            </a:ln>
          </p:spPr>
          <p:txBody>
            <a:bodyPr/>
            <a:lstStyle/>
            <a:p>
              <a:endParaRPr lang="en-US"/>
            </a:p>
          </p:txBody>
        </p:sp>
        <p:sp>
          <p:nvSpPr>
            <p:cNvPr id="26796" name="Freeform 93"/>
            <p:cNvSpPr>
              <a:spLocks/>
            </p:cNvSpPr>
            <p:nvPr/>
          </p:nvSpPr>
          <p:spPr bwMode="auto">
            <a:xfrm>
              <a:off x="1558" y="1098"/>
              <a:ext cx="19" cy="416"/>
            </a:xfrm>
            <a:custGeom>
              <a:avLst/>
              <a:gdLst>
                <a:gd name="T0" fmla="*/ 18 w 19"/>
                <a:gd name="T1" fmla="*/ 0 h 416"/>
                <a:gd name="T2" fmla="*/ 16 w 19"/>
                <a:gd name="T3" fmla="*/ 14 h 416"/>
                <a:gd name="T4" fmla="*/ 0 w 19"/>
                <a:gd name="T5" fmla="*/ 14 h 416"/>
                <a:gd name="T6" fmla="*/ 2 w 19"/>
                <a:gd name="T7" fmla="*/ 415 h 416"/>
                <a:gd name="T8" fmla="*/ 0 60000 65536"/>
                <a:gd name="T9" fmla="*/ 0 60000 65536"/>
                <a:gd name="T10" fmla="*/ 0 60000 65536"/>
                <a:gd name="T11" fmla="*/ 0 60000 65536"/>
                <a:gd name="T12" fmla="*/ 0 w 19"/>
                <a:gd name="T13" fmla="*/ 0 h 416"/>
                <a:gd name="T14" fmla="*/ 19 w 19"/>
                <a:gd name="T15" fmla="*/ 416 h 416"/>
              </a:gdLst>
              <a:ahLst/>
              <a:cxnLst>
                <a:cxn ang="T8">
                  <a:pos x="T0" y="T1"/>
                </a:cxn>
                <a:cxn ang="T9">
                  <a:pos x="T2" y="T3"/>
                </a:cxn>
                <a:cxn ang="T10">
                  <a:pos x="T4" y="T5"/>
                </a:cxn>
                <a:cxn ang="T11">
                  <a:pos x="T6" y="T7"/>
                </a:cxn>
              </a:cxnLst>
              <a:rect l="T12" t="T13" r="T14" b="T15"/>
              <a:pathLst>
                <a:path w="19" h="416">
                  <a:moveTo>
                    <a:pt x="18" y="0"/>
                  </a:moveTo>
                  <a:lnTo>
                    <a:pt x="16" y="14"/>
                  </a:lnTo>
                  <a:lnTo>
                    <a:pt x="0" y="14"/>
                  </a:lnTo>
                  <a:lnTo>
                    <a:pt x="2" y="415"/>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97" name="Line 94"/>
            <p:cNvSpPr>
              <a:spLocks noChangeShapeType="1"/>
            </p:cNvSpPr>
            <p:nvPr/>
          </p:nvSpPr>
          <p:spPr bwMode="auto">
            <a:xfrm flipH="1">
              <a:off x="1558" y="1117"/>
              <a:ext cx="58" cy="4"/>
            </a:xfrm>
            <a:prstGeom prst="line">
              <a:avLst/>
            </a:prstGeom>
            <a:noFill/>
            <a:ln w="12700">
              <a:solidFill>
                <a:schemeClr val="tx1"/>
              </a:solidFill>
              <a:round/>
              <a:headEnd/>
              <a:tailEnd/>
            </a:ln>
          </p:spPr>
          <p:txBody>
            <a:bodyPr/>
            <a:lstStyle/>
            <a:p>
              <a:endParaRPr lang="en-US"/>
            </a:p>
          </p:txBody>
        </p:sp>
        <p:sp>
          <p:nvSpPr>
            <p:cNvPr id="26798" name="Freeform 95"/>
            <p:cNvSpPr>
              <a:spLocks/>
            </p:cNvSpPr>
            <p:nvPr/>
          </p:nvSpPr>
          <p:spPr bwMode="auto">
            <a:xfrm>
              <a:off x="1598" y="1117"/>
              <a:ext cx="109" cy="397"/>
            </a:xfrm>
            <a:custGeom>
              <a:avLst/>
              <a:gdLst>
                <a:gd name="T0" fmla="*/ 0 w 109"/>
                <a:gd name="T1" fmla="*/ 0 h 397"/>
                <a:gd name="T2" fmla="*/ 108 w 109"/>
                <a:gd name="T3" fmla="*/ 334 h 397"/>
                <a:gd name="T4" fmla="*/ 100 w 109"/>
                <a:gd name="T5" fmla="*/ 396 h 397"/>
                <a:gd name="T6" fmla="*/ 0 60000 65536"/>
                <a:gd name="T7" fmla="*/ 0 60000 65536"/>
                <a:gd name="T8" fmla="*/ 0 60000 65536"/>
                <a:gd name="T9" fmla="*/ 0 w 109"/>
                <a:gd name="T10" fmla="*/ 0 h 397"/>
                <a:gd name="T11" fmla="*/ 109 w 109"/>
                <a:gd name="T12" fmla="*/ 397 h 397"/>
              </a:gdLst>
              <a:ahLst/>
              <a:cxnLst>
                <a:cxn ang="T6">
                  <a:pos x="T0" y="T1"/>
                </a:cxn>
                <a:cxn ang="T7">
                  <a:pos x="T2" y="T3"/>
                </a:cxn>
                <a:cxn ang="T8">
                  <a:pos x="T4" y="T5"/>
                </a:cxn>
              </a:cxnLst>
              <a:rect l="T9" t="T10" r="T11" b="T12"/>
              <a:pathLst>
                <a:path w="109" h="397">
                  <a:moveTo>
                    <a:pt x="0" y="0"/>
                  </a:moveTo>
                  <a:lnTo>
                    <a:pt x="108" y="334"/>
                  </a:lnTo>
                  <a:lnTo>
                    <a:pt x="100" y="39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99" name="Line 96"/>
            <p:cNvSpPr>
              <a:spLocks noChangeShapeType="1"/>
            </p:cNvSpPr>
            <p:nvPr/>
          </p:nvSpPr>
          <p:spPr bwMode="auto">
            <a:xfrm flipH="1">
              <a:off x="1702" y="1414"/>
              <a:ext cx="51" cy="35"/>
            </a:xfrm>
            <a:prstGeom prst="line">
              <a:avLst/>
            </a:prstGeom>
            <a:noFill/>
            <a:ln w="12700">
              <a:solidFill>
                <a:schemeClr val="tx1"/>
              </a:solidFill>
              <a:round/>
              <a:headEnd/>
              <a:tailEnd/>
            </a:ln>
          </p:spPr>
          <p:txBody>
            <a:bodyPr/>
            <a:lstStyle/>
            <a:p>
              <a:endParaRPr lang="en-US"/>
            </a:p>
          </p:txBody>
        </p:sp>
        <p:sp>
          <p:nvSpPr>
            <p:cNvPr id="26800" name="Freeform 97"/>
            <p:cNvSpPr>
              <a:spLocks/>
            </p:cNvSpPr>
            <p:nvPr/>
          </p:nvSpPr>
          <p:spPr bwMode="auto">
            <a:xfrm>
              <a:off x="1475" y="1276"/>
              <a:ext cx="39" cy="112"/>
            </a:xfrm>
            <a:custGeom>
              <a:avLst/>
              <a:gdLst>
                <a:gd name="T0" fmla="*/ 24 w 39"/>
                <a:gd name="T1" fmla="*/ 0 h 112"/>
                <a:gd name="T2" fmla="*/ 38 w 39"/>
                <a:gd name="T3" fmla="*/ 3 h 112"/>
                <a:gd name="T4" fmla="*/ 19 w 39"/>
                <a:gd name="T5" fmla="*/ 111 h 112"/>
                <a:gd name="T6" fmla="*/ 0 w 39"/>
                <a:gd name="T7" fmla="*/ 111 h 112"/>
                <a:gd name="T8" fmla="*/ 0 60000 65536"/>
                <a:gd name="T9" fmla="*/ 0 60000 65536"/>
                <a:gd name="T10" fmla="*/ 0 60000 65536"/>
                <a:gd name="T11" fmla="*/ 0 60000 65536"/>
                <a:gd name="T12" fmla="*/ 0 w 39"/>
                <a:gd name="T13" fmla="*/ 0 h 112"/>
                <a:gd name="T14" fmla="*/ 39 w 39"/>
                <a:gd name="T15" fmla="*/ 112 h 112"/>
              </a:gdLst>
              <a:ahLst/>
              <a:cxnLst>
                <a:cxn ang="T8">
                  <a:pos x="T0" y="T1"/>
                </a:cxn>
                <a:cxn ang="T9">
                  <a:pos x="T2" y="T3"/>
                </a:cxn>
                <a:cxn ang="T10">
                  <a:pos x="T4" y="T5"/>
                </a:cxn>
                <a:cxn ang="T11">
                  <a:pos x="T6" y="T7"/>
                </a:cxn>
              </a:cxnLst>
              <a:rect l="T12" t="T13" r="T14" b="T15"/>
              <a:pathLst>
                <a:path w="39" h="112">
                  <a:moveTo>
                    <a:pt x="24" y="0"/>
                  </a:moveTo>
                  <a:lnTo>
                    <a:pt x="38" y="3"/>
                  </a:lnTo>
                  <a:lnTo>
                    <a:pt x="19" y="111"/>
                  </a:lnTo>
                  <a:lnTo>
                    <a:pt x="0" y="111"/>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01" name="Freeform 98"/>
            <p:cNvSpPr>
              <a:spLocks/>
            </p:cNvSpPr>
            <p:nvPr/>
          </p:nvSpPr>
          <p:spPr bwMode="auto">
            <a:xfrm>
              <a:off x="2089" y="1507"/>
              <a:ext cx="556" cy="114"/>
            </a:xfrm>
            <a:custGeom>
              <a:avLst/>
              <a:gdLst>
                <a:gd name="T0" fmla="*/ 478 w 556"/>
                <a:gd name="T1" fmla="*/ 0 h 114"/>
                <a:gd name="T2" fmla="*/ 508 w 556"/>
                <a:gd name="T3" fmla="*/ 0 h 114"/>
                <a:gd name="T4" fmla="*/ 535 w 556"/>
                <a:gd name="T5" fmla="*/ 11 h 114"/>
                <a:gd name="T6" fmla="*/ 555 w 556"/>
                <a:gd name="T7" fmla="*/ 23 h 114"/>
                <a:gd name="T8" fmla="*/ 555 w 556"/>
                <a:gd name="T9" fmla="*/ 37 h 114"/>
                <a:gd name="T10" fmla="*/ 535 w 556"/>
                <a:gd name="T11" fmla="*/ 51 h 114"/>
                <a:gd name="T12" fmla="*/ 496 w 556"/>
                <a:gd name="T13" fmla="*/ 62 h 114"/>
                <a:gd name="T14" fmla="*/ 500 w 556"/>
                <a:gd name="T15" fmla="*/ 93 h 114"/>
                <a:gd name="T16" fmla="*/ 498 w 556"/>
                <a:gd name="T17" fmla="*/ 99 h 114"/>
                <a:gd name="T18" fmla="*/ 486 w 556"/>
                <a:gd name="T19" fmla="*/ 99 h 114"/>
                <a:gd name="T20" fmla="*/ 476 w 556"/>
                <a:gd name="T21" fmla="*/ 105 h 114"/>
                <a:gd name="T22" fmla="*/ 468 w 556"/>
                <a:gd name="T23" fmla="*/ 102 h 114"/>
                <a:gd name="T24" fmla="*/ 458 w 556"/>
                <a:gd name="T25" fmla="*/ 107 h 114"/>
                <a:gd name="T26" fmla="*/ 446 w 556"/>
                <a:gd name="T27" fmla="*/ 107 h 114"/>
                <a:gd name="T28" fmla="*/ 431 w 556"/>
                <a:gd name="T29" fmla="*/ 113 h 114"/>
                <a:gd name="T30" fmla="*/ 414 w 556"/>
                <a:gd name="T31" fmla="*/ 113 h 114"/>
                <a:gd name="T32" fmla="*/ 384 w 556"/>
                <a:gd name="T33" fmla="*/ 107 h 114"/>
                <a:gd name="T34" fmla="*/ 352 w 556"/>
                <a:gd name="T35" fmla="*/ 105 h 114"/>
                <a:gd name="T36" fmla="*/ 337 w 556"/>
                <a:gd name="T37" fmla="*/ 96 h 114"/>
                <a:gd name="T38" fmla="*/ 315 w 556"/>
                <a:gd name="T39" fmla="*/ 90 h 114"/>
                <a:gd name="T40" fmla="*/ 302 w 556"/>
                <a:gd name="T41" fmla="*/ 79 h 114"/>
                <a:gd name="T42" fmla="*/ 168 w 556"/>
                <a:gd name="T43" fmla="*/ 85 h 114"/>
                <a:gd name="T44" fmla="*/ 164 w 556"/>
                <a:gd name="T45" fmla="*/ 65 h 114"/>
                <a:gd name="T46" fmla="*/ 119 w 556"/>
                <a:gd name="T47" fmla="*/ 59 h 114"/>
                <a:gd name="T48" fmla="*/ 72 w 556"/>
                <a:gd name="T49" fmla="*/ 57 h 114"/>
                <a:gd name="T50" fmla="*/ 37 w 556"/>
                <a:gd name="T51" fmla="*/ 51 h 114"/>
                <a:gd name="T52" fmla="*/ 15 w 556"/>
                <a:gd name="T53" fmla="*/ 45 h 114"/>
                <a:gd name="T54" fmla="*/ 0 w 556"/>
                <a:gd name="T55" fmla="*/ 40 h 114"/>
                <a:gd name="T56" fmla="*/ 10 w 556"/>
                <a:gd name="T57" fmla="*/ 37 h 114"/>
                <a:gd name="T58" fmla="*/ 27 w 556"/>
                <a:gd name="T59" fmla="*/ 25 h 114"/>
                <a:gd name="T60" fmla="*/ 45 w 556"/>
                <a:gd name="T61" fmla="*/ 23 h 114"/>
                <a:gd name="T62" fmla="*/ 69 w 556"/>
                <a:gd name="T63" fmla="*/ 17 h 114"/>
                <a:gd name="T64" fmla="*/ 92 w 556"/>
                <a:gd name="T65" fmla="*/ 14 h 114"/>
                <a:gd name="T66" fmla="*/ 102 w 556"/>
                <a:gd name="T67" fmla="*/ 14 h 114"/>
                <a:gd name="T68" fmla="*/ 116 w 556"/>
                <a:gd name="T69" fmla="*/ 14 h 1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6"/>
                <a:gd name="T106" fmla="*/ 0 h 114"/>
                <a:gd name="T107" fmla="*/ 556 w 556"/>
                <a:gd name="T108" fmla="*/ 114 h 11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6" h="114">
                  <a:moveTo>
                    <a:pt x="478" y="0"/>
                  </a:moveTo>
                  <a:lnTo>
                    <a:pt x="508" y="0"/>
                  </a:lnTo>
                  <a:lnTo>
                    <a:pt x="535" y="11"/>
                  </a:lnTo>
                  <a:lnTo>
                    <a:pt x="555" y="23"/>
                  </a:lnTo>
                  <a:lnTo>
                    <a:pt x="555" y="37"/>
                  </a:lnTo>
                  <a:lnTo>
                    <a:pt x="535" y="51"/>
                  </a:lnTo>
                  <a:lnTo>
                    <a:pt x="496" y="62"/>
                  </a:lnTo>
                  <a:lnTo>
                    <a:pt x="500" y="93"/>
                  </a:lnTo>
                  <a:lnTo>
                    <a:pt x="498" y="99"/>
                  </a:lnTo>
                  <a:lnTo>
                    <a:pt x="486" y="99"/>
                  </a:lnTo>
                  <a:lnTo>
                    <a:pt x="476" y="105"/>
                  </a:lnTo>
                  <a:lnTo>
                    <a:pt x="468" y="102"/>
                  </a:lnTo>
                  <a:lnTo>
                    <a:pt x="458" y="107"/>
                  </a:lnTo>
                  <a:lnTo>
                    <a:pt x="446" y="107"/>
                  </a:lnTo>
                  <a:lnTo>
                    <a:pt x="431" y="113"/>
                  </a:lnTo>
                  <a:lnTo>
                    <a:pt x="414" y="113"/>
                  </a:lnTo>
                  <a:lnTo>
                    <a:pt x="384" y="107"/>
                  </a:lnTo>
                  <a:lnTo>
                    <a:pt x="352" y="105"/>
                  </a:lnTo>
                  <a:lnTo>
                    <a:pt x="337" y="96"/>
                  </a:lnTo>
                  <a:lnTo>
                    <a:pt x="315" y="90"/>
                  </a:lnTo>
                  <a:lnTo>
                    <a:pt x="302" y="79"/>
                  </a:lnTo>
                  <a:lnTo>
                    <a:pt x="168" y="85"/>
                  </a:lnTo>
                  <a:lnTo>
                    <a:pt x="164" y="65"/>
                  </a:lnTo>
                  <a:lnTo>
                    <a:pt x="119" y="59"/>
                  </a:lnTo>
                  <a:lnTo>
                    <a:pt x="72" y="57"/>
                  </a:lnTo>
                  <a:lnTo>
                    <a:pt x="37" y="51"/>
                  </a:lnTo>
                  <a:lnTo>
                    <a:pt x="15" y="45"/>
                  </a:lnTo>
                  <a:lnTo>
                    <a:pt x="0" y="40"/>
                  </a:lnTo>
                  <a:lnTo>
                    <a:pt x="10" y="37"/>
                  </a:lnTo>
                  <a:lnTo>
                    <a:pt x="27" y="25"/>
                  </a:lnTo>
                  <a:lnTo>
                    <a:pt x="45" y="23"/>
                  </a:lnTo>
                  <a:lnTo>
                    <a:pt x="69" y="17"/>
                  </a:lnTo>
                  <a:lnTo>
                    <a:pt x="92" y="14"/>
                  </a:lnTo>
                  <a:lnTo>
                    <a:pt x="102" y="14"/>
                  </a:lnTo>
                  <a:lnTo>
                    <a:pt x="116" y="1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02" name="Freeform 99"/>
            <p:cNvSpPr>
              <a:spLocks/>
            </p:cNvSpPr>
            <p:nvPr/>
          </p:nvSpPr>
          <p:spPr bwMode="auto">
            <a:xfrm>
              <a:off x="2174" y="1500"/>
              <a:ext cx="87" cy="61"/>
            </a:xfrm>
            <a:custGeom>
              <a:avLst/>
              <a:gdLst>
                <a:gd name="T0" fmla="*/ 79 w 87"/>
                <a:gd name="T1" fmla="*/ 0 h 61"/>
                <a:gd name="T2" fmla="*/ 0 w 87"/>
                <a:gd name="T3" fmla="*/ 49 h 61"/>
                <a:gd name="T4" fmla="*/ 86 w 87"/>
                <a:gd name="T5" fmla="*/ 60 h 61"/>
                <a:gd name="T6" fmla="*/ 0 60000 65536"/>
                <a:gd name="T7" fmla="*/ 0 60000 65536"/>
                <a:gd name="T8" fmla="*/ 0 60000 65536"/>
                <a:gd name="T9" fmla="*/ 0 w 87"/>
                <a:gd name="T10" fmla="*/ 0 h 61"/>
                <a:gd name="T11" fmla="*/ 87 w 87"/>
                <a:gd name="T12" fmla="*/ 61 h 61"/>
              </a:gdLst>
              <a:ahLst/>
              <a:cxnLst>
                <a:cxn ang="T6">
                  <a:pos x="T0" y="T1"/>
                </a:cxn>
                <a:cxn ang="T7">
                  <a:pos x="T2" y="T3"/>
                </a:cxn>
                <a:cxn ang="T8">
                  <a:pos x="T4" y="T5"/>
                </a:cxn>
              </a:cxnLst>
              <a:rect l="T9" t="T10" r="T11" b="T12"/>
              <a:pathLst>
                <a:path w="87" h="61">
                  <a:moveTo>
                    <a:pt x="79" y="0"/>
                  </a:moveTo>
                  <a:lnTo>
                    <a:pt x="0" y="49"/>
                  </a:lnTo>
                  <a:lnTo>
                    <a:pt x="86" y="6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03" name="Line 100"/>
            <p:cNvSpPr>
              <a:spLocks noChangeShapeType="1"/>
            </p:cNvSpPr>
            <p:nvPr/>
          </p:nvSpPr>
          <p:spPr bwMode="auto">
            <a:xfrm flipH="1" flipV="1">
              <a:off x="2216" y="1523"/>
              <a:ext cx="87" cy="2"/>
            </a:xfrm>
            <a:prstGeom prst="line">
              <a:avLst/>
            </a:prstGeom>
            <a:noFill/>
            <a:ln w="12700">
              <a:solidFill>
                <a:schemeClr val="tx1"/>
              </a:solidFill>
              <a:round/>
              <a:headEnd/>
              <a:tailEnd/>
            </a:ln>
          </p:spPr>
          <p:txBody>
            <a:bodyPr/>
            <a:lstStyle/>
            <a:p>
              <a:endParaRPr lang="en-US"/>
            </a:p>
          </p:txBody>
        </p:sp>
        <p:sp>
          <p:nvSpPr>
            <p:cNvPr id="26804" name="Line 101"/>
            <p:cNvSpPr>
              <a:spLocks noChangeShapeType="1"/>
            </p:cNvSpPr>
            <p:nvPr/>
          </p:nvSpPr>
          <p:spPr bwMode="auto">
            <a:xfrm flipH="1">
              <a:off x="2119" y="1503"/>
              <a:ext cx="18" cy="2"/>
            </a:xfrm>
            <a:prstGeom prst="line">
              <a:avLst/>
            </a:prstGeom>
            <a:noFill/>
            <a:ln w="12700">
              <a:solidFill>
                <a:schemeClr val="tx1"/>
              </a:solidFill>
              <a:round/>
              <a:headEnd/>
              <a:tailEnd/>
            </a:ln>
          </p:spPr>
          <p:txBody>
            <a:bodyPr/>
            <a:lstStyle/>
            <a:p>
              <a:endParaRPr lang="en-US"/>
            </a:p>
          </p:txBody>
        </p:sp>
        <p:sp>
          <p:nvSpPr>
            <p:cNvPr id="26805" name="Line 102"/>
            <p:cNvSpPr>
              <a:spLocks noChangeShapeType="1"/>
            </p:cNvSpPr>
            <p:nvPr/>
          </p:nvSpPr>
          <p:spPr bwMode="auto">
            <a:xfrm>
              <a:off x="2087" y="1507"/>
              <a:ext cx="6" cy="253"/>
            </a:xfrm>
            <a:prstGeom prst="line">
              <a:avLst/>
            </a:prstGeom>
            <a:noFill/>
            <a:ln w="12700">
              <a:solidFill>
                <a:schemeClr val="tx1"/>
              </a:solidFill>
              <a:round/>
              <a:headEnd/>
              <a:tailEnd/>
            </a:ln>
          </p:spPr>
          <p:txBody>
            <a:bodyPr/>
            <a:lstStyle/>
            <a:p>
              <a:endParaRPr lang="en-US"/>
            </a:p>
          </p:txBody>
        </p:sp>
        <p:sp>
          <p:nvSpPr>
            <p:cNvPr id="26806" name="Freeform 103"/>
            <p:cNvSpPr>
              <a:spLocks/>
            </p:cNvSpPr>
            <p:nvPr/>
          </p:nvSpPr>
          <p:spPr bwMode="auto">
            <a:xfrm>
              <a:off x="2260" y="1525"/>
              <a:ext cx="44" cy="36"/>
            </a:xfrm>
            <a:custGeom>
              <a:avLst/>
              <a:gdLst>
                <a:gd name="T0" fmla="*/ 43 w 44"/>
                <a:gd name="T1" fmla="*/ 0 h 36"/>
                <a:gd name="T2" fmla="*/ 23 w 44"/>
                <a:gd name="T3" fmla="*/ 20 h 36"/>
                <a:gd name="T4" fmla="*/ 10 w 44"/>
                <a:gd name="T5" fmla="*/ 26 h 36"/>
                <a:gd name="T6" fmla="*/ 0 w 44"/>
                <a:gd name="T7" fmla="*/ 35 h 36"/>
                <a:gd name="T8" fmla="*/ 0 60000 65536"/>
                <a:gd name="T9" fmla="*/ 0 60000 65536"/>
                <a:gd name="T10" fmla="*/ 0 60000 65536"/>
                <a:gd name="T11" fmla="*/ 0 60000 65536"/>
                <a:gd name="T12" fmla="*/ 0 w 44"/>
                <a:gd name="T13" fmla="*/ 0 h 36"/>
                <a:gd name="T14" fmla="*/ 44 w 44"/>
                <a:gd name="T15" fmla="*/ 36 h 36"/>
              </a:gdLst>
              <a:ahLst/>
              <a:cxnLst>
                <a:cxn ang="T8">
                  <a:pos x="T0" y="T1"/>
                </a:cxn>
                <a:cxn ang="T9">
                  <a:pos x="T2" y="T3"/>
                </a:cxn>
                <a:cxn ang="T10">
                  <a:pos x="T4" y="T5"/>
                </a:cxn>
                <a:cxn ang="T11">
                  <a:pos x="T6" y="T7"/>
                </a:cxn>
              </a:cxnLst>
              <a:rect l="T12" t="T13" r="T14" b="T15"/>
              <a:pathLst>
                <a:path w="44" h="36">
                  <a:moveTo>
                    <a:pt x="43" y="0"/>
                  </a:moveTo>
                  <a:lnTo>
                    <a:pt x="23" y="20"/>
                  </a:lnTo>
                  <a:lnTo>
                    <a:pt x="10" y="26"/>
                  </a:lnTo>
                  <a:lnTo>
                    <a:pt x="0" y="35"/>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07" name="Line 104"/>
            <p:cNvSpPr>
              <a:spLocks noChangeShapeType="1"/>
            </p:cNvSpPr>
            <p:nvPr/>
          </p:nvSpPr>
          <p:spPr bwMode="auto">
            <a:xfrm flipH="1" flipV="1">
              <a:off x="2131" y="1544"/>
              <a:ext cx="46" cy="2"/>
            </a:xfrm>
            <a:prstGeom prst="line">
              <a:avLst/>
            </a:prstGeom>
            <a:noFill/>
            <a:ln w="12700">
              <a:solidFill>
                <a:schemeClr val="tx1"/>
              </a:solidFill>
              <a:round/>
              <a:headEnd/>
              <a:tailEnd/>
            </a:ln>
          </p:spPr>
          <p:txBody>
            <a:bodyPr/>
            <a:lstStyle/>
            <a:p>
              <a:endParaRPr lang="en-US"/>
            </a:p>
          </p:txBody>
        </p:sp>
        <p:sp>
          <p:nvSpPr>
            <p:cNvPr id="26808" name="Freeform 105"/>
            <p:cNvSpPr>
              <a:spLocks/>
            </p:cNvSpPr>
            <p:nvPr/>
          </p:nvSpPr>
          <p:spPr bwMode="auto">
            <a:xfrm>
              <a:off x="2089" y="1606"/>
              <a:ext cx="572" cy="145"/>
            </a:xfrm>
            <a:custGeom>
              <a:avLst/>
              <a:gdLst>
                <a:gd name="T0" fmla="*/ 539 w 572"/>
                <a:gd name="T1" fmla="*/ 144 h 145"/>
                <a:gd name="T2" fmla="*/ 551 w 572"/>
                <a:gd name="T3" fmla="*/ 138 h 145"/>
                <a:gd name="T4" fmla="*/ 564 w 572"/>
                <a:gd name="T5" fmla="*/ 127 h 145"/>
                <a:gd name="T6" fmla="*/ 566 w 572"/>
                <a:gd name="T7" fmla="*/ 116 h 145"/>
                <a:gd name="T8" fmla="*/ 569 w 572"/>
                <a:gd name="T9" fmla="*/ 113 h 145"/>
                <a:gd name="T10" fmla="*/ 571 w 572"/>
                <a:gd name="T11" fmla="*/ 102 h 145"/>
                <a:gd name="T12" fmla="*/ 566 w 572"/>
                <a:gd name="T13" fmla="*/ 88 h 145"/>
                <a:gd name="T14" fmla="*/ 564 w 572"/>
                <a:gd name="T15" fmla="*/ 82 h 145"/>
                <a:gd name="T16" fmla="*/ 554 w 572"/>
                <a:gd name="T17" fmla="*/ 71 h 145"/>
                <a:gd name="T18" fmla="*/ 541 w 572"/>
                <a:gd name="T19" fmla="*/ 59 h 145"/>
                <a:gd name="T20" fmla="*/ 524 w 572"/>
                <a:gd name="T21" fmla="*/ 48 h 145"/>
                <a:gd name="T22" fmla="*/ 494 w 572"/>
                <a:gd name="T23" fmla="*/ 40 h 145"/>
                <a:gd name="T24" fmla="*/ 479 w 572"/>
                <a:gd name="T25" fmla="*/ 34 h 145"/>
                <a:gd name="T26" fmla="*/ 464 w 572"/>
                <a:gd name="T27" fmla="*/ 34 h 145"/>
                <a:gd name="T28" fmla="*/ 439 w 572"/>
                <a:gd name="T29" fmla="*/ 31 h 145"/>
                <a:gd name="T30" fmla="*/ 415 w 572"/>
                <a:gd name="T31" fmla="*/ 34 h 145"/>
                <a:gd name="T32" fmla="*/ 60 w 572"/>
                <a:gd name="T33" fmla="*/ 40 h 145"/>
                <a:gd name="T34" fmla="*/ 52 w 572"/>
                <a:gd name="T35" fmla="*/ 37 h 145"/>
                <a:gd name="T36" fmla="*/ 50 w 572"/>
                <a:gd name="T37" fmla="*/ 25 h 145"/>
                <a:gd name="T38" fmla="*/ 42 w 572"/>
                <a:gd name="T39" fmla="*/ 14 h 145"/>
                <a:gd name="T40" fmla="*/ 42 w 572"/>
                <a:gd name="T41" fmla="*/ 0 h 145"/>
                <a:gd name="T42" fmla="*/ 0 w 572"/>
                <a:gd name="T43" fmla="*/ 6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72"/>
                <a:gd name="T67" fmla="*/ 0 h 145"/>
                <a:gd name="T68" fmla="*/ 572 w 572"/>
                <a:gd name="T69" fmla="*/ 145 h 1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72" h="145">
                  <a:moveTo>
                    <a:pt x="539" y="144"/>
                  </a:moveTo>
                  <a:lnTo>
                    <a:pt x="551" y="138"/>
                  </a:lnTo>
                  <a:lnTo>
                    <a:pt x="564" y="127"/>
                  </a:lnTo>
                  <a:lnTo>
                    <a:pt x="566" y="116"/>
                  </a:lnTo>
                  <a:lnTo>
                    <a:pt x="569" y="113"/>
                  </a:lnTo>
                  <a:lnTo>
                    <a:pt x="571" y="102"/>
                  </a:lnTo>
                  <a:lnTo>
                    <a:pt x="566" y="88"/>
                  </a:lnTo>
                  <a:lnTo>
                    <a:pt x="564" y="82"/>
                  </a:lnTo>
                  <a:lnTo>
                    <a:pt x="554" y="71"/>
                  </a:lnTo>
                  <a:lnTo>
                    <a:pt x="541" y="59"/>
                  </a:lnTo>
                  <a:lnTo>
                    <a:pt x="524" y="48"/>
                  </a:lnTo>
                  <a:lnTo>
                    <a:pt x="494" y="40"/>
                  </a:lnTo>
                  <a:lnTo>
                    <a:pt x="479" y="34"/>
                  </a:lnTo>
                  <a:lnTo>
                    <a:pt x="464" y="34"/>
                  </a:lnTo>
                  <a:lnTo>
                    <a:pt x="439" y="31"/>
                  </a:lnTo>
                  <a:lnTo>
                    <a:pt x="415" y="34"/>
                  </a:lnTo>
                  <a:lnTo>
                    <a:pt x="60" y="40"/>
                  </a:lnTo>
                  <a:lnTo>
                    <a:pt x="52" y="37"/>
                  </a:lnTo>
                  <a:lnTo>
                    <a:pt x="50" y="25"/>
                  </a:lnTo>
                  <a:lnTo>
                    <a:pt x="42" y="14"/>
                  </a:lnTo>
                  <a:lnTo>
                    <a:pt x="42" y="0"/>
                  </a:lnTo>
                  <a:lnTo>
                    <a:pt x="0" y="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09" name="Line 106"/>
            <p:cNvSpPr>
              <a:spLocks noChangeShapeType="1"/>
            </p:cNvSpPr>
            <p:nvPr/>
          </p:nvSpPr>
          <p:spPr bwMode="auto">
            <a:xfrm flipH="1">
              <a:off x="2089" y="1647"/>
              <a:ext cx="54" cy="2"/>
            </a:xfrm>
            <a:prstGeom prst="line">
              <a:avLst/>
            </a:prstGeom>
            <a:noFill/>
            <a:ln w="12700">
              <a:solidFill>
                <a:schemeClr val="tx1"/>
              </a:solidFill>
              <a:round/>
              <a:headEnd/>
              <a:tailEnd/>
            </a:ln>
          </p:spPr>
          <p:txBody>
            <a:bodyPr/>
            <a:lstStyle/>
            <a:p>
              <a:endParaRPr lang="en-US"/>
            </a:p>
          </p:txBody>
        </p:sp>
        <p:sp>
          <p:nvSpPr>
            <p:cNvPr id="26810" name="Line 107"/>
            <p:cNvSpPr>
              <a:spLocks noChangeShapeType="1"/>
            </p:cNvSpPr>
            <p:nvPr/>
          </p:nvSpPr>
          <p:spPr bwMode="auto">
            <a:xfrm flipH="1">
              <a:off x="2093" y="1632"/>
              <a:ext cx="44" cy="5"/>
            </a:xfrm>
            <a:prstGeom prst="line">
              <a:avLst/>
            </a:prstGeom>
            <a:noFill/>
            <a:ln w="12700">
              <a:solidFill>
                <a:schemeClr val="tx1"/>
              </a:solidFill>
              <a:round/>
              <a:headEnd/>
              <a:tailEnd/>
            </a:ln>
          </p:spPr>
          <p:txBody>
            <a:bodyPr/>
            <a:lstStyle/>
            <a:p>
              <a:endParaRPr lang="en-US"/>
            </a:p>
          </p:txBody>
        </p:sp>
        <p:sp>
          <p:nvSpPr>
            <p:cNvPr id="26811" name="Line 108"/>
            <p:cNvSpPr>
              <a:spLocks noChangeShapeType="1"/>
            </p:cNvSpPr>
            <p:nvPr/>
          </p:nvSpPr>
          <p:spPr bwMode="auto">
            <a:xfrm flipH="1">
              <a:off x="2089" y="1624"/>
              <a:ext cx="42" cy="4"/>
            </a:xfrm>
            <a:prstGeom prst="line">
              <a:avLst/>
            </a:prstGeom>
            <a:noFill/>
            <a:ln w="12700">
              <a:solidFill>
                <a:schemeClr val="tx1"/>
              </a:solidFill>
              <a:round/>
              <a:headEnd/>
              <a:tailEnd/>
            </a:ln>
          </p:spPr>
          <p:txBody>
            <a:bodyPr/>
            <a:lstStyle/>
            <a:p>
              <a:endParaRPr lang="en-US"/>
            </a:p>
          </p:txBody>
        </p:sp>
        <p:sp>
          <p:nvSpPr>
            <p:cNvPr id="26812" name="Line 109"/>
            <p:cNvSpPr>
              <a:spLocks noChangeShapeType="1"/>
            </p:cNvSpPr>
            <p:nvPr/>
          </p:nvSpPr>
          <p:spPr bwMode="auto">
            <a:xfrm flipH="1">
              <a:off x="2089" y="1614"/>
              <a:ext cx="42" cy="4"/>
            </a:xfrm>
            <a:prstGeom prst="line">
              <a:avLst/>
            </a:prstGeom>
            <a:noFill/>
            <a:ln w="12700">
              <a:solidFill>
                <a:schemeClr val="tx1"/>
              </a:solidFill>
              <a:round/>
              <a:headEnd/>
              <a:tailEnd/>
            </a:ln>
          </p:spPr>
          <p:txBody>
            <a:bodyPr/>
            <a:lstStyle/>
            <a:p>
              <a:endParaRPr lang="en-US"/>
            </a:p>
          </p:txBody>
        </p:sp>
        <p:sp>
          <p:nvSpPr>
            <p:cNvPr id="26813" name="Freeform 110"/>
            <p:cNvSpPr>
              <a:spLocks/>
            </p:cNvSpPr>
            <p:nvPr/>
          </p:nvSpPr>
          <p:spPr bwMode="auto">
            <a:xfrm>
              <a:off x="2093" y="1725"/>
              <a:ext cx="474" cy="26"/>
            </a:xfrm>
            <a:custGeom>
              <a:avLst/>
              <a:gdLst>
                <a:gd name="T0" fmla="*/ 473 w 474"/>
                <a:gd name="T1" fmla="*/ 17 h 26"/>
                <a:gd name="T2" fmla="*/ 136 w 474"/>
                <a:gd name="T3" fmla="*/ 25 h 26"/>
                <a:gd name="T4" fmla="*/ 111 w 474"/>
                <a:gd name="T5" fmla="*/ 22 h 26"/>
                <a:gd name="T6" fmla="*/ 94 w 474"/>
                <a:gd name="T7" fmla="*/ 17 h 26"/>
                <a:gd name="T8" fmla="*/ 74 w 474"/>
                <a:gd name="T9" fmla="*/ 14 h 26"/>
                <a:gd name="T10" fmla="*/ 54 w 474"/>
                <a:gd name="T11" fmla="*/ 6 h 26"/>
                <a:gd name="T12" fmla="*/ 47 w 474"/>
                <a:gd name="T13" fmla="*/ 0 h 26"/>
                <a:gd name="T14" fmla="*/ 0 w 474"/>
                <a:gd name="T15" fmla="*/ 3 h 26"/>
                <a:gd name="T16" fmla="*/ 0 60000 65536"/>
                <a:gd name="T17" fmla="*/ 0 60000 65536"/>
                <a:gd name="T18" fmla="*/ 0 60000 65536"/>
                <a:gd name="T19" fmla="*/ 0 60000 65536"/>
                <a:gd name="T20" fmla="*/ 0 60000 65536"/>
                <a:gd name="T21" fmla="*/ 0 60000 65536"/>
                <a:gd name="T22" fmla="*/ 0 60000 65536"/>
                <a:gd name="T23" fmla="*/ 0 60000 65536"/>
                <a:gd name="T24" fmla="*/ 0 w 474"/>
                <a:gd name="T25" fmla="*/ 0 h 26"/>
                <a:gd name="T26" fmla="*/ 474 w 474"/>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4" h="26">
                  <a:moveTo>
                    <a:pt x="473" y="17"/>
                  </a:moveTo>
                  <a:lnTo>
                    <a:pt x="136" y="25"/>
                  </a:lnTo>
                  <a:lnTo>
                    <a:pt x="111" y="22"/>
                  </a:lnTo>
                  <a:lnTo>
                    <a:pt x="94" y="17"/>
                  </a:lnTo>
                  <a:lnTo>
                    <a:pt x="74" y="14"/>
                  </a:lnTo>
                  <a:lnTo>
                    <a:pt x="54" y="6"/>
                  </a:lnTo>
                  <a:lnTo>
                    <a:pt x="47" y="0"/>
                  </a:lnTo>
                  <a:lnTo>
                    <a:pt x="0" y="3"/>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14" name="Line 111"/>
            <p:cNvSpPr>
              <a:spLocks noChangeShapeType="1"/>
            </p:cNvSpPr>
            <p:nvPr/>
          </p:nvSpPr>
          <p:spPr bwMode="auto">
            <a:xfrm>
              <a:off x="2143" y="1643"/>
              <a:ext cx="0" cy="84"/>
            </a:xfrm>
            <a:prstGeom prst="line">
              <a:avLst/>
            </a:prstGeom>
            <a:noFill/>
            <a:ln w="12700">
              <a:solidFill>
                <a:schemeClr val="tx1"/>
              </a:solidFill>
              <a:round/>
              <a:headEnd/>
              <a:tailEnd/>
            </a:ln>
          </p:spPr>
          <p:txBody>
            <a:bodyPr/>
            <a:lstStyle/>
            <a:p>
              <a:endParaRPr lang="en-US"/>
            </a:p>
          </p:txBody>
        </p:sp>
        <p:sp>
          <p:nvSpPr>
            <p:cNvPr id="26815" name="Line 112"/>
            <p:cNvSpPr>
              <a:spLocks noChangeShapeType="1"/>
            </p:cNvSpPr>
            <p:nvPr/>
          </p:nvSpPr>
          <p:spPr bwMode="auto">
            <a:xfrm>
              <a:off x="2159" y="1647"/>
              <a:ext cx="0" cy="83"/>
            </a:xfrm>
            <a:prstGeom prst="line">
              <a:avLst/>
            </a:prstGeom>
            <a:noFill/>
            <a:ln w="12700">
              <a:solidFill>
                <a:schemeClr val="tx1"/>
              </a:solidFill>
              <a:round/>
              <a:headEnd/>
              <a:tailEnd/>
            </a:ln>
          </p:spPr>
          <p:txBody>
            <a:bodyPr/>
            <a:lstStyle/>
            <a:p>
              <a:endParaRPr lang="en-US"/>
            </a:p>
          </p:txBody>
        </p:sp>
        <p:sp>
          <p:nvSpPr>
            <p:cNvPr id="26816" name="Line 113"/>
            <p:cNvSpPr>
              <a:spLocks noChangeShapeType="1"/>
            </p:cNvSpPr>
            <p:nvPr/>
          </p:nvSpPr>
          <p:spPr bwMode="auto">
            <a:xfrm flipH="1">
              <a:off x="2201" y="1649"/>
              <a:ext cx="1" cy="99"/>
            </a:xfrm>
            <a:prstGeom prst="line">
              <a:avLst/>
            </a:prstGeom>
            <a:noFill/>
            <a:ln w="12700">
              <a:solidFill>
                <a:schemeClr val="tx1"/>
              </a:solidFill>
              <a:round/>
              <a:headEnd/>
              <a:tailEnd/>
            </a:ln>
          </p:spPr>
          <p:txBody>
            <a:bodyPr/>
            <a:lstStyle/>
            <a:p>
              <a:endParaRPr lang="en-US"/>
            </a:p>
          </p:txBody>
        </p:sp>
        <p:sp>
          <p:nvSpPr>
            <p:cNvPr id="26817" name="Freeform 114"/>
            <p:cNvSpPr>
              <a:spLocks/>
            </p:cNvSpPr>
            <p:nvPr/>
          </p:nvSpPr>
          <p:spPr bwMode="auto">
            <a:xfrm>
              <a:off x="2254" y="1707"/>
              <a:ext cx="185" cy="42"/>
            </a:xfrm>
            <a:custGeom>
              <a:avLst/>
              <a:gdLst>
                <a:gd name="T0" fmla="*/ 184 w 185"/>
                <a:gd name="T1" fmla="*/ 41 h 42"/>
                <a:gd name="T2" fmla="*/ 182 w 185"/>
                <a:gd name="T3" fmla="*/ 0 h 42"/>
                <a:gd name="T4" fmla="*/ 2 w 185"/>
                <a:gd name="T5" fmla="*/ 3 h 42"/>
                <a:gd name="T6" fmla="*/ 0 w 185"/>
                <a:gd name="T7" fmla="*/ 41 h 42"/>
                <a:gd name="T8" fmla="*/ 0 60000 65536"/>
                <a:gd name="T9" fmla="*/ 0 60000 65536"/>
                <a:gd name="T10" fmla="*/ 0 60000 65536"/>
                <a:gd name="T11" fmla="*/ 0 60000 65536"/>
                <a:gd name="T12" fmla="*/ 0 w 185"/>
                <a:gd name="T13" fmla="*/ 0 h 42"/>
                <a:gd name="T14" fmla="*/ 185 w 185"/>
                <a:gd name="T15" fmla="*/ 42 h 42"/>
              </a:gdLst>
              <a:ahLst/>
              <a:cxnLst>
                <a:cxn ang="T8">
                  <a:pos x="T0" y="T1"/>
                </a:cxn>
                <a:cxn ang="T9">
                  <a:pos x="T2" y="T3"/>
                </a:cxn>
                <a:cxn ang="T10">
                  <a:pos x="T4" y="T5"/>
                </a:cxn>
                <a:cxn ang="T11">
                  <a:pos x="T6" y="T7"/>
                </a:cxn>
              </a:cxnLst>
              <a:rect l="T12" t="T13" r="T14" b="T15"/>
              <a:pathLst>
                <a:path w="185" h="42">
                  <a:moveTo>
                    <a:pt x="184" y="41"/>
                  </a:moveTo>
                  <a:lnTo>
                    <a:pt x="182" y="0"/>
                  </a:lnTo>
                  <a:lnTo>
                    <a:pt x="2" y="3"/>
                  </a:lnTo>
                  <a:lnTo>
                    <a:pt x="0" y="41"/>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18" name="Freeform 115"/>
            <p:cNvSpPr>
              <a:spLocks/>
            </p:cNvSpPr>
            <p:nvPr/>
          </p:nvSpPr>
          <p:spPr bwMode="auto">
            <a:xfrm>
              <a:off x="2089" y="1666"/>
              <a:ext cx="49" cy="32"/>
            </a:xfrm>
            <a:custGeom>
              <a:avLst/>
              <a:gdLst>
                <a:gd name="T0" fmla="*/ 43 w 49"/>
                <a:gd name="T1" fmla="*/ 28 h 32"/>
                <a:gd name="T2" fmla="*/ 48 w 49"/>
                <a:gd name="T3" fmla="*/ 17 h 32"/>
                <a:gd name="T4" fmla="*/ 48 w 49"/>
                <a:gd name="T5" fmla="*/ 8 h 32"/>
                <a:gd name="T6" fmla="*/ 38 w 49"/>
                <a:gd name="T7" fmla="*/ 0 h 32"/>
                <a:gd name="T8" fmla="*/ 30 w 49"/>
                <a:gd name="T9" fmla="*/ 3 h 32"/>
                <a:gd name="T10" fmla="*/ 20 w 49"/>
                <a:gd name="T11" fmla="*/ 3 h 32"/>
                <a:gd name="T12" fmla="*/ 13 w 49"/>
                <a:gd name="T13" fmla="*/ 6 h 32"/>
                <a:gd name="T14" fmla="*/ 10 w 49"/>
                <a:gd name="T15" fmla="*/ 11 h 32"/>
                <a:gd name="T16" fmla="*/ 3 w 49"/>
                <a:gd name="T17" fmla="*/ 17 h 32"/>
                <a:gd name="T18" fmla="*/ 0 w 49"/>
                <a:gd name="T19" fmla="*/ 20 h 32"/>
                <a:gd name="T20" fmla="*/ 5 w 49"/>
                <a:gd name="T21" fmla="*/ 31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32"/>
                <a:gd name="T35" fmla="*/ 49 w 49"/>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32">
                  <a:moveTo>
                    <a:pt x="43" y="28"/>
                  </a:moveTo>
                  <a:lnTo>
                    <a:pt x="48" y="17"/>
                  </a:lnTo>
                  <a:lnTo>
                    <a:pt x="48" y="8"/>
                  </a:lnTo>
                  <a:lnTo>
                    <a:pt x="38" y="0"/>
                  </a:lnTo>
                  <a:lnTo>
                    <a:pt x="30" y="3"/>
                  </a:lnTo>
                  <a:lnTo>
                    <a:pt x="20" y="3"/>
                  </a:lnTo>
                  <a:lnTo>
                    <a:pt x="13" y="6"/>
                  </a:lnTo>
                  <a:lnTo>
                    <a:pt x="10" y="11"/>
                  </a:lnTo>
                  <a:lnTo>
                    <a:pt x="3" y="17"/>
                  </a:lnTo>
                  <a:lnTo>
                    <a:pt x="0" y="20"/>
                  </a:lnTo>
                  <a:lnTo>
                    <a:pt x="5" y="31"/>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19" name="Oval 116"/>
            <p:cNvSpPr>
              <a:spLocks noChangeArrowheads="1"/>
            </p:cNvSpPr>
            <p:nvPr/>
          </p:nvSpPr>
          <p:spPr bwMode="auto">
            <a:xfrm rot="-60000">
              <a:off x="2103" y="1688"/>
              <a:ext cx="27" cy="31"/>
            </a:xfrm>
            <a:prstGeom prst="ellipse">
              <a:avLst/>
            </a:prstGeom>
            <a:solidFill>
              <a:srgbClr val="C0C0C0"/>
            </a:solidFill>
            <a:ln w="12700">
              <a:solidFill>
                <a:schemeClr val="tx1"/>
              </a:solidFill>
              <a:round/>
              <a:headEnd/>
              <a:tailEnd/>
            </a:ln>
          </p:spPr>
          <p:txBody>
            <a:bodyPr wrap="none" anchor="ctr"/>
            <a:lstStyle/>
            <a:p>
              <a:endParaRPr lang="en-US"/>
            </a:p>
          </p:txBody>
        </p:sp>
        <p:sp>
          <p:nvSpPr>
            <p:cNvPr id="26820" name="Freeform 117"/>
            <p:cNvSpPr>
              <a:spLocks/>
            </p:cNvSpPr>
            <p:nvPr/>
          </p:nvSpPr>
          <p:spPr bwMode="auto">
            <a:xfrm>
              <a:off x="1651" y="1542"/>
              <a:ext cx="439" cy="158"/>
            </a:xfrm>
            <a:custGeom>
              <a:avLst/>
              <a:gdLst>
                <a:gd name="T0" fmla="*/ 438 w 439"/>
                <a:gd name="T1" fmla="*/ 157 h 158"/>
                <a:gd name="T2" fmla="*/ 401 w 439"/>
                <a:gd name="T3" fmla="*/ 149 h 158"/>
                <a:gd name="T4" fmla="*/ 369 w 439"/>
                <a:gd name="T5" fmla="*/ 137 h 158"/>
                <a:gd name="T6" fmla="*/ 319 w 439"/>
                <a:gd name="T7" fmla="*/ 135 h 158"/>
                <a:gd name="T8" fmla="*/ 270 w 439"/>
                <a:gd name="T9" fmla="*/ 112 h 158"/>
                <a:gd name="T10" fmla="*/ 0 w 439"/>
                <a:gd name="T11" fmla="*/ 0 h 158"/>
                <a:gd name="T12" fmla="*/ 0 60000 65536"/>
                <a:gd name="T13" fmla="*/ 0 60000 65536"/>
                <a:gd name="T14" fmla="*/ 0 60000 65536"/>
                <a:gd name="T15" fmla="*/ 0 60000 65536"/>
                <a:gd name="T16" fmla="*/ 0 60000 65536"/>
                <a:gd name="T17" fmla="*/ 0 60000 65536"/>
                <a:gd name="T18" fmla="*/ 0 w 439"/>
                <a:gd name="T19" fmla="*/ 0 h 158"/>
                <a:gd name="T20" fmla="*/ 439 w 439"/>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439" h="158">
                  <a:moveTo>
                    <a:pt x="438" y="157"/>
                  </a:moveTo>
                  <a:lnTo>
                    <a:pt x="401" y="149"/>
                  </a:lnTo>
                  <a:lnTo>
                    <a:pt x="369" y="137"/>
                  </a:lnTo>
                  <a:lnTo>
                    <a:pt x="319" y="135"/>
                  </a:lnTo>
                  <a:lnTo>
                    <a:pt x="270" y="112"/>
                  </a:lnTo>
                  <a:lnTo>
                    <a:pt x="0"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21" name="Line 118"/>
            <p:cNvSpPr>
              <a:spLocks noChangeShapeType="1"/>
            </p:cNvSpPr>
            <p:nvPr/>
          </p:nvSpPr>
          <p:spPr bwMode="auto">
            <a:xfrm flipH="1">
              <a:off x="1645" y="1542"/>
              <a:ext cx="6" cy="20"/>
            </a:xfrm>
            <a:prstGeom prst="line">
              <a:avLst/>
            </a:prstGeom>
            <a:noFill/>
            <a:ln w="12700">
              <a:solidFill>
                <a:schemeClr val="tx1"/>
              </a:solidFill>
              <a:round/>
              <a:headEnd/>
              <a:tailEnd/>
            </a:ln>
          </p:spPr>
          <p:txBody>
            <a:bodyPr/>
            <a:lstStyle/>
            <a:p>
              <a:endParaRPr lang="en-US"/>
            </a:p>
          </p:txBody>
        </p:sp>
        <p:sp>
          <p:nvSpPr>
            <p:cNvPr id="26822" name="Freeform 119"/>
            <p:cNvSpPr>
              <a:spLocks/>
            </p:cNvSpPr>
            <p:nvPr/>
          </p:nvSpPr>
          <p:spPr bwMode="auto">
            <a:xfrm>
              <a:off x="1646" y="1554"/>
              <a:ext cx="444" cy="185"/>
            </a:xfrm>
            <a:custGeom>
              <a:avLst/>
              <a:gdLst>
                <a:gd name="T0" fmla="*/ 0 w 444"/>
                <a:gd name="T1" fmla="*/ 0 h 185"/>
                <a:gd name="T2" fmla="*/ 244 w 444"/>
                <a:gd name="T3" fmla="*/ 112 h 185"/>
                <a:gd name="T4" fmla="*/ 256 w 444"/>
                <a:gd name="T5" fmla="*/ 106 h 185"/>
                <a:gd name="T6" fmla="*/ 261 w 444"/>
                <a:gd name="T7" fmla="*/ 106 h 185"/>
                <a:gd name="T8" fmla="*/ 274 w 444"/>
                <a:gd name="T9" fmla="*/ 112 h 185"/>
                <a:gd name="T10" fmla="*/ 274 w 444"/>
                <a:gd name="T11" fmla="*/ 117 h 185"/>
                <a:gd name="T12" fmla="*/ 279 w 444"/>
                <a:gd name="T13" fmla="*/ 117 h 185"/>
                <a:gd name="T14" fmla="*/ 281 w 444"/>
                <a:gd name="T15" fmla="*/ 128 h 185"/>
                <a:gd name="T16" fmla="*/ 378 w 444"/>
                <a:gd name="T17" fmla="*/ 164 h 185"/>
                <a:gd name="T18" fmla="*/ 396 w 444"/>
                <a:gd name="T19" fmla="*/ 176 h 185"/>
                <a:gd name="T20" fmla="*/ 413 w 444"/>
                <a:gd name="T21" fmla="*/ 176 h 185"/>
                <a:gd name="T22" fmla="*/ 443 w 444"/>
                <a:gd name="T23" fmla="*/ 184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4"/>
                <a:gd name="T37" fmla="*/ 0 h 185"/>
                <a:gd name="T38" fmla="*/ 444 w 444"/>
                <a:gd name="T39" fmla="*/ 185 h 1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4" h="185">
                  <a:moveTo>
                    <a:pt x="0" y="0"/>
                  </a:moveTo>
                  <a:lnTo>
                    <a:pt x="244" y="112"/>
                  </a:lnTo>
                  <a:lnTo>
                    <a:pt x="256" y="106"/>
                  </a:lnTo>
                  <a:lnTo>
                    <a:pt x="261" y="106"/>
                  </a:lnTo>
                  <a:lnTo>
                    <a:pt x="274" y="112"/>
                  </a:lnTo>
                  <a:lnTo>
                    <a:pt x="274" y="117"/>
                  </a:lnTo>
                  <a:lnTo>
                    <a:pt x="279" y="117"/>
                  </a:lnTo>
                  <a:lnTo>
                    <a:pt x="281" y="128"/>
                  </a:lnTo>
                  <a:lnTo>
                    <a:pt x="378" y="164"/>
                  </a:lnTo>
                  <a:lnTo>
                    <a:pt x="396" y="176"/>
                  </a:lnTo>
                  <a:lnTo>
                    <a:pt x="413" y="176"/>
                  </a:lnTo>
                  <a:lnTo>
                    <a:pt x="443" y="18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23" name="Freeform 120"/>
            <p:cNvSpPr>
              <a:spLocks/>
            </p:cNvSpPr>
            <p:nvPr/>
          </p:nvSpPr>
          <p:spPr bwMode="auto">
            <a:xfrm>
              <a:off x="1888" y="1665"/>
              <a:ext cx="17" cy="17"/>
            </a:xfrm>
            <a:custGeom>
              <a:avLst/>
              <a:gdLst>
                <a:gd name="T0" fmla="*/ 16 w 17"/>
                <a:gd name="T1" fmla="*/ 0 h 17"/>
                <a:gd name="T2" fmla="*/ 6 w 17"/>
                <a:gd name="T3" fmla="*/ 10 h 17"/>
                <a:gd name="T4" fmla="*/ 0 w 17"/>
                <a:gd name="T5" fmla="*/ 16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16" y="0"/>
                  </a:moveTo>
                  <a:lnTo>
                    <a:pt x="6" y="10"/>
                  </a:lnTo>
                  <a:lnTo>
                    <a:pt x="0" y="1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24" name="Freeform 121"/>
            <p:cNvSpPr>
              <a:spLocks/>
            </p:cNvSpPr>
            <p:nvPr/>
          </p:nvSpPr>
          <p:spPr bwMode="auto">
            <a:xfrm>
              <a:off x="1475" y="1519"/>
              <a:ext cx="214" cy="26"/>
            </a:xfrm>
            <a:custGeom>
              <a:avLst/>
              <a:gdLst>
                <a:gd name="T0" fmla="*/ 51 w 214"/>
                <a:gd name="T1" fmla="*/ 25 h 26"/>
                <a:gd name="T2" fmla="*/ 142 w 214"/>
                <a:gd name="T3" fmla="*/ 25 h 26"/>
                <a:gd name="T4" fmla="*/ 171 w 214"/>
                <a:gd name="T5" fmla="*/ 22 h 26"/>
                <a:gd name="T6" fmla="*/ 189 w 214"/>
                <a:gd name="T7" fmla="*/ 22 h 26"/>
                <a:gd name="T8" fmla="*/ 201 w 214"/>
                <a:gd name="T9" fmla="*/ 19 h 26"/>
                <a:gd name="T10" fmla="*/ 213 w 214"/>
                <a:gd name="T11" fmla="*/ 14 h 26"/>
                <a:gd name="T12" fmla="*/ 193 w 214"/>
                <a:gd name="T13" fmla="*/ 11 h 26"/>
                <a:gd name="T14" fmla="*/ 176 w 214"/>
                <a:gd name="T15" fmla="*/ 11 h 26"/>
                <a:gd name="T16" fmla="*/ 140 w 214"/>
                <a:gd name="T17" fmla="*/ 3 h 26"/>
                <a:gd name="T18" fmla="*/ 118 w 214"/>
                <a:gd name="T19" fmla="*/ 0 h 26"/>
                <a:gd name="T20" fmla="*/ 88 w 214"/>
                <a:gd name="T21" fmla="*/ 3 h 26"/>
                <a:gd name="T22" fmla="*/ 44 w 214"/>
                <a:gd name="T23" fmla="*/ 8 h 26"/>
                <a:gd name="T24" fmla="*/ 22 w 214"/>
                <a:gd name="T25" fmla="*/ 8 h 26"/>
                <a:gd name="T26" fmla="*/ 0 w 214"/>
                <a:gd name="T27" fmla="*/ 14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4"/>
                <a:gd name="T43" fmla="*/ 0 h 26"/>
                <a:gd name="T44" fmla="*/ 214 w 214"/>
                <a:gd name="T45" fmla="*/ 26 h 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4" h="26">
                  <a:moveTo>
                    <a:pt x="51" y="25"/>
                  </a:moveTo>
                  <a:lnTo>
                    <a:pt x="142" y="25"/>
                  </a:lnTo>
                  <a:lnTo>
                    <a:pt x="171" y="22"/>
                  </a:lnTo>
                  <a:lnTo>
                    <a:pt x="189" y="22"/>
                  </a:lnTo>
                  <a:lnTo>
                    <a:pt x="201" y="19"/>
                  </a:lnTo>
                  <a:lnTo>
                    <a:pt x="213" y="14"/>
                  </a:lnTo>
                  <a:lnTo>
                    <a:pt x="193" y="11"/>
                  </a:lnTo>
                  <a:lnTo>
                    <a:pt x="176" y="11"/>
                  </a:lnTo>
                  <a:lnTo>
                    <a:pt x="140" y="3"/>
                  </a:lnTo>
                  <a:lnTo>
                    <a:pt x="118" y="0"/>
                  </a:lnTo>
                  <a:lnTo>
                    <a:pt x="88" y="3"/>
                  </a:lnTo>
                  <a:lnTo>
                    <a:pt x="44" y="8"/>
                  </a:lnTo>
                  <a:lnTo>
                    <a:pt x="22" y="8"/>
                  </a:lnTo>
                  <a:lnTo>
                    <a:pt x="0" y="1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25" name="Line 122"/>
            <p:cNvSpPr>
              <a:spLocks noChangeShapeType="1"/>
            </p:cNvSpPr>
            <p:nvPr/>
          </p:nvSpPr>
          <p:spPr bwMode="auto">
            <a:xfrm>
              <a:off x="1524" y="1531"/>
              <a:ext cx="161" cy="3"/>
            </a:xfrm>
            <a:prstGeom prst="line">
              <a:avLst/>
            </a:prstGeom>
            <a:noFill/>
            <a:ln w="12700">
              <a:solidFill>
                <a:schemeClr val="tx1"/>
              </a:solidFill>
              <a:round/>
              <a:headEnd/>
              <a:tailEnd/>
            </a:ln>
          </p:spPr>
          <p:txBody>
            <a:bodyPr/>
            <a:lstStyle/>
            <a:p>
              <a:endParaRPr lang="en-US"/>
            </a:p>
          </p:txBody>
        </p:sp>
        <p:sp>
          <p:nvSpPr>
            <p:cNvPr id="26826" name="Line 123"/>
            <p:cNvSpPr>
              <a:spLocks noChangeShapeType="1"/>
            </p:cNvSpPr>
            <p:nvPr/>
          </p:nvSpPr>
          <p:spPr bwMode="auto">
            <a:xfrm>
              <a:off x="1567" y="1523"/>
              <a:ext cx="0" cy="19"/>
            </a:xfrm>
            <a:prstGeom prst="line">
              <a:avLst/>
            </a:prstGeom>
            <a:noFill/>
            <a:ln w="12700">
              <a:solidFill>
                <a:schemeClr val="tx1"/>
              </a:solidFill>
              <a:round/>
              <a:headEnd/>
              <a:tailEnd/>
            </a:ln>
          </p:spPr>
          <p:txBody>
            <a:bodyPr/>
            <a:lstStyle/>
            <a:p>
              <a:endParaRPr lang="en-US"/>
            </a:p>
          </p:txBody>
        </p:sp>
        <p:sp>
          <p:nvSpPr>
            <p:cNvPr id="26827" name="Line 124"/>
            <p:cNvSpPr>
              <a:spLocks noChangeShapeType="1"/>
            </p:cNvSpPr>
            <p:nvPr/>
          </p:nvSpPr>
          <p:spPr bwMode="auto">
            <a:xfrm>
              <a:off x="1417" y="1517"/>
              <a:ext cx="3" cy="6"/>
            </a:xfrm>
            <a:prstGeom prst="line">
              <a:avLst/>
            </a:prstGeom>
            <a:noFill/>
            <a:ln w="12700">
              <a:solidFill>
                <a:schemeClr val="tx1"/>
              </a:solidFill>
              <a:round/>
              <a:headEnd/>
              <a:tailEnd/>
            </a:ln>
          </p:spPr>
          <p:txBody>
            <a:bodyPr/>
            <a:lstStyle/>
            <a:p>
              <a:endParaRPr lang="en-US"/>
            </a:p>
          </p:txBody>
        </p:sp>
        <p:sp>
          <p:nvSpPr>
            <p:cNvPr id="26828" name="Freeform 125"/>
            <p:cNvSpPr>
              <a:spLocks/>
            </p:cNvSpPr>
            <p:nvPr/>
          </p:nvSpPr>
          <p:spPr bwMode="auto">
            <a:xfrm>
              <a:off x="2254" y="1560"/>
              <a:ext cx="17" cy="17"/>
            </a:xfrm>
            <a:custGeom>
              <a:avLst/>
              <a:gdLst>
                <a:gd name="T0" fmla="*/ 16 w 17"/>
                <a:gd name="T1" fmla="*/ 0 h 17"/>
                <a:gd name="T2" fmla="*/ 0 w 17"/>
                <a:gd name="T3" fmla="*/ 5 h 17"/>
                <a:gd name="T4" fmla="*/ 0 w 17"/>
                <a:gd name="T5" fmla="*/ 16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16" y="0"/>
                  </a:moveTo>
                  <a:lnTo>
                    <a:pt x="0" y="5"/>
                  </a:lnTo>
                  <a:lnTo>
                    <a:pt x="0" y="1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29" name="Line 126"/>
            <p:cNvSpPr>
              <a:spLocks noChangeShapeType="1"/>
            </p:cNvSpPr>
            <p:nvPr/>
          </p:nvSpPr>
          <p:spPr bwMode="auto">
            <a:xfrm flipH="1">
              <a:off x="2095" y="1505"/>
              <a:ext cx="10" cy="0"/>
            </a:xfrm>
            <a:prstGeom prst="line">
              <a:avLst/>
            </a:prstGeom>
            <a:noFill/>
            <a:ln w="12700">
              <a:solidFill>
                <a:schemeClr val="tx1"/>
              </a:solidFill>
              <a:round/>
              <a:headEnd/>
              <a:tailEnd/>
            </a:ln>
          </p:spPr>
          <p:txBody>
            <a:bodyPr/>
            <a:lstStyle/>
            <a:p>
              <a:endParaRPr lang="en-US"/>
            </a:p>
          </p:txBody>
        </p:sp>
        <p:sp>
          <p:nvSpPr>
            <p:cNvPr id="26830" name="Freeform 127"/>
            <p:cNvSpPr>
              <a:spLocks/>
            </p:cNvSpPr>
            <p:nvPr/>
          </p:nvSpPr>
          <p:spPr bwMode="auto">
            <a:xfrm>
              <a:off x="2260" y="1771"/>
              <a:ext cx="75" cy="40"/>
            </a:xfrm>
            <a:custGeom>
              <a:avLst/>
              <a:gdLst>
                <a:gd name="T0" fmla="*/ 3 w 75"/>
                <a:gd name="T1" fmla="*/ 3 h 40"/>
                <a:gd name="T2" fmla="*/ 3 w 75"/>
                <a:gd name="T3" fmla="*/ 0 h 40"/>
                <a:gd name="T4" fmla="*/ 74 w 75"/>
                <a:gd name="T5" fmla="*/ 0 h 40"/>
                <a:gd name="T6" fmla="*/ 74 w 75"/>
                <a:gd name="T7" fmla="*/ 3 h 40"/>
                <a:gd name="T8" fmla="*/ 74 w 75"/>
                <a:gd name="T9" fmla="*/ 6 h 40"/>
                <a:gd name="T10" fmla="*/ 69 w 75"/>
                <a:gd name="T11" fmla="*/ 8 h 40"/>
                <a:gd name="T12" fmla="*/ 69 w 75"/>
                <a:gd name="T13" fmla="*/ 11 h 40"/>
                <a:gd name="T14" fmla="*/ 66 w 75"/>
                <a:gd name="T15" fmla="*/ 14 h 40"/>
                <a:gd name="T16" fmla="*/ 66 w 75"/>
                <a:gd name="T17" fmla="*/ 20 h 40"/>
                <a:gd name="T18" fmla="*/ 66 w 75"/>
                <a:gd name="T19" fmla="*/ 22 h 40"/>
                <a:gd name="T20" fmla="*/ 64 w 75"/>
                <a:gd name="T21" fmla="*/ 25 h 40"/>
                <a:gd name="T22" fmla="*/ 61 w 75"/>
                <a:gd name="T23" fmla="*/ 28 h 40"/>
                <a:gd name="T24" fmla="*/ 56 w 75"/>
                <a:gd name="T25" fmla="*/ 31 h 40"/>
                <a:gd name="T26" fmla="*/ 54 w 75"/>
                <a:gd name="T27" fmla="*/ 36 h 40"/>
                <a:gd name="T28" fmla="*/ 51 w 75"/>
                <a:gd name="T29" fmla="*/ 33 h 40"/>
                <a:gd name="T30" fmla="*/ 48 w 75"/>
                <a:gd name="T31" fmla="*/ 36 h 40"/>
                <a:gd name="T32" fmla="*/ 46 w 75"/>
                <a:gd name="T33" fmla="*/ 36 h 40"/>
                <a:gd name="T34" fmla="*/ 43 w 75"/>
                <a:gd name="T35" fmla="*/ 33 h 40"/>
                <a:gd name="T36" fmla="*/ 38 w 75"/>
                <a:gd name="T37" fmla="*/ 39 h 40"/>
                <a:gd name="T38" fmla="*/ 36 w 75"/>
                <a:gd name="T39" fmla="*/ 39 h 40"/>
                <a:gd name="T40" fmla="*/ 36 w 75"/>
                <a:gd name="T41" fmla="*/ 36 h 40"/>
                <a:gd name="T42" fmla="*/ 31 w 75"/>
                <a:gd name="T43" fmla="*/ 36 h 40"/>
                <a:gd name="T44" fmla="*/ 28 w 75"/>
                <a:gd name="T45" fmla="*/ 36 h 40"/>
                <a:gd name="T46" fmla="*/ 20 w 75"/>
                <a:gd name="T47" fmla="*/ 33 h 40"/>
                <a:gd name="T48" fmla="*/ 20 w 75"/>
                <a:gd name="T49" fmla="*/ 31 h 40"/>
                <a:gd name="T50" fmla="*/ 13 w 75"/>
                <a:gd name="T51" fmla="*/ 25 h 40"/>
                <a:gd name="T52" fmla="*/ 8 w 75"/>
                <a:gd name="T53" fmla="*/ 28 h 40"/>
                <a:gd name="T54" fmla="*/ 8 w 75"/>
                <a:gd name="T55" fmla="*/ 22 h 40"/>
                <a:gd name="T56" fmla="*/ 8 w 75"/>
                <a:gd name="T57" fmla="*/ 20 h 40"/>
                <a:gd name="T58" fmla="*/ 3 w 75"/>
                <a:gd name="T59" fmla="*/ 17 h 40"/>
                <a:gd name="T60" fmla="*/ 3 w 75"/>
                <a:gd name="T61" fmla="*/ 11 h 40"/>
                <a:gd name="T62" fmla="*/ 0 w 75"/>
                <a:gd name="T63" fmla="*/ 11 h 40"/>
                <a:gd name="T64" fmla="*/ 5 w 75"/>
                <a:gd name="T65" fmla="*/ 6 h 40"/>
                <a:gd name="T66" fmla="*/ 3 w 75"/>
                <a:gd name="T67" fmla="*/ 3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5"/>
                <a:gd name="T103" fmla="*/ 0 h 40"/>
                <a:gd name="T104" fmla="*/ 75 w 75"/>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5" h="40">
                  <a:moveTo>
                    <a:pt x="3" y="3"/>
                  </a:moveTo>
                  <a:lnTo>
                    <a:pt x="3" y="0"/>
                  </a:lnTo>
                  <a:lnTo>
                    <a:pt x="74" y="0"/>
                  </a:lnTo>
                  <a:lnTo>
                    <a:pt x="74" y="3"/>
                  </a:lnTo>
                  <a:lnTo>
                    <a:pt x="74" y="6"/>
                  </a:lnTo>
                  <a:lnTo>
                    <a:pt x="69" y="8"/>
                  </a:lnTo>
                  <a:lnTo>
                    <a:pt x="69" y="11"/>
                  </a:lnTo>
                  <a:lnTo>
                    <a:pt x="66" y="14"/>
                  </a:lnTo>
                  <a:lnTo>
                    <a:pt x="66" y="20"/>
                  </a:lnTo>
                  <a:lnTo>
                    <a:pt x="66" y="22"/>
                  </a:lnTo>
                  <a:lnTo>
                    <a:pt x="64" y="25"/>
                  </a:lnTo>
                  <a:lnTo>
                    <a:pt x="61" y="28"/>
                  </a:lnTo>
                  <a:lnTo>
                    <a:pt x="56" y="31"/>
                  </a:lnTo>
                  <a:lnTo>
                    <a:pt x="54" y="36"/>
                  </a:lnTo>
                  <a:lnTo>
                    <a:pt x="51" y="33"/>
                  </a:lnTo>
                  <a:lnTo>
                    <a:pt x="48" y="36"/>
                  </a:lnTo>
                  <a:lnTo>
                    <a:pt x="46" y="36"/>
                  </a:lnTo>
                  <a:lnTo>
                    <a:pt x="43" y="33"/>
                  </a:lnTo>
                  <a:lnTo>
                    <a:pt x="38" y="39"/>
                  </a:lnTo>
                  <a:lnTo>
                    <a:pt x="36" y="39"/>
                  </a:lnTo>
                  <a:lnTo>
                    <a:pt x="36" y="36"/>
                  </a:lnTo>
                  <a:lnTo>
                    <a:pt x="31" y="36"/>
                  </a:lnTo>
                  <a:lnTo>
                    <a:pt x="28" y="36"/>
                  </a:lnTo>
                  <a:lnTo>
                    <a:pt x="20" y="33"/>
                  </a:lnTo>
                  <a:lnTo>
                    <a:pt x="20" y="31"/>
                  </a:lnTo>
                  <a:lnTo>
                    <a:pt x="13" y="25"/>
                  </a:lnTo>
                  <a:lnTo>
                    <a:pt x="8" y="28"/>
                  </a:lnTo>
                  <a:lnTo>
                    <a:pt x="8" y="22"/>
                  </a:lnTo>
                  <a:lnTo>
                    <a:pt x="8" y="20"/>
                  </a:lnTo>
                  <a:lnTo>
                    <a:pt x="3" y="17"/>
                  </a:lnTo>
                  <a:lnTo>
                    <a:pt x="3" y="11"/>
                  </a:lnTo>
                  <a:lnTo>
                    <a:pt x="0" y="11"/>
                  </a:lnTo>
                  <a:lnTo>
                    <a:pt x="5" y="6"/>
                  </a:lnTo>
                  <a:lnTo>
                    <a:pt x="3" y="3"/>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31" name="Freeform 128"/>
            <p:cNvSpPr>
              <a:spLocks/>
            </p:cNvSpPr>
            <p:nvPr/>
          </p:nvSpPr>
          <p:spPr bwMode="auto">
            <a:xfrm>
              <a:off x="2246" y="1490"/>
              <a:ext cx="37" cy="17"/>
            </a:xfrm>
            <a:custGeom>
              <a:avLst/>
              <a:gdLst>
                <a:gd name="T0" fmla="*/ 23 w 37"/>
                <a:gd name="T1" fmla="*/ 0 h 17"/>
                <a:gd name="T2" fmla="*/ 36 w 37"/>
                <a:gd name="T3" fmla="*/ 0 h 17"/>
                <a:gd name="T4" fmla="*/ 15 w 37"/>
                <a:gd name="T5" fmla="*/ 16 h 17"/>
                <a:gd name="T6" fmla="*/ 0 w 37"/>
                <a:gd name="T7" fmla="*/ 12 h 17"/>
                <a:gd name="T8" fmla="*/ 0 60000 65536"/>
                <a:gd name="T9" fmla="*/ 0 60000 65536"/>
                <a:gd name="T10" fmla="*/ 0 60000 65536"/>
                <a:gd name="T11" fmla="*/ 0 60000 65536"/>
                <a:gd name="T12" fmla="*/ 0 w 37"/>
                <a:gd name="T13" fmla="*/ 0 h 17"/>
                <a:gd name="T14" fmla="*/ 37 w 37"/>
                <a:gd name="T15" fmla="*/ 17 h 17"/>
              </a:gdLst>
              <a:ahLst/>
              <a:cxnLst>
                <a:cxn ang="T8">
                  <a:pos x="T0" y="T1"/>
                </a:cxn>
                <a:cxn ang="T9">
                  <a:pos x="T2" y="T3"/>
                </a:cxn>
                <a:cxn ang="T10">
                  <a:pos x="T4" y="T5"/>
                </a:cxn>
                <a:cxn ang="T11">
                  <a:pos x="T6" y="T7"/>
                </a:cxn>
              </a:cxnLst>
              <a:rect l="T12" t="T13" r="T14" b="T15"/>
              <a:pathLst>
                <a:path w="37" h="17">
                  <a:moveTo>
                    <a:pt x="23" y="0"/>
                  </a:moveTo>
                  <a:lnTo>
                    <a:pt x="36" y="0"/>
                  </a:lnTo>
                  <a:lnTo>
                    <a:pt x="15" y="16"/>
                  </a:lnTo>
                  <a:lnTo>
                    <a:pt x="0" y="12"/>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32" name="Line 129"/>
            <p:cNvSpPr>
              <a:spLocks noChangeShapeType="1"/>
            </p:cNvSpPr>
            <p:nvPr/>
          </p:nvSpPr>
          <p:spPr bwMode="auto">
            <a:xfrm flipH="1" flipV="1">
              <a:off x="1892" y="1680"/>
              <a:ext cx="38" cy="17"/>
            </a:xfrm>
            <a:prstGeom prst="line">
              <a:avLst/>
            </a:prstGeom>
            <a:noFill/>
            <a:ln w="12700">
              <a:solidFill>
                <a:schemeClr val="tx1"/>
              </a:solidFill>
              <a:round/>
              <a:headEnd/>
              <a:tailEnd/>
            </a:ln>
          </p:spPr>
          <p:txBody>
            <a:bodyPr/>
            <a:lstStyle/>
            <a:p>
              <a:endParaRPr lang="en-US"/>
            </a:p>
          </p:txBody>
        </p:sp>
        <p:grpSp>
          <p:nvGrpSpPr>
            <p:cNvPr id="26833" name="Group 130"/>
            <p:cNvGrpSpPr>
              <a:grpSpLocks/>
            </p:cNvGrpSpPr>
            <p:nvPr/>
          </p:nvGrpSpPr>
          <p:grpSpPr bwMode="auto">
            <a:xfrm>
              <a:off x="2282" y="1486"/>
              <a:ext cx="773" cy="327"/>
              <a:chOff x="2282" y="1486"/>
              <a:chExt cx="773" cy="327"/>
            </a:xfrm>
          </p:grpSpPr>
          <p:sp>
            <p:nvSpPr>
              <p:cNvPr id="26834" name="Line 131"/>
              <p:cNvSpPr>
                <a:spLocks noChangeShapeType="1"/>
              </p:cNvSpPr>
              <p:nvPr/>
            </p:nvSpPr>
            <p:spPr bwMode="auto">
              <a:xfrm>
                <a:off x="2920" y="1505"/>
                <a:ext cx="2" cy="251"/>
              </a:xfrm>
              <a:prstGeom prst="line">
                <a:avLst/>
              </a:prstGeom>
              <a:noFill/>
              <a:ln w="12700">
                <a:solidFill>
                  <a:schemeClr val="tx1"/>
                </a:solidFill>
                <a:round/>
                <a:headEnd/>
                <a:tailEnd/>
              </a:ln>
            </p:spPr>
            <p:txBody>
              <a:bodyPr/>
              <a:lstStyle/>
              <a:p>
                <a:endParaRPr lang="en-US"/>
              </a:p>
            </p:txBody>
          </p:sp>
          <p:sp>
            <p:nvSpPr>
              <p:cNvPr id="26835" name="Freeform 132"/>
              <p:cNvSpPr>
                <a:spLocks/>
              </p:cNvSpPr>
              <p:nvPr/>
            </p:nvSpPr>
            <p:spPr bwMode="auto">
              <a:xfrm>
                <a:off x="3029" y="1614"/>
                <a:ext cx="26" cy="129"/>
              </a:xfrm>
              <a:custGeom>
                <a:avLst/>
                <a:gdLst>
                  <a:gd name="T0" fmla="*/ 25 w 26"/>
                  <a:gd name="T1" fmla="*/ 0 h 129"/>
                  <a:gd name="T2" fmla="*/ 0 w 26"/>
                  <a:gd name="T3" fmla="*/ 40 h 129"/>
                  <a:gd name="T4" fmla="*/ 3 w 26"/>
                  <a:gd name="T5" fmla="*/ 128 h 129"/>
                  <a:gd name="T6" fmla="*/ 0 60000 65536"/>
                  <a:gd name="T7" fmla="*/ 0 60000 65536"/>
                  <a:gd name="T8" fmla="*/ 0 60000 65536"/>
                  <a:gd name="T9" fmla="*/ 0 w 26"/>
                  <a:gd name="T10" fmla="*/ 0 h 129"/>
                  <a:gd name="T11" fmla="*/ 26 w 26"/>
                  <a:gd name="T12" fmla="*/ 129 h 129"/>
                </a:gdLst>
                <a:ahLst/>
                <a:cxnLst>
                  <a:cxn ang="T6">
                    <a:pos x="T0" y="T1"/>
                  </a:cxn>
                  <a:cxn ang="T7">
                    <a:pos x="T2" y="T3"/>
                  </a:cxn>
                  <a:cxn ang="T8">
                    <a:pos x="T4" y="T5"/>
                  </a:cxn>
                </a:cxnLst>
                <a:rect l="T9" t="T10" r="T11" b="T12"/>
                <a:pathLst>
                  <a:path w="26" h="129">
                    <a:moveTo>
                      <a:pt x="25" y="0"/>
                    </a:moveTo>
                    <a:lnTo>
                      <a:pt x="0" y="40"/>
                    </a:lnTo>
                    <a:lnTo>
                      <a:pt x="3" y="128"/>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36" name="Freeform 133"/>
              <p:cNvSpPr>
                <a:spLocks/>
              </p:cNvSpPr>
              <p:nvPr/>
            </p:nvSpPr>
            <p:spPr bwMode="auto">
              <a:xfrm>
                <a:off x="2920" y="1666"/>
                <a:ext cx="106" cy="65"/>
              </a:xfrm>
              <a:custGeom>
                <a:avLst/>
                <a:gdLst>
                  <a:gd name="T0" fmla="*/ 0 w 106"/>
                  <a:gd name="T1" fmla="*/ 3 h 65"/>
                  <a:gd name="T2" fmla="*/ 76 w 106"/>
                  <a:gd name="T3" fmla="*/ 3 h 65"/>
                  <a:gd name="T4" fmla="*/ 83 w 106"/>
                  <a:gd name="T5" fmla="*/ 0 h 65"/>
                  <a:gd name="T6" fmla="*/ 95 w 106"/>
                  <a:gd name="T7" fmla="*/ 8 h 65"/>
                  <a:gd name="T8" fmla="*/ 98 w 106"/>
                  <a:gd name="T9" fmla="*/ 8 h 65"/>
                  <a:gd name="T10" fmla="*/ 98 w 106"/>
                  <a:gd name="T11" fmla="*/ 19 h 65"/>
                  <a:gd name="T12" fmla="*/ 103 w 106"/>
                  <a:gd name="T13" fmla="*/ 25 h 65"/>
                  <a:gd name="T14" fmla="*/ 105 w 106"/>
                  <a:gd name="T15" fmla="*/ 39 h 65"/>
                  <a:gd name="T16" fmla="*/ 105 w 106"/>
                  <a:gd name="T17" fmla="*/ 42 h 65"/>
                  <a:gd name="T18" fmla="*/ 100 w 106"/>
                  <a:gd name="T19" fmla="*/ 47 h 65"/>
                  <a:gd name="T20" fmla="*/ 95 w 106"/>
                  <a:gd name="T21" fmla="*/ 53 h 65"/>
                  <a:gd name="T22" fmla="*/ 85 w 106"/>
                  <a:gd name="T23" fmla="*/ 61 h 65"/>
                  <a:gd name="T24" fmla="*/ 81 w 106"/>
                  <a:gd name="T25" fmla="*/ 64 h 65"/>
                  <a:gd name="T26" fmla="*/ 0 w 106"/>
                  <a:gd name="T27" fmla="*/ 64 h 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6"/>
                  <a:gd name="T43" fmla="*/ 0 h 65"/>
                  <a:gd name="T44" fmla="*/ 106 w 106"/>
                  <a:gd name="T45" fmla="*/ 65 h 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6" h="65">
                    <a:moveTo>
                      <a:pt x="0" y="3"/>
                    </a:moveTo>
                    <a:lnTo>
                      <a:pt x="76" y="3"/>
                    </a:lnTo>
                    <a:lnTo>
                      <a:pt x="83" y="0"/>
                    </a:lnTo>
                    <a:lnTo>
                      <a:pt x="95" y="8"/>
                    </a:lnTo>
                    <a:lnTo>
                      <a:pt x="98" y="8"/>
                    </a:lnTo>
                    <a:lnTo>
                      <a:pt x="98" y="19"/>
                    </a:lnTo>
                    <a:lnTo>
                      <a:pt x="103" y="25"/>
                    </a:lnTo>
                    <a:lnTo>
                      <a:pt x="105" y="39"/>
                    </a:lnTo>
                    <a:lnTo>
                      <a:pt x="105" y="42"/>
                    </a:lnTo>
                    <a:lnTo>
                      <a:pt x="100" y="47"/>
                    </a:lnTo>
                    <a:lnTo>
                      <a:pt x="95" y="53"/>
                    </a:lnTo>
                    <a:lnTo>
                      <a:pt x="85" y="61"/>
                    </a:lnTo>
                    <a:lnTo>
                      <a:pt x="81" y="64"/>
                    </a:lnTo>
                    <a:lnTo>
                      <a:pt x="0" y="6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37" name="Line 134"/>
              <p:cNvSpPr>
                <a:spLocks noChangeShapeType="1"/>
              </p:cNvSpPr>
              <p:nvPr/>
            </p:nvSpPr>
            <p:spPr bwMode="auto">
              <a:xfrm>
                <a:off x="2960" y="1670"/>
                <a:ext cx="4" cy="64"/>
              </a:xfrm>
              <a:prstGeom prst="line">
                <a:avLst/>
              </a:prstGeom>
              <a:noFill/>
              <a:ln w="12700">
                <a:solidFill>
                  <a:schemeClr val="tx1"/>
                </a:solidFill>
                <a:round/>
                <a:headEnd/>
                <a:tailEnd/>
              </a:ln>
            </p:spPr>
            <p:txBody>
              <a:bodyPr/>
              <a:lstStyle/>
              <a:p>
                <a:endParaRPr lang="en-US"/>
              </a:p>
            </p:txBody>
          </p:sp>
          <p:sp>
            <p:nvSpPr>
              <p:cNvPr id="26838" name="Line 135"/>
              <p:cNvSpPr>
                <a:spLocks noChangeShapeType="1"/>
              </p:cNvSpPr>
              <p:nvPr/>
            </p:nvSpPr>
            <p:spPr bwMode="auto">
              <a:xfrm flipH="1">
                <a:off x="2640" y="1544"/>
                <a:ext cx="280" cy="2"/>
              </a:xfrm>
              <a:prstGeom prst="line">
                <a:avLst/>
              </a:prstGeom>
              <a:noFill/>
              <a:ln w="12700">
                <a:solidFill>
                  <a:schemeClr val="tx1"/>
                </a:solidFill>
                <a:round/>
                <a:headEnd/>
                <a:tailEnd/>
              </a:ln>
            </p:spPr>
            <p:txBody>
              <a:bodyPr/>
              <a:lstStyle/>
              <a:p>
                <a:endParaRPr lang="en-US"/>
              </a:p>
            </p:txBody>
          </p:sp>
          <p:sp>
            <p:nvSpPr>
              <p:cNvPr id="26839" name="Freeform 136"/>
              <p:cNvSpPr>
                <a:spLocks/>
              </p:cNvSpPr>
              <p:nvPr/>
            </p:nvSpPr>
            <p:spPr bwMode="auto">
              <a:xfrm>
                <a:off x="2282" y="1486"/>
                <a:ext cx="138" cy="17"/>
              </a:xfrm>
              <a:custGeom>
                <a:avLst/>
                <a:gdLst>
                  <a:gd name="T0" fmla="*/ 137 w 138"/>
                  <a:gd name="T1" fmla="*/ 0 h 17"/>
                  <a:gd name="T2" fmla="*/ 75 w 138"/>
                  <a:gd name="T3" fmla="*/ 16 h 17"/>
                  <a:gd name="T4" fmla="*/ 45 w 138"/>
                  <a:gd name="T5" fmla="*/ 10 h 17"/>
                  <a:gd name="T6" fmla="*/ 25 w 138"/>
                  <a:gd name="T7" fmla="*/ 16 h 17"/>
                  <a:gd name="T8" fmla="*/ 12 w 138"/>
                  <a:gd name="T9" fmla="*/ 16 h 17"/>
                  <a:gd name="T10" fmla="*/ 0 w 138"/>
                  <a:gd name="T11" fmla="*/ 0 h 17"/>
                  <a:gd name="T12" fmla="*/ 0 60000 65536"/>
                  <a:gd name="T13" fmla="*/ 0 60000 65536"/>
                  <a:gd name="T14" fmla="*/ 0 60000 65536"/>
                  <a:gd name="T15" fmla="*/ 0 60000 65536"/>
                  <a:gd name="T16" fmla="*/ 0 60000 65536"/>
                  <a:gd name="T17" fmla="*/ 0 60000 65536"/>
                  <a:gd name="T18" fmla="*/ 0 w 138"/>
                  <a:gd name="T19" fmla="*/ 0 h 17"/>
                  <a:gd name="T20" fmla="*/ 138 w 138"/>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8" h="17">
                    <a:moveTo>
                      <a:pt x="137" y="0"/>
                    </a:moveTo>
                    <a:lnTo>
                      <a:pt x="75" y="16"/>
                    </a:lnTo>
                    <a:lnTo>
                      <a:pt x="45" y="10"/>
                    </a:lnTo>
                    <a:lnTo>
                      <a:pt x="25" y="16"/>
                    </a:lnTo>
                    <a:lnTo>
                      <a:pt x="12" y="16"/>
                    </a:lnTo>
                    <a:lnTo>
                      <a:pt x="0"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40" name="Freeform 137"/>
              <p:cNvSpPr>
                <a:spLocks/>
              </p:cNvSpPr>
              <p:nvPr/>
            </p:nvSpPr>
            <p:spPr bwMode="auto">
              <a:xfrm>
                <a:off x="2303" y="1490"/>
                <a:ext cx="136" cy="73"/>
              </a:xfrm>
              <a:custGeom>
                <a:avLst/>
                <a:gdLst>
                  <a:gd name="T0" fmla="*/ 22 w 136"/>
                  <a:gd name="T1" fmla="*/ 0 h 73"/>
                  <a:gd name="T2" fmla="*/ 0 w 136"/>
                  <a:gd name="T3" fmla="*/ 42 h 73"/>
                  <a:gd name="T4" fmla="*/ 118 w 136"/>
                  <a:gd name="T5" fmla="*/ 33 h 73"/>
                  <a:gd name="T6" fmla="*/ 135 w 136"/>
                  <a:gd name="T7" fmla="*/ 72 h 73"/>
                  <a:gd name="T8" fmla="*/ 15 w 136"/>
                  <a:gd name="T9" fmla="*/ 72 h 73"/>
                  <a:gd name="T10" fmla="*/ 0 w 136"/>
                  <a:gd name="T11" fmla="*/ 42 h 73"/>
                  <a:gd name="T12" fmla="*/ 0 60000 65536"/>
                  <a:gd name="T13" fmla="*/ 0 60000 65536"/>
                  <a:gd name="T14" fmla="*/ 0 60000 65536"/>
                  <a:gd name="T15" fmla="*/ 0 60000 65536"/>
                  <a:gd name="T16" fmla="*/ 0 60000 65536"/>
                  <a:gd name="T17" fmla="*/ 0 60000 65536"/>
                  <a:gd name="T18" fmla="*/ 0 w 136"/>
                  <a:gd name="T19" fmla="*/ 0 h 73"/>
                  <a:gd name="T20" fmla="*/ 136 w 136"/>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36" h="73">
                    <a:moveTo>
                      <a:pt x="22" y="0"/>
                    </a:moveTo>
                    <a:lnTo>
                      <a:pt x="0" y="42"/>
                    </a:lnTo>
                    <a:lnTo>
                      <a:pt x="118" y="33"/>
                    </a:lnTo>
                    <a:lnTo>
                      <a:pt x="135" y="72"/>
                    </a:lnTo>
                    <a:lnTo>
                      <a:pt x="15" y="72"/>
                    </a:lnTo>
                    <a:lnTo>
                      <a:pt x="0" y="42"/>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41" name="Line 138"/>
              <p:cNvSpPr>
                <a:spLocks noChangeShapeType="1"/>
              </p:cNvSpPr>
              <p:nvPr/>
            </p:nvSpPr>
            <p:spPr bwMode="auto">
              <a:xfrm>
                <a:off x="2449" y="1503"/>
                <a:ext cx="0" cy="101"/>
              </a:xfrm>
              <a:prstGeom prst="line">
                <a:avLst/>
              </a:prstGeom>
              <a:noFill/>
              <a:ln w="12700">
                <a:solidFill>
                  <a:schemeClr val="tx1"/>
                </a:solidFill>
                <a:round/>
                <a:headEnd/>
                <a:tailEnd/>
              </a:ln>
            </p:spPr>
            <p:txBody>
              <a:bodyPr/>
              <a:lstStyle/>
              <a:p>
                <a:endParaRPr lang="en-US"/>
              </a:p>
            </p:txBody>
          </p:sp>
          <p:sp>
            <p:nvSpPr>
              <p:cNvPr id="26842" name="Line 139"/>
              <p:cNvSpPr>
                <a:spLocks noChangeShapeType="1"/>
              </p:cNvSpPr>
              <p:nvPr/>
            </p:nvSpPr>
            <p:spPr bwMode="auto">
              <a:xfrm flipH="1">
                <a:off x="2435" y="1556"/>
                <a:ext cx="121" cy="4"/>
              </a:xfrm>
              <a:prstGeom prst="line">
                <a:avLst/>
              </a:prstGeom>
              <a:noFill/>
              <a:ln w="12700">
                <a:solidFill>
                  <a:schemeClr val="tx1"/>
                </a:solidFill>
                <a:round/>
                <a:headEnd/>
                <a:tailEnd/>
              </a:ln>
            </p:spPr>
            <p:txBody>
              <a:bodyPr/>
              <a:lstStyle/>
              <a:p>
                <a:endParaRPr lang="en-US"/>
              </a:p>
            </p:txBody>
          </p:sp>
          <p:sp>
            <p:nvSpPr>
              <p:cNvPr id="26843" name="Line 140"/>
              <p:cNvSpPr>
                <a:spLocks noChangeShapeType="1"/>
              </p:cNvSpPr>
              <p:nvPr/>
            </p:nvSpPr>
            <p:spPr bwMode="auto">
              <a:xfrm flipH="1">
                <a:off x="2588" y="1511"/>
                <a:ext cx="4" cy="88"/>
              </a:xfrm>
              <a:prstGeom prst="line">
                <a:avLst/>
              </a:prstGeom>
              <a:noFill/>
              <a:ln w="12700">
                <a:solidFill>
                  <a:schemeClr val="tx1"/>
                </a:solidFill>
                <a:round/>
                <a:headEnd/>
                <a:tailEnd/>
              </a:ln>
            </p:spPr>
            <p:txBody>
              <a:bodyPr/>
              <a:lstStyle/>
              <a:p>
                <a:endParaRPr lang="en-US"/>
              </a:p>
            </p:txBody>
          </p:sp>
          <p:sp>
            <p:nvSpPr>
              <p:cNvPr id="26844" name="Freeform 141"/>
              <p:cNvSpPr>
                <a:spLocks/>
              </p:cNvSpPr>
              <p:nvPr/>
            </p:nvSpPr>
            <p:spPr bwMode="auto">
              <a:xfrm>
                <a:off x="2593" y="1536"/>
                <a:ext cx="52" cy="27"/>
              </a:xfrm>
              <a:custGeom>
                <a:avLst/>
                <a:gdLst>
                  <a:gd name="T0" fmla="*/ 51 w 52"/>
                  <a:gd name="T1" fmla="*/ 0 h 27"/>
                  <a:gd name="T2" fmla="*/ 46 w 52"/>
                  <a:gd name="T3" fmla="*/ 9 h 27"/>
                  <a:gd name="T4" fmla="*/ 27 w 52"/>
                  <a:gd name="T5" fmla="*/ 14 h 27"/>
                  <a:gd name="T6" fmla="*/ 19 w 52"/>
                  <a:gd name="T7" fmla="*/ 23 h 27"/>
                  <a:gd name="T8" fmla="*/ 0 w 52"/>
                  <a:gd name="T9" fmla="*/ 26 h 27"/>
                  <a:gd name="T10" fmla="*/ 0 60000 65536"/>
                  <a:gd name="T11" fmla="*/ 0 60000 65536"/>
                  <a:gd name="T12" fmla="*/ 0 60000 65536"/>
                  <a:gd name="T13" fmla="*/ 0 60000 65536"/>
                  <a:gd name="T14" fmla="*/ 0 60000 65536"/>
                  <a:gd name="T15" fmla="*/ 0 w 52"/>
                  <a:gd name="T16" fmla="*/ 0 h 27"/>
                  <a:gd name="T17" fmla="*/ 52 w 52"/>
                  <a:gd name="T18" fmla="*/ 27 h 27"/>
                </a:gdLst>
                <a:ahLst/>
                <a:cxnLst>
                  <a:cxn ang="T10">
                    <a:pos x="T0" y="T1"/>
                  </a:cxn>
                  <a:cxn ang="T11">
                    <a:pos x="T2" y="T3"/>
                  </a:cxn>
                  <a:cxn ang="T12">
                    <a:pos x="T4" y="T5"/>
                  </a:cxn>
                  <a:cxn ang="T13">
                    <a:pos x="T6" y="T7"/>
                  </a:cxn>
                  <a:cxn ang="T14">
                    <a:pos x="T8" y="T9"/>
                  </a:cxn>
                </a:cxnLst>
                <a:rect l="T15" t="T16" r="T17" b="T18"/>
                <a:pathLst>
                  <a:path w="52" h="27">
                    <a:moveTo>
                      <a:pt x="51" y="0"/>
                    </a:moveTo>
                    <a:lnTo>
                      <a:pt x="46" y="9"/>
                    </a:lnTo>
                    <a:lnTo>
                      <a:pt x="27" y="14"/>
                    </a:lnTo>
                    <a:lnTo>
                      <a:pt x="19" y="23"/>
                    </a:lnTo>
                    <a:lnTo>
                      <a:pt x="0" y="2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45" name="Freeform 142"/>
              <p:cNvSpPr>
                <a:spLocks/>
              </p:cNvSpPr>
              <p:nvPr/>
            </p:nvSpPr>
            <p:spPr bwMode="auto">
              <a:xfrm>
                <a:off x="2551" y="1593"/>
                <a:ext cx="42" cy="17"/>
              </a:xfrm>
              <a:custGeom>
                <a:avLst/>
                <a:gdLst>
                  <a:gd name="T0" fmla="*/ 41 w 42"/>
                  <a:gd name="T1" fmla="*/ 0 h 17"/>
                  <a:gd name="T2" fmla="*/ 31 w 42"/>
                  <a:gd name="T3" fmla="*/ 4 h 17"/>
                  <a:gd name="T4" fmla="*/ 15 w 42"/>
                  <a:gd name="T5" fmla="*/ 11 h 17"/>
                  <a:gd name="T6" fmla="*/ 5 w 42"/>
                  <a:gd name="T7" fmla="*/ 16 h 17"/>
                  <a:gd name="T8" fmla="*/ 0 w 42"/>
                  <a:gd name="T9" fmla="*/ 16 h 17"/>
                  <a:gd name="T10" fmla="*/ 0 60000 65536"/>
                  <a:gd name="T11" fmla="*/ 0 60000 65536"/>
                  <a:gd name="T12" fmla="*/ 0 60000 65536"/>
                  <a:gd name="T13" fmla="*/ 0 60000 65536"/>
                  <a:gd name="T14" fmla="*/ 0 60000 65536"/>
                  <a:gd name="T15" fmla="*/ 0 w 42"/>
                  <a:gd name="T16" fmla="*/ 0 h 17"/>
                  <a:gd name="T17" fmla="*/ 42 w 42"/>
                  <a:gd name="T18" fmla="*/ 17 h 17"/>
                </a:gdLst>
                <a:ahLst/>
                <a:cxnLst>
                  <a:cxn ang="T10">
                    <a:pos x="T0" y="T1"/>
                  </a:cxn>
                  <a:cxn ang="T11">
                    <a:pos x="T2" y="T3"/>
                  </a:cxn>
                  <a:cxn ang="T12">
                    <a:pos x="T4" y="T5"/>
                  </a:cxn>
                  <a:cxn ang="T13">
                    <a:pos x="T6" y="T7"/>
                  </a:cxn>
                  <a:cxn ang="T14">
                    <a:pos x="T8" y="T9"/>
                  </a:cxn>
                </a:cxnLst>
                <a:rect l="T15" t="T16" r="T17" b="T18"/>
                <a:pathLst>
                  <a:path w="42" h="17">
                    <a:moveTo>
                      <a:pt x="41" y="0"/>
                    </a:moveTo>
                    <a:lnTo>
                      <a:pt x="31" y="4"/>
                    </a:lnTo>
                    <a:lnTo>
                      <a:pt x="15" y="11"/>
                    </a:lnTo>
                    <a:lnTo>
                      <a:pt x="5" y="16"/>
                    </a:lnTo>
                    <a:lnTo>
                      <a:pt x="0" y="1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46" name="Freeform 143"/>
              <p:cNvSpPr>
                <a:spLocks/>
              </p:cNvSpPr>
              <p:nvPr/>
            </p:nvSpPr>
            <p:spPr bwMode="auto">
              <a:xfrm>
                <a:off x="2372" y="1564"/>
                <a:ext cx="180" cy="47"/>
              </a:xfrm>
              <a:custGeom>
                <a:avLst/>
                <a:gdLst>
                  <a:gd name="T0" fmla="*/ 179 w 180"/>
                  <a:gd name="T1" fmla="*/ 40 h 47"/>
                  <a:gd name="T2" fmla="*/ 154 w 180"/>
                  <a:gd name="T3" fmla="*/ 43 h 47"/>
                  <a:gd name="T4" fmla="*/ 134 w 180"/>
                  <a:gd name="T5" fmla="*/ 46 h 47"/>
                  <a:gd name="T6" fmla="*/ 102 w 180"/>
                  <a:gd name="T7" fmla="*/ 46 h 47"/>
                  <a:gd name="T8" fmla="*/ 77 w 180"/>
                  <a:gd name="T9" fmla="*/ 40 h 47"/>
                  <a:gd name="T10" fmla="*/ 55 w 180"/>
                  <a:gd name="T11" fmla="*/ 35 h 47"/>
                  <a:gd name="T12" fmla="*/ 30 w 180"/>
                  <a:gd name="T13" fmla="*/ 23 h 47"/>
                  <a:gd name="T14" fmla="*/ 17 w 180"/>
                  <a:gd name="T15" fmla="*/ 9 h 47"/>
                  <a:gd name="T16" fmla="*/ 0 w 180"/>
                  <a:gd name="T17" fmla="*/ 0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
                  <a:gd name="T28" fmla="*/ 0 h 47"/>
                  <a:gd name="T29" fmla="*/ 180 w 180"/>
                  <a:gd name="T30" fmla="*/ 47 h 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 h="47">
                    <a:moveTo>
                      <a:pt x="179" y="40"/>
                    </a:moveTo>
                    <a:lnTo>
                      <a:pt x="154" y="43"/>
                    </a:lnTo>
                    <a:lnTo>
                      <a:pt x="134" y="46"/>
                    </a:lnTo>
                    <a:lnTo>
                      <a:pt x="102" y="46"/>
                    </a:lnTo>
                    <a:lnTo>
                      <a:pt x="77" y="40"/>
                    </a:lnTo>
                    <a:lnTo>
                      <a:pt x="55" y="35"/>
                    </a:lnTo>
                    <a:lnTo>
                      <a:pt x="30" y="23"/>
                    </a:lnTo>
                    <a:lnTo>
                      <a:pt x="17" y="9"/>
                    </a:lnTo>
                    <a:lnTo>
                      <a:pt x="0"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47" name="Freeform 144"/>
              <p:cNvSpPr>
                <a:spLocks/>
              </p:cNvSpPr>
              <p:nvPr/>
            </p:nvSpPr>
            <p:spPr bwMode="auto">
              <a:xfrm>
                <a:off x="2428" y="1490"/>
                <a:ext cx="22" cy="38"/>
              </a:xfrm>
              <a:custGeom>
                <a:avLst/>
                <a:gdLst>
                  <a:gd name="T0" fmla="*/ 0 w 22"/>
                  <a:gd name="T1" fmla="*/ 0 h 38"/>
                  <a:gd name="T2" fmla="*/ 12 w 22"/>
                  <a:gd name="T3" fmla="*/ 17 h 38"/>
                  <a:gd name="T4" fmla="*/ 21 w 22"/>
                  <a:gd name="T5" fmla="*/ 26 h 38"/>
                  <a:gd name="T6" fmla="*/ 9 w 22"/>
                  <a:gd name="T7" fmla="*/ 34 h 38"/>
                  <a:gd name="T8" fmla="*/ 2 w 22"/>
                  <a:gd name="T9" fmla="*/ 37 h 38"/>
                  <a:gd name="T10" fmla="*/ 0 60000 65536"/>
                  <a:gd name="T11" fmla="*/ 0 60000 65536"/>
                  <a:gd name="T12" fmla="*/ 0 60000 65536"/>
                  <a:gd name="T13" fmla="*/ 0 60000 65536"/>
                  <a:gd name="T14" fmla="*/ 0 60000 65536"/>
                  <a:gd name="T15" fmla="*/ 0 w 22"/>
                  <a:gd name="T16" fmla="*/ 0 h 38"/>
                  <a:gd name="T17" fmla="*/ 22 w 22"/>
                  <a:gd name="T18" fmla="*/ 38 h 38"/>
                </a:gdLst>
                <a:ahLst/>
                <a:cxnLst>
                  <a:cxn ang="T10">
                    <a:pos x="T0" y="T1"/>
                  </a:cxn>
                  <a:cxn ang="T11">
                    <a:pos x="T2" y="T3"/>
                  </a:cxn>
                  <a:cxn ang="T12">
                    <a:pos x="T4" y="T5"/>
                  </a:cxn>
                  <a:cxn ang="T13">
                    <a:pos x="T6" y="T7"/>
                  </a:cxn>
                  <a:cxn ang="T14">
                    <a:pos x="T8" y="T9"/>
                  </a:cxn>
                </a:cxnLst>
                <a:rect l="T15" t="T16" r="T17" b="T18"/>
                <a:pathLst>
                  <a:path w="22" h="38">
                    <a:moveTo>
                      <a:pt x="0" y="0"/>
                    </a:moveTo>
                    <a:lnTo>
                      <a:pt x="12" y="17"/>
                    </a:lnTo>
                    <a:lnTo>
                      <a:pt x="21" y="26"/>
                    </a:lnTo>
                    <a:lnTo>
                      <a:pt x="9" y="34"/>
                    </a:lnTo>
                    <a:lnTo>
                      <a:pt x="2" y="37"/>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48" name="Line 145"/>
              <p:cNvSpPr>
                <a:spLocks noChangeShapeType="1"/>
              </p:cNvSpPr>
              <p:nvPr/>
            </p:nvSpPr>
            <p:spPr bwMode="auto">
              <a:xfrm flipH="1" flipV="1">
                <a:off x="2622" y="1760"/>
                <a:ext cx="17" cy="3"/>
              </a:xfrm>
              <a:prstGeom prst="line">
                <a:avLst/>
              </a:prstGeom>
              <a:noFill/>
              <a:ln w="12700">
                <a:solidFill>
                  <a:schemeClr val="tx1"/>
                </a:solidFill>
                <a:round/>
                <a:headEnd/>
                <a:tailEnd/>
              </a:ln>
            </p:spPr>
            <p:txBody>
              <a:bodyPr/>
              <a:lstStyle/>
              <a:p>
                <a:endParaRPr lang="en-US"/>
              </a:p>
            </p:txBody>
          </p:sp>
          <p:sp>
            <p:nvSpPr>
              <p:cNvPr id="26849" name="Line 146"/>
              <p:cNvSpPr>
                <a:spLocks noChangeShapeType="1"/>
              </p:cNvSpPr>
              <p:nvPr/>
            </p:nvSpPr>
            <p:spPr bwMode="auto">
              <a:xfrm>
                <a:off x="2555" y="1505"/>
                <a:ext cx="0" cy="105"/>
              </a:xfrm>
              <a:prstGeom prst="line">
                <a:avLst/>
              </a:prstGeom>
              <a:noFill/>
              <a:ln w="12700">
                <a:solidFill>
                  <a:schemeClr val="tx1"/>
                </a:solidFill>
                <a:round/>
                <a:headEnd/>
                <a:tailEnd/>
              </a:ln>
            </p:spPr>
            <p:txBody>
              <a:bodyPr/>
              <a:lstStyle/>
              <a:p>
                <a:endParaRPr lang="en-US"/>
              </a:p>
            </p:txBody>
          </p:sp>
          <p:sp>
            <p:nvSpPr>
              <p:cNvPr id="26850" name="Line 147"/>
              <p:cNvSpPr>
                <a:spLocks noChangeShapeType="1"/>
              </p:cNvSpPr>
              <p:nvPr/>
            </p:nvSpPr>
            <p:spPr bwMode="auto">
              <a:xfrm>
                <a:off x="2282" y="1550"/>
                <a:ext cx="28" cy="0"/>
              </a:xfrm>
              <a:prstGeom prst="line">
                <a:avLst/>
              </a:prstGeom>
              <a:noFill/>
              <a:ln w="12700">
                <a:solidFill>
                  <a:schemeClr val="tx1"/>
                </a:solidFill>
                <a:round/>
                <a:headEnd/>
                <a:tailEnd/>
              </a:ln>
            </p:spPr>
            <p:txBody>
              <a:bodyPr/>
              <a:lstStyle/>
              <a:p>
                <a:endParaRPr lang="en-US"/>
              </a:p>
            </p:txBody>
          </p:sp>
          <p:sp>
            <p:nvSpPr>
              <p:cNvPr id="26851" name="Line 148"/>
              <p:cNvSpPr>
                <a:spLocks noChangeShapeType="1"/>
              </p:cNvSpPr>
              <p:nvPr/>
            </p:nvSpPr>
            <p:spPr bwMode="auto">
              <a:xfrm>
                <a:off x="2521" y="1637"/>
                <a:ext cx="3" cy="105"/>
              </a:xfrm>
              <a:prstGeom prst="line">
                <a:avLst/>
              </a:prstGeom>
              <a:noFill/>
              <a:ln w="12700">
                <a:solidFill>
                  <a:schemeClr val="tx1"/>
                </a:solidFill>
                <a:round/>
                <a:headEnd/>
                <a:tailEnd/>
              </a:ln>
            </p:spPr>
            <p:txBody>
              <a:bodyPr/>
              <a:lstStyle/>
              <a:p>
                <a:endParaRPr lang="en-US"/>
              </a:p>
            </p:txBody>
          </p:sp>
          <p:sp>
            <p:nvSpPr>
              <p:cNvPr id="26852" name="Freeform 149"/>
              <p:cNvSpPr>
                <a:spLocks/>
              </p:cNvSpPr>
              <p:nvPr/>
            </p:nvSpPr>
            <p:spPr bwMode="auto">
              <a:xfrm>
                <a:off x="2530" y="1624"/>
                <a:ext cx="26" cy="18"/>
              </a:xfrm>
              <a:custGeom>
                <a:avLst/>
                <a:gdLst>
                  <a:gd name="T0" fmla="*/ 25 w 26"/>
                  <a:gd name="T1" fmla="*/ 17 h 18"/>
                  <a:gd name="T2" fmla="*/ 23 w 26"/>
                  <a:gd name="T3" fmla="*/ 0 h 18"/>
                  <a:gd name="T4" fmla="*/ 0 w 26"/>
                  <a:gd name="T5" fmla="*/ 3 h 18"/>
                  <a:gd name="T6" fmla="*/ 0 w 26"/>
                  <a:gd name="T7" fmla="*/ 14 h 18"/>
                  <a:gd name="T8" fmla="*/ 0 60000 65536"/>
                  <a:gd name="T9" fmla="*/ 0 60000 65536"/>
                  <a:gd name="T10" fmla="*/ 0 60000 65536"/>
                  <a:gd name="T11" fmla="*/ 0 60000 65536"/>
                  <a:gd name="T12" fmla="*/ 0 w 26"/>
                  <a:gd name="T13" fmla="*/ 0 h 18"/>
                  <a:gd name="T14" fmla="*/ 26 w 26"/>
                  <a:gd name="T15" fmla="*/ 18 h 18"/>
                </a:gdLst>
                <a:ahLst/>
                <a:cxnLst>
                  <a:cxn ang="T8">
                    <a:pos x="T0" y="T1"/>
                  </a:cxn>
                  <a:cxn ang="T9">
                    <a:pos x="T2" y="T3"/>
                  </a:cxn>
                  <a:cxn ang="T10">
                    <a:pos x="T4" y="T5"/>
                  </a:cxn>
                  <a:cxn ang="T11">
                    <a:pos x="T6" y="T7"/>
                  </a:cxn>
                </a:cxnLst>
                <a:rect l="T12" t="T13" r="T14" b="T15"/>
                <a:pathLst>
                  <a:path w="26" h="18">
                    <a:moveTo>
                      <a:pt x="25" y="17"/>
                    </a:moveTo>
                    <a:lnTo>
                      <a:pt x="23" y="0"/>
                    </a:lnTo>
                    <a:lnTo>
                      <a:pt x="0" y="3"/>
                    </a:lnTo>
                    <a:lnTo>
                      <a:pt x="0" y="1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53" name="Freeform 150"/>
              <p:cNvSpPr>
                <a:spLocks/>
              </p:cNvSpPr>
              <p:nvPr/>
            </p:nvSpPr>
            <p:spPr bwMode="auto">
              <a:xfrm>
                <a:off x="2452" y="1624"/>
                <a:ext cx="22" cy="18"/>
              </a:xfrm>
              <a:custGeom>
                <a:avLst/>
                <a:gdLst>
                  <a:gd name="T0" fmla="*/ 19 w 22"/>
                  <a:gd name="T1" fmla="*/ 17 h 18"/>
                  <a:gd name="T2" fmla="*/ 21 w 22"/>
                  <a:gd name="T3" fmla="*/ 0 h 18"/>
                  <a:gd name="T4" fmla="*/ 2 w 22"/>
                  <a:gd name="T5" fmla="*/ 0 h 18"/>
                  <a:gd name="T6" fmla="*/ 0 w 22"/>
                  <a:gd name="T7" fmla="*/ 14 h 18"/>
                  <a:gd name="T8" fmla="*/ 0 60000 65536"/>
                  <a:gd name="T9" fmla="*/ 0 60000 65536"/>
                  <a:gd name="T10" fmla="*/ 0 60000 65536"/>
                  <a:gd name="T11" fmla="*/ 0 60000 65536"/>
                  <a:gd name="T12" fmla="*/ 0 w 22"/>
                  <a:gd name="T13" fmla="*/ 0 h 18"/>
                  <a:gd name="T14" fmla="*/ 22 w 22"/>
                  <a:gd name="T15" fmla="*/ 18 h 18"/>
                </a:gdLst>
                <a:ahLst/>
                <a:cxnLst>
                  <a:cxn ang="T8">
                    <a:pos x="T0" y="T1"/>
                  </a:cxn>
                  <a:cxn ang="T9">
                    <a:pos x="T2" y="T3"/>
                  </a:cxn>
                  <a:cxn ang="T10">
                    <a:pos x="T4" y="T5"/>
                  </a:cxn>
                  <a:cxn ang="T11">
                    <a:pos x="T6" y="T7"/>
                  </a:cxn>
                </a:cxnLst>
                <a:rect l="T12" t="T13" r="T14" b="T15"/>
                <a:pathLst>
                  <a:path w="22" h="18">
                    <a:moveTo>
                      <a:pt x="19" y="17"/>
                    </a:moveTo>
                    <a:lnTo>
                      <a:pt x="21" y="0"/>
                    </a:lnTo>
                    <a:lnTo>
                      <a:pt x="2" y="0"/>
                    </a:lnTo>
                    <a:lnTo>
                      <a:pt x="0" y="1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54" name="Line 151"/>
              <p:cNvSpPr>
                <a:spLocks noChangeShapeType="1"/>
              </p:cNvSpPr>
              <p:nvPr/>
            </p:nvSpPr>
            <p:spPr bwMode="auto">
              <a:xfrm flipH="1">
                <a:off x="2653" y="1723"/>
                <a:ext cx="267" cy="13"/>
              </a:xfrm>
              <a:prstGeom prst="line">
                <a:avLst/>
              </a:prstGeom>
              <a:noFill/>
              <a:ln w="12700">
                <a:solidFill>
                  <a:schemeClr val="tx1"/>
                </a:solidFill>
                <a:round/>
                <a:headEnd/>
                <a:tailEnd/>
              </a:ln>
            </p:spPr>
            <p:txBody>
              <a:bodyPr/>
              <a:lstStyle/>
              <a:p>
                <a:endParaRPr lang="en-US"/>
              </a:p>
            </p:txBody>
          </p:sp>
          <p:sp>
            <p:nvSpPr>
              <p:cNvPr id="26855" name="Freeform 152"/>
              <p:cNvSpPr>
                <a:spLocks/>
              </p:cNvSpPr>
              <p:nvPr/>
            </p:nvSpPr>
            <p:spPr bwMode="auto">
              <a:xfrm>
                <a:off x="2566" y="1717"/>
                <a:ext cx="67" cy="44"/>
              </a:xfrm>
              <a:custGeom>
                <a:avLst/>
                <a:gdLst>
                  <a:gd name="T0" fmla="*/ 56 w 67"/>
                  <a:gd name="T1" fmla="*/ 43 h 44"/>
                  <a:gd name="T2" fmla="*/ 58 w 67"/>
                  <a:gd name="T3" fmla="*/ 40 h 44"/>
                  <a:gd name="T4" fmla="*/ 63 w 67"/>
                  <a:gd name="T5" fmla="*/ 32 h 44"/>
                  <a:gd name="T6" fmla="*/ 66 w 67"/>
                  <a:gd name="T7" fmla="*/ 27 h 44"/>
                  <a:gd name="T8" fmla="*/ 63 w 67"/>
                  <a:gd name="T9" fmla="*/ 22 h 44"/>
                  <a:gd name="T10" fmla="*/ 56 w 67"/>
                  <a:gd name="T11" fmla="*/ 13 h 44"/>
                  <a:gd name="T12" fmla="*/ 48 w 67"/>
                  <a:gd name="T13" fmla="*/ 5 h 44"/>
                  <a:gd name="T14" fmla="*/ 41 w 67"/>
                  <a:gd name="T15" fmla="*/ 5 h 44"/>
                  <a:gd name="T16" fmla="*/ 28 w 67"/>
                  <a:gd name="T17" fmla="*/ 0 h 44"/>
                  <a:gd name="T18" fmla="*/ 15 w 67"/>
                  <a:gd name="T19" fmla="*/ 3 h 44"/>
                  <a:gd name="T20" fmla="*/ 3 w 67"/>
                  <a:gd name="T21" fmla="*/ 11 h 44"/>
                  <a:gd name="T22" fmla="*/ 0 w 67"/>
                  <a:gd name="T23" fmla="*/ 22 h 44"/>
                  <a:gd name="T24" fmla="*/ 0 w 67"/>
                  <a:gd name="T25" fmla="*/ 24 h 44"/>
                  <a:gd name="T26" fmla="*/ 0 w 67"/>
                  <a:gd name="T27" fmla="*/ 30 h 44"/>
                  <a:gd name="T28" fmla="*/ 5 w 67"/>
                  <a:gd name="T29" fmla="*/ 35 h 44"/>
                  <a:gd name="T30" fmla="*/ 5 w 67"/>
                  <a:gd name="T31" fmla="*/ 40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7"/>
                  <a:gd name="T49" fmla="*/ 0 h 44"/>
                  <a:gd name="T50" fmla="*/ 67 w 67"/>
                  <a:gd name="T51" fmla="*/ 44 h 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7" h="44">
                    <a:moveTo>
                      <a:pt x="56" y="43"/>
                    </a:moveTo>
                    <a:lnTo>
                      <a:pt x="58" y="40"/>
                    </a:lnTo>
                    <a:lnTo>
                      <a:pt x="63" y="32"/>
                    </a:lnTo>
                    <a:lnTo>
                      <a:pt x="66" y="27"/>
                    </a:lnTo>
                    <a:lnTo>
                      <a:pt x="63" y="22"/>
                    </a:lnTo>
                    <a:lnTo>
                      <a:pt x="56" y="13"/>
                    </a:lnTo>
                    <a:lnTo>
                      <a:pt x="48" y="5"/>
                    </a:lnTo>
                    <a:lnTo>
                      <a:pt x="41" y="5"/>
                    </a:lnTo>
                    <a:lnTo>
                      <a:pt x="28" y="0"/>
                    </a:lnTo>
                    <a:lnTo>
                      <a:pt x="15" y="3"/>
                    </a:lnTo>
                    <a:lnTo>
                      <a:pt x="3" y="11"/>
                    </a:lnTo>
                    <a:lnTo>
                      <a:pt x="0" y="22"/>
                    </a:lnTo>
                    <a:lnTo>
                      <a:pt x="0" y="24"/>
                    </a:lnTo>
                    <a:lnTo>
                      <a:pt x="0" y="30"/>
                    </a:lnTo>
                    <a:lnTo>
                      <a:pt x="5" y="35"/>
                    </a:lnTo>
                    <a:lnTo>
                      <a:pt x="5" y="4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56" name="Oval 153"/>
              <p:cNvSpPr>
                <a:spLocks noChangeArrowheads="1"/>
              </p:cNvSpPr>
              <p:nvPr/>
            </p:nvSpPr>
            <p:spPr bwMode="auto">
              <a:xfrm rot="-60000">
                <a:off x="2982" y="1684"/>
                <a:ext cx="26" cy="31"/>
              </a:xfrm>
              <a:prstGeom prst="ellipse">
                <a:avLst/>
              </a:prstGeom>
              <a:solidFill>
                <a:srgbClr val="C0C0C0"/>
              </a:solidFill>
              <a:ln w="12700">
                <a:solidFill>
                  <a:schemeClr val="tx1"/>
                </a:solidFill>
                <a:round/>
                <a:headEnd/>
                <a:tailEnd/>
              </a:ln>
            </p:spPr>
            <p:txBody>
              <a:bodyPr wrap="none" anchor="ctr"/>
              <a:lstStyle/>
              <a:p>
                <a:endParaRPr lang="en-US"/>
              </a:p>
            </p:txBody>
          </p:sp>
          <p:sp>
            <p:nvSpPr>
              <p:cNvPr id="26857" name="Freeform 154"/>
              <p:cNvSpPr>
                <a:spLocks/>
              </p:cNvSpPr>
              <p:nvPr/>
            </p:nvSpPr>
            <p:spPr bwMode="auto">
              <a:xfrm>
                <a:off x="2575" y="1734"/>
                <a:ext cx="48" cy="38"/>
              </a:xfrm>
              <a:custGeom>
                <a:avLst/>
                <a:gdLst>
                  <a:gd name="T0" fmla="*/ 2 w 48"/>
                  <a:gd name="T1" fmla="*/ 20 h 38"/>
                  <a:gd name="T2" fmla="*/ 2 w 48"/>
                  <a:gd name="T3" fmla="*/ 17 h 38"/>
                  <a:gd name="T4" fmla="*/ 5 w 48"/>
                  <a:gd name="T5" fmla="*/ 14 h 38"/>
                  <a:gd name="T6" fmla="*/ 5 w 48"/>
                  <a:gd name="T7" fmla="*/ 11 h 38"/>
                  <a:gd name="T8" fmla="*/ 7 w 48"/>
                  <a:gd name="T9" fmla="*/ 9 h 38"/>
                  <a:gd name="T10" fmla="*/ 7 w 48"/>
                  <a:gd name="T11" fmla="*/ 6 h 38"/>
                  <a:gd name="T12" fmla="*/ 10 w 48"/>
                  <a:gd name="T13" fmla="*/ 9 h 38"/>
                  <a:gd name="T14" fmla="*/ 12 w 48"/>
                  <a:gd name="T15" fmla="*/ 3 h 38"/>
                  <a:gd name="T16" fmla="*/ 15 w 48"/>
                  <a:gd name="T17" fmla="*/ 0 h 38"/>
                  <a:gd name="T18" fmla="*/ 17 w 48"/>
                  <a:gd name="T19" fmla="*/ 0 h 38"/>
                  <a:gd name="T20" fmla="*/ 20 w 48"/>
                  <a:gd name="T21" fmla="*/ 0 h 38"/>
                  <a:gd name="T22" fmla="*/ 22 w 48"/>
                  <a:gd name="T23" fmla="*/ 0 h 38"/>
                  <a:gd name="T24" fmla="*/ 25 w 48"/>
                  <a:gd name="T25" fmla="*/ 0 h 38"/>
                  <a:gd name="T26" fmla="*/ 27 w 48"/>
                  <a:gd name="T27" fmla="*/ 0 h 38"/>
                  <a:gd name="T28" fmla="*/ 32 w 48"/>
                  <a:gd name="T29" fmla="*/ 3 h 38"/>
                  <a:gd name="T30" fmla="*/ 35 w 48"/>
                  <a:gd name="T31" fmla="*/ 6 h 38"/>
                  <a:gd name="T32" fmla="*/ 37 w 48"/>
                  <a:gd name="T33" fmla="*/ 3 h 38"/>
                  <a:gd name="T34" fmla="*/ 42 w 48"/>
                  <a:gd name="T35" fmla="*/ 9 h 38"/>
                  <a:gd name="T36" fmla="*/ 42 w 48"/>
                  <a:gd name="T37" fmla="*/ 11 h 38"/>
                  <a:gd name="T38" fmla="*/ 42 w 48"/>
                  <a:gd name="T39" fmla="*/ 9 h 38"/>
                  <a:gd name="T40" fmla="*/ 45 w 48"/>
                  <a:gd name="T41" fmla="*/ 17 h 38"/>
                  <a:gd name="T42" fmla="*/ 45 w 48"/>
                  <a:gd name="T43" fmla="*/ 20 h 38"/>
                  <a:gd name="T44" fmla="*/ 47 w 48"/>
                  <a:gd name="T45" fmla="*/ 20 h 38"/>
                  <a:gd name="T46" fmla="*/ 45 w 48"/>
                  <a:gd name="T47" fmla="*/ 23 h 38"/>
                  <a:gd name="T48" fmla="*/ 45 w 48"/>
                  <a:gd name="T49" fmla="*/ 26 h 38"/>
                  <a:gd name="T50" fmla="*/ 47 w 48"/>
                  <a:gd name="T51" fmla="*/ 28 h 38"/>
                  <a:gd name="T52" fmla="*/ 42 w 48"/>
                  <a:gd name="T53" fmla="*/ 31 h 38"/>
                  <a:gd name="T54" fmla="*/ 40 w 48"/>
                  <a:gd name="T55" fmla="*/ 31 h 38"/>
                  <a:gd name="T56" fmla="*/ 37 w 48"/>
                  <a:gd name="T57" fmla="*/ 31 h 38"/>
                  <a:gd name="T58" fmla="*/ 35 w 48"/>
                  <a:gd name="T59" fmla="*/ 37 h 38"/>
                  <a:gd name="T60" fmla="*/ 32 w 48"/>
                  <a:gd name="T61" fmla="*/ 37 h 38"/>
                  <a:gd name="T62" fmla="*/ 27 w 48"/>
                  <a:gd name="T63" fmla="*/ 37 h 38"/>
                  <a:gd name="T64" fmla="*/ 25 w 48"/>
                  <a:gd name="T65" fmla="*/ 37 h 38"/>
                  <a:gd name="T66" fmla="*/ 22 w 48"/>
                  <a:gd name="T67" fmla="*/ 34 h 38"/>
                  <a:gd name="T68" fmla="*/ 20 w 48"/>
                  <a:gd name="T69" fmla="*/ 34 h 38"/>
                  <a:gd name="T70" fmla="*/ 17 w 48"/>
                  <a:gd name="T71" fmla="*/ 37 h 38"/>
                  <a:gd name="T72" fmla="*/ 12 w 48"/>
                  <a:gd name="T73" fmla="*/ 34 h 38"/>
                  <a:gd name="T74" fmla="*/ 15 w 48"/>
                  <a:gd name="T75" fmla="*/ 31 h 38"/>
                  <a:gd name="T76" fmla="*/ 10 w 48"/>
                  <a:gd name="T77" fmla="*/ 34 h 38"/>
                  <a:gd name="T78" fmla="*/ 10 w 48"/>
                  <a:gd name="T79" fmla="*/ 31 h 38"/>
                  <a:gd name="T80" fmla="*/ 5 w 48"/>
                  <a:gd name="T81" fmla="*/ 31 h 38"/>
                  <a:gd name="T82" fmla="*/ 7 w 48"/>
                  <a:gd name="T83" fmla="*/ 28 h 38"/>
                  <a:gd name="T84" fmla="*/ 5 w 48"/>
                  <a:gd name="T85" fmla="*/ 28 h 38"/>
                  <a:gd name="T86" fmla="*/ 2 w 48"/>
                  <a:gd name="T87" fmla="*/ 26 h 38"/>
                  <a:gd name="T88" fmla="*/ 5 w 48"/>
                  <a:gd name="T89" fmla="*/ 23 h 38"/>
                  <a:gd name="T90" fmla="*/ 0 w 48"/>
                  <a:gd name="T91" fmla="*/ 26 h 38"/>
                  <a:gd name="T92" fmla="*/ 2 w 48"/>
                  <a:gd name="T93" fmla="*/ 20 h 38"/>
                  <a:gd name="T94" fmla="*/ 2 w 48"/>
                  <a:gd name="T95" fmla="*/ 20 h 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
                  <a:gd name="T145" fmla="*/ 0 h 38"/>
                  <a:gd name="T146" fmla="*/ 48 w 48"/>
                  <a:gd name="T147" fmla="*/ 38 h 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 h="38">
                    <a:moveTo>
                      <a:pt x="2" y="20"/>
                    </a:moveTo>
                    <a:lnTo>
                      <a:pt x="2" y="17"/>
                    </a:lnTo>
                    <a:lnTo>
                      <a:pt x="5" y="14"/>
                    </a:lnTo>
                    <a:lnTo>
                      <a:pt x="5" y="11"/>
                    </a:lnTo>
                    <a:lnTo>
                      <a:pt x="7" y="9"/>
                    </a:lnTo>
                    <a:lnTo>
                      <a:pt x="7" y="6"/>
                    </a:lnTo>
                    <a:lnTo>
                      <a:pt x="10" y="9"/>
                    </a:lnTo>
                    <a:lnTo>
                      <a:pt x="12" y="3"/>
                    </a:lnTo>
                    <a:lnTo>
                      <a:pt x="15" y="0"/>
                    </a:lnTo>
                    <a:lnTo>
                      <a:pt x="17" y="0"/>
                    </a:lnTo>
                    <a:lnTo>
                      <a:pt x="20" y="0"/>
                    </a:lnTo>
                    <a:lnTo>
                      <a:pt x="22" y="0"/>
                    </a:lnTo>
                    <a:lnTo>
                      <a:pt x="25" y="0"/>
                    </a:lnTo>
                    <a:lnTo>
                      <a:pt x="27" y="0"/>
                    </a:lnTo>
                    <a:lnTo>
                      <a:pt x="32" y="3"/>
                    </a:lnTo>
                    <a:lnTo>
                      <a:pt x="35" y="6"/>
                    </a:lnTo>
                    <a:lnTo>
                      <a:pt x="37" y="3"/>
                    </a:lnTo>
                    <a:lnTo>
                      <a:pt x="42" y="9"/>
                    </a:lnTo>
                    <a:lnTo>
                      <a:pt x="42" y="11"/>
                    </a:lnTo>
                    <a:lnTo>
                      <a:pt x="42" y="9"/>
                    </a:lnTo>
                    <a:lnTo>
                      <a:pt x="45" y="17"/>
                    </a:lnTo>
                    <a:lnTo>
                      <a:pt x="45" y="20"/>
                    </a:lnTo>
                    <a:lnTo>
                      <a:pt x="47" y="20"/>
                    </a:lnTo>
                    <a:lnTo>
                      <a:pt x="45" y="23"/>
                    </a:lnTo>
                    <a:lnTo>
                      <a:pt x="45" y="26"/>
                    </a:lnTo>
                    <a:lnTo>
                      <a:pt x="47" y="28"/>
                    </a:lnTo>
                    <a:lnTo>
                      <a:pt x="42" y="31"/>
                    </a:lnTo>
                    <a:lnTo>
                      <a:pt x="40" y="31"/>
                    </a:lnTo>
                    <a:lnTo>
                      <a:pt x="37" y="31"/>
                    </a:lnTo>
                    <a:lnTo>
                      <a:pt x="35" y="37"/>
                    </a:lnTo>
                    <a:lnTo>
                      <a:pt x="32" y="37"/>
                    </a:lnTo>
                    <a:lnTo>
                      <a:pt x="27" y="37"/>
                    </a:lnTo>
                    <a:lnTo>
                      <a:pt x="25" y="37"/>
                    </a:lnTo>
                    <a:lnTo>
                      <a:pt x="22" y="34"/>
                    </a:lnTo>
                    <a:lnTo>
                      <a:pt x="20" y="34"/>
                    </a:lnTo>
                    <a:lnTo>
                      <a:pt x="17" y="37"/>
                    </a:lnTo>
                    <a:lnTo>
                      <a:pt x="12" y="34"/>
                    </a:lnTo>
                    <a:lnTo>
                      <a:pt x="15" y="31"/>
                    </a:lnTo>
                    <a:lnTo>
                      <a:pt x="10" y="34"/>
                    </a:lnTo>
                    <a:lnTo>
                      <a:pt x="10" y="31"/>
                    </a:lnTo>
                    <a:lnTo>
                      <a:pt x="5" y="31"/>
                    </a:lnTo>
                    <a:lnTo>
                      <a:pt x="7" y="28"/>
                    </a:lnTo>
                    <a:lnTo>
                      <a:pt x="5" y="28"/>
                    </a:lnTo>
                    <a:lnTo>
                      <a:pt x="2" y="26"/>
                    </a:lnTo>
                    <a:lnTo>
                      <a:pt x="5" y="23"/>
                    </a:lnTo>
                    <a:lnTo>
                      <a:pt x="0" y="26"/>
                    </a:lnTo>
                    <a:lnTo>
                      <a:pt x="2" y="2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58" name="Freeform 155"/>
              <p:cNvSpPr>
                <a:spLocks/>
              </p:cNvSpPr>
              <p:nvPr/>
            </p:nvSpPr>
            <p:spPr bwMode="auto">
              <a:xfrm>
                <a:off x="3020" y="1610"/>
                <a:ext cx="19" cy="17"/>
              </a:xfrm>
              <a:custGeom>
                <a:avLst/>
                <a:gdLst>
                  <a:gd name="T0" fmla="*/ 5 w 19"/>
                  <a:gd name="T1" fmla="*/ 0 h 17"/>
                  <a:gd name="T2" fmla="*/ 18 w 19"/>
                  <a:gd name="T3" fmla="*/ 8 h 17"/>
                  <a:gd name="T4" fmla="*/ 13 w 19"/>
                  <a:gd name="T5" fmla="*/ 8 h 17"/>
                  <a:gd name="T6" fmla="*/ 8 w 19"/>
                  <a:gd name="T7" fmla="*/ 16 h 17"/>
                  <a:gd name="T8" fmla="*/ 0 w 19"/>
                  <a:gd name="T9" fmla="*/ 4 h 17"/>
                  <a:gd name="T10" fmla="*/ 5 w 19"/>
                  <a:gd name="T11" fmla="*/ 0 h 17"/>
                  <a:gd name="T12" fmla="*/ 0 60000 65536"/>
                  <a:gd name="T13" fmla="*/ 0 60000 65536"/>
                  <a:gd name="T14" fmla="*/ 0 60000 65536"/>
                  <a:gd name="T15" fmla="*/ 0 60000 65536"/>
                  <a:gd name="T16" fmla="*/ 0 60000 65536"/>
                  <a:gd name="T17" fmla="*/ 0 60000 65536"/>
                  <a:gd name="T18" fmla="*/ 0 w 19"/>
                  <a:gd name="T19" fmla="*/ 0 h 17"/>
                  <a:gd name="T20" fmla="*/ 19 w 19"/>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9" h="17">
                    <a:moveTo>
                      <a:pt x="5" y="0"/>
                    </a:moveTo>
                    <a:lnTo>
                      <a:pt x="18" y="8"/>
                    </a:lnTo>
                    <a:lnTo>
                      <a:pt x="13" y="8"/>
                    </a:lnTo>
                    <a:lnTo>
                      <a:pt x="8" y="16"/>
                    </a:lnTo>
                    <a:lnTo>
                      <a:pt x="0" y="4"/>
                    </a:lnTo>
                    <a:lnTo>
                      <a:pt x="5"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59" name="Freeform 156"/>
              <p:cNvSpPr>
                <a:spLocks/>
              </p:cNvSpPr>
              <p:nvPr/>
            </p:nvSpPr>
            <p:spPr bwMode="auto">
              <a:xfrm>
                <a:off x="3012" y="1583"/>
                <a:ext cx="17" cy="18"/>
              </a:xfrm>
              <a:custGeom>
                <a:avLst/>
                <a:gdLst>
                  <a:gd name="T0" fmla="*/ 2 w 17"/>
                  <a:gd name="T1" fmla="*/ 0 h 18"/>
                  <a:gd name="T2" fmla="*/ 16 w 17"/>
                  <a:gd name="T3" fmla="*/ 11 h 18"/>
                  <a:gd name="T4" fmla="*/ 10 w 17"/>
                  <a:gd name="T5" fmla="*/ 17 h 18"/>
                  <a:gd name="T6" fmla="*/ 0 w 17"/>
                  <a:gd name="T7" fmla="*/ 3 h 18"/>
                  <a:gd name="T8" fmla="*/ 2 w 17"/>
                  <a:gd name="T9" fmla="*/ 0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2" y="0"/>
                    </a:moveTo>
                    <a:lnTo>
                      <a:pt x="16" y="11"/>
                    </a:lnTo>
                    <a:lnTo>
                      <a:pt x="10" y="17"/>
                    </a:lnTo>
                    <a:lnTo>
                      <a:pt x="0" y="3"/>
                    </a:lnTo>
                    <a:lnTo>
                      <a:pt x="2"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0" name="Freeform 157"/>
              <p:cNvSpPr>
                <a:spLocks/>
              </p:cNvSpPr>
              <p:nvPr/>
            </p:nvSpPr>
            <p:spPr bwMode="auto">
              <a:xfrm>
                <a:off x="2999" y="1610"/>
                <a:ext cx="17" cy="38"/>
              </a:xfrm>
              <a:custGeom>
                <a:avLst/>
                <a:gdLst>
                  <a:gd name="T0" fmla="*/ 16 w 17"/>
                  <a:gd name="T1" fmla="*/ 0 h 38"/>
                  <a:gd name="T2" fmla="*/ 10 w 17"/>
                  <a:gd name="T3" fmla="*/ 37 h 38"/>
                  <a:gd name="T4" fmla="*/ 0 w 17"/>
                  <a:gd name="T5" fmla="*/ 37 h 38"/>
                  <a:gd name="T6" fmla="*/ 0 w 17"/>
                  <a:gd name="T7" fmla="*/ 0 h 38"/>
                  <a:gd name="T8" fmla="*/ 16 w 17"/>
                  <a:gd name="T9" fmla="*/ 0 h 38"/>
                  <a:gd name="T10" fmla="*/ 0 60000 65536"/>
                  <a:gd name="T11" fmla="*/ 0 60000 65536"/>
                  <a:gd name="T12" fmla="*/ 0 60000 65536"/>
                  <a:gd name="T13" fmla="*/ 0 60000 65536"/>
                  <a:gd name="T14" fmla="*/ 0 60000 65536"/>
                  <a:gd name="T15" fmla="*/ 0 w 17"/>
                  <a:gd name="T16" fmla="*/ 0 h 38"/>
                  <a:gd name="T17" fmla="*/ 17 w 17"/>
                  <a:gd name="T18" fmla="*/ 38 h 38"/>
                </a:gdLst>
                <a:ahLst/>
                <a:cxnLst>
                  <a:cxn ang="T10">
                    <a:pos x="T0" y="T1"/>
                  </a:cxn>
                  <a:cxn ang="T11">
                    <a:pos x="T2" y="T3"/>
                  </a:cxn>
                  <a:cxn ang="T12">
                    <a:pos x="T4" y="T5"/>
                  </a:cxn>
                  <a:cxn ang="T13">
                    <a:pos x="T6" y="T7"/>
                  </a:cxn>
                  <a:cxn ang="T14">
                    <a:pos x="T8" y="T9"/>
                  </a:cxn>
                </a:cxnLst>
                <a:rect l="T15" t="T16" r="T17" b="T18"/>
                <a:pathLst>
                  <a:path w="17" h="38">
                    <a:moveTo>
                      <a:pt x="16" y="0"/>
                    </a:moveTo>
                    <a:lnTo>
                      <a:pt x="10" y="37"/>
                    </a:lnTo>
                    <a:lnTo>
                      <a:pt x="0" y="37"/>
                    </a:lnTo>
                    <a:lnTo>
                      <a:pt x="0" y="0"/>
                    </a:lnTo>
                    <a:lnTo>
                      <a:pt x="16"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1" name="Freeform 158"/>
              <p:cNvSpPr>
                <a:spLocks/>
              </p:cNvSpPr>
              <p:nvPr/>
            </p:nvSpPr>
            <p:spPr bwMode="auto">
              <a:xfrm>
                <a:off x="2974" y="1606"/>
                <a:ext cx="17" cy="38"/>
              </a:xfrm>
              <a:custGeom>
                <a:avLst/>
                <a:gdLst>
                  <a:gd name="T0" fmla="*/ 16 w 17"/>
                  <a:gd name="T1" fmla="*/ 0 h 38"/>
                  <a:gd name="T2" fmla="*/ 13 w 17"/>
                  <a:gd name="T3" fmla="*/ 37 h 38"/>
                  <a:gd name="T4" fmla="*/ 0 w 17"/>
                  <a:gd name="T5" fmla="*/ 37 h 38"/>
                  <a:gd name="T6" fmla="*/ 0 w 17"/>
                  <a:gd name="T7" fmla="*/ 0 h 38"/>
                  <a:gd name="T8" fmla="*/ 16 w 17"/>
                  <a:gd name="T9" fmla="*/ 0 h 38"/>
                  <a:gd name="T10" fmla="*/ 0 60000 65536"/>
                  <a:gd name="T11" fmla="*/ 0 60000 65536"/>
                  <a:gd name="T12" fmla="*/ 0 60000 65536"/>
                  <a:gd name="T13" fmla="*/ 0 60000 65536"/>
                  <a:gd name="T14" fmla="*/ 0 60000 65536"/>
                  <a:gd name="T15" fmla="*/ 0 w 17"/>
                  <a:gd name="T16" fmla="*/ 0 h 38"/>
                  <a:gd name="T17" fmla="*/ 17 w 17"/>
                  <a:gd name="T18" fmla="*/ 38 h 38"/>
                </a:gdLst>
                <a:ahLst/>
                <a:cxnLst>
                  <a:cxn ang="T10">
                    <a:pos x="T0" y="T1"/>
                  </a:cxn>
                  <a:cxn ang="T11">
                    <a:pos x="T2" y="T3"/>
                  </a:cxn>
                  <a:cxn ang="T12">
                    <a:pos x="T4" y="T5"/>
                  </a:cxn>
                  <a:cxn ang="T13">
                    <a:pos x="T6" y="T7"/>
                  </a:cxn>
                  <a:cxn ang="T14">
                    <a:pos x="T8" y="T9"/>
                  </a:cxn>
                </a:cxnLst>
                <a:rect l="T15" t="T16" r="T17" b="T18"/>
                <a:pathLst>
                  <a:path w="17" h="38">
                    <a:moveTo>
                      <a:pt x="16" y="0"/>
                    </a:moveTo>
                    <a:lnTo>
                      <a:pt x="13" y="37"/>
                    </a:lnTo>
                    <a:lnTo>
                      <a:pt x="0" y="37"/>
                    </a:lnTo>
                    <a:lnTo>
                      <a:pt x="0" y="0"/>
                    </a:lnTo>
                    <a:lnTo>
                      <a:pt x="16"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2" name="Freeform 159"/>
              <p:cNvSpPr>
                <a:spLocks/>
              </p:cNvSpPr>
              <p:nvPr/>
            </p:nvSpPr>
            <p:spPr bwMode="auto">
              <a:xfrm>
                <a:off x="2928" y="1542"/>
                <a:ext cx="19" cy="17"/>
              </a:xfrm>
              <a:custGeom>
                <a:avLst/>
                <a:gdLst>
                  <a:gd name="T0" fmla="*/ 18 w 19"/>
                  <a:gd name="T1" fmla="*/ 12 h 17"/>
                  <a:gd name="T2" fmla="*/ 18 w 19"/>
                  <a:gd name="T3" fmla="*/ 16 h 17"/>
                  <a:gd name="T4" fmla="*/ 0 w 19"/>
                  <a:gd name="T5" fmla="*/ 16 h 17"/>
                  <a:gd name="T6" fmla="*/ 0 w 19"/>
                  <a:gd name="T7" fmla="*/ 0 h 17"/>
                  <a:gd name="T8" fmla="*/ 15 w 19"/>
                  <a:gd name="T9" fmla="*/ 4 h 17"/>
                  <a:gd name="T10" fmla="*/ 18 w 19"/>
                  <a:gd name="T11" fmla="*/ 12 h 17"/>
                  <a:gd name="T12" fmla="*/ 0 60000 65536"/>
                  <a:gd name="T13" fmla="*/ 0 60000 65536"/>
                  <a:gd name="T14" fmla="*/ 0 60000 65536"/>
                  <a:gd name="T15" fmla="*/ 0 60000 65536"/>
                  <a:gd name="T16" fmla="*/ 0 60000 65536"/>
                  <a:gd name="T17" fmla="*/ 0 60000 65536"/>
                  <a:gd name="T18" fmla="*/ 0 w 19"/>
                  <a:gd name="T19" fmla="*/ 0 h 17"/>
                  <a:gd name="T20" fmla="*/ 19 w 19"/>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9" h="17">
                    <a:moveTo>
                      <a:pt x="18" y="12"/>
                    </a:moveTo>
                    <a:lnTo>
                      <a:pt x="18" y="16"/>
                    </a:lnTo>
                    <a:lnTo>
                      <a:pt x="0" y="16"/>
                    </a:lnTo>
                    <a:lnTo>
                      <a:pt x="0" y="0"/>
                    </a:lnTo>
                    <a:lnTo>
                      <a:pt x="15" y="4"/>
                    </a:lnTo>
                    <a:lnTo>
                      <a:pt x="18" y="12"/>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3" name="Freeform 160"/>
              <p:cNvSpPr>
                <a:spLocks/>
              </p:cNvSpPr>
              <p:nvPr/>
            </p:nvSpPr>
            <p:spPr bwMode="auto">
              <a:xfrm>
                <a:off x="2947" y="1542"/>
                <a:ext cx="18" cy="17"/>
              </a:xfrm>
              <a:custGeom>
                <a:avLst/>
                <a:gdLst>
                  <a:gd name="T0" fmla="*/ 11 w 18"/>
                  <a:gd name="T1" fmla="*/ 0 h 17"/>
                  <a:gd name="T2" fmla="*/ 17 w 18"/>
                  <a:gd name="T3" fmla="*/ 16 h 17"/>
                  <a:gd name="T4" fmla="*/ 9 w 18"/>
                  <a:gd name="T5" fmla="*/ 16 h 17"/>
                  <a:gd name="T6" fmla="*/ 0 w 18"/>
                  <a:gd name="T7" fmla="*/ 0 h 17"/>
                  <a:gd name="T8" fmla="*/ 11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11" y="0"/>
                    </a:moveTo>
                    <a:lnTo>
                      <a:pt x="17" y="16"/>
                    </a:lnTo>
                    <a:lnTo>
                      <a:pt x="9" y="16"/>
                    </a:lnTo>
                    <a:lnTo>
                      <a:pt x="0" y="0"/>
                    </a:lnTo>
                    <a:lnTo>
                      <a:pt x="11"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4" name="Freeform 161"/>
              <p:cNvSpPr>
                <a:spLocks/>
              </p:cNvSpPr>
              <p:nvPr/>
            </p:nvSpPr>
            <p:spPr bwMode="auto">
              <a:xfrm>
                <a:off x="2966" y="1538"/>
                <a:ext cx="17" cy="17"/>
              </a:xfrm>
              <a:custGeom>
                <a:avLst/>
                <a:gdLst>
                  <a:gd name="T0" fmla="*/ 5 w 17"/>
                  <a:gd name="T1" fmla="*/ 0 h 17"/>
                  <a:gd name="T2" fmla="*/ 5 w 17"/>
                  <a:gd name="T3" fmla="*/ 4 h 17"/>
                  <a:gd name="T4" fmla="*/ 16 w 17"/>
                  <a:gd name="T5" fmla="*/ 8 h 17"/>
                  <a:gd name="T6" fmla="*/ 13 w 17"/>
                  <a:gd name="T7" fmla="*/ 16 h 17"/>
                  <a:gd name="T8" fmla="*/ 0 w 17"/>
                  <a:gd name="T9" fmla="*/ 0 h 17"/>
                  <a:gd name="T10" fmla="*/ 5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5" y="0"/>
                    </a:moveTo>
                    <a:lnTo>
                      <a:pt x="5" y="4"/>
                    </a:lnTo>
                    <a:lnTo>
                      <a:pt x="16" y="8"/>
                    </a:lnTo>
                    <a:lnTo>
                      <a:pt x="13" y="16"/>
                    </a:lnTo>
                    <a:lnTo>
                      <a:pt x="0" y="0"/>
                    </a:lnTo>
                    <a:lnTo>
                      <a:pt x="5"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5" name="Freeform 162"/>
              <p:cNvSpPr>
                <a:spLocks/>
              </p:cNvSpPr>
              <p:nvPr/>
            </p:nvSpPr>
            <p:spPr bwMode="auto">
              <a:xfrm>
                <a:off x="2984" y="1550"/>
                <a:ext cx="19" cy="26"/>
              </a:xfrm>
              <a:custGeom>
                <a:avLst/>
                <a:gdLst>
                  <a:gd name="T0" fmla="*/ 3 w 19"/>
                  <a:gd name="T1" fmla="*/ 0 h 26"/>
                  <a:gd name="T2" fmla="*/ 18 w 19"/>
                  <a:gd name="T3" fmla="*/ 22 h 26"/>
                  <a:gd name="T4" fmla="*/ 15 w 19"/>
                  <a:gd name="T5" fmla="*/ 25 h 26"/>
                  <a:gd name="T6" fmla="*/ 0 w 19"/>
                  <a:gd name="T7" fmla="*/ 3 h 26"/>
                  <a:gd name="T8" fmla="*/ 3 w 19"/>
                  <a:gd name="T9" fmla="*/ 0 h 26"/>
                  <a:gd name="T10" fmla="*/ 0 60000 65536"/>
                  <a:gd name="T11" fmla="*/ 0 60000 65536"/>
                  <a:gd name="T12" fmla="*/ 0 60000 65536"/>
                  <a:gd name="T13" fmla="*/ 0 60000 65536"/>
                  <a:gd name="T14" fmla="*/ 0 60000 65536"/>
                  <a:gd name="T15" fmla="*/ 0 w 19"/>
                  <a:gd name="T16" fmla="*/ 0 h 26"/>
                  <a:gd name="T17" fmla="*/ 19 w 19"/>
                  <a:gd name="T18" fmla="*/ 26 h 26"/>
                </a:gdLst>
                <a:ahLst/>
                <a:cxnLst>
                  <a:cxn ang="T10">
                    <a:pos x="T0" y="T1"/>
                  </a:cxn>
                  <a:cxn ang="T11">
                    <a:pos x="T2" y="T3"/>
                  </a:cxn>
                  <a:cxn ang="T12">
                    <a:pos x="T4" y="T5"/>
                  </a:cxn>
                  <a:cxn ang="T13">
                    <a:pos x="T6" y="T7"/>
                  </a:cxn>
                  <a:cxn ang="T14">
                    <a:pos x="T8" y="T9"/>
                  </a:cxn>
                </a:cxnLst>
                <a:rect l="T15" t="T16" r="T17" b="T18"/>
                <a:pathLst>
                  <a:path w="19" h="26">
                    <a:moveTo>
                      <a:pt x="3" y="0"/>
                    </a:moveTo>
                    <a:lnTo>
                      <a:pt x="18" y="22"/>
                    </a:lnTo>
                    <a:lnTo>
                      <a:pt x="15" y="25"/>
                    </a:lnTo>
                    <a:lnTo>
                      <a:pt x="0" y="3"/>
                    </a:lnTo>
                    <a:lnTo>
                      <a:pt x="3"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6" name="Freeform 163"/>
              <p:cNvSpPr>
                <a:spLocks/>
              </p:cNvSpPr>
              <p:nvPr/>
            </p:nvSpPr>
            <p:spPr bwMode="auto">
              <a:xfrm>
                <a:off x="2977" y="1560"/>
                <a:ext cx="23" cy="22"/>
              </a:xfrm>
              <a:custGeom>
                <a:avLst/>
                <a:gdLst>
                  <a:gd name="T0" fmla="*/ 6 w 23"/>
                  <a:gd name="T1" fmla="*/ 0 h 22"/>
                  <a:gd name="T2" fmla="*/ 22 w 23"/>
                  <a:gd name="T3" fmla="*/ 18 h 22"/>
                  <a:gd name="T4" fmla="*/ 11 w 23"/>
                  <a:gd name="T5" fmla="*/ 21 h 22"/>
                  <a:gd name="T6" fmla="*/ 0 w 23"/>
                  <a:gd name="T7" fmla="*/ 3 h 22"/>
                  <a:gd name="T8" fmla="*/ 6 w 23"/>
                  <a:gd name="T9" fmla="*/ 0 h 22"/>
                  <a:gd name="T10" fmla="*/ 0 60000 65536"/>
                  <a:gd name="T11" fmla="*/ 0 60000 65536"/>
                  <a:gd name="T12" fmla="*/ 0 60000 65536"/>
                  <a:gd name="T13" fmla="*/ 0 60000 65536"/>
                  <a:gd name="T14" fmla="*/ 0 60000 65536"/>
                  <a:gd name="T15" fmla="*/ 0 w 23"/>
                  <a:gd name="T16" fmla="*/ 0 h 22"/>
                  <a:gd name="T17" fmla="*/ 23 w 23"/>
                  <a:gd name="T18" fmla="*/ 22 h 22"/>
                </a:gdLst>
                <a:ahLst/>
                <a:cxnLst>
                  <a:cxn ang="T10">
                    <a:pos x="T0" y="T1"/>
                  </a:cxn>
                  <a:cxn ang="T11">
                    <a:pos x="T2" y="T3"/>
                  </a:cxn>
                  <a:cxn ang="T12">
                    <a:pos x="T4" y="T5"/>
                  </a:cxn>
                  <a:cxn ang="T13">
                    <a:pos x="T6" y="T7"/>
                  </a:cxn>
                  <a:cxn ang="T14">
                    <a:pos x="T8" y="T9"/>
                  </a:cxn>
                </a:cxnLst>
                <a:rect l="T15" t="T16" r="T17" b="T18"/>
                <a:pathLst>
                  <a:path w="23" h="22">
                    <a:moveTo>
                      <a:pt x="6" y="0"/>
                    </a:moveTo>
                    <a:lnTo>
                      <a:pt x="22" y="18"/>
                    </a:lnTo>
                    <a:lnTo>
                      <a:pt x="11" y="21"/>
                    </a:lnTo>
                    <a:lnTo>
                      <a:pt x="0" y="3"/>
                    </a:lnTo>
                    <a:lnTo>
                      <a:pt x="6"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7" name="Freeform 164"/>
              <p:cNvSpPr>
                <a:spLocks/>
              </p:cNvSpPr>
              <p:nvPr/>
            </p:nvSpPr>
            <p:spPr bwMode="auto">
              <a:xfrm>
                <a:off x="2958" y="1560"/>
                <a:ext cx="26" cy="28"/>
              </a:xfrm>
              <a:custGeom>
                <a:avLst/>
                <a:gdLst>
                  <a:gd name="T0" fmla="*/ 13 w 26"/>
                  <a:gd name="T1" fmla="*/ 0 h 28"/>
                  <a:gd name="T2" fmla="*/ 25 w 26"/>
                  <a:gd name="T3" fmla="*/ 24 h 28"/>
                  <a:gd name="T4" fmla="*/ 13 w 26"/>
                  <a:gd name="T5" fmla="*/ 27 h 28"/>
                  <a:gd name="T6" fmla="*/ 0 w 26"/>
                  <a:gd name="T7" fmla="*/ 0 h 28"/>
                  <a:gd name="T8" fmla="*/ 13 w 26"/>
                  <a:gd name="T9" fmla="*/ 0 h 28"/>
                  <a:gd name="T10" fmla="*/ 0 60000 65536"/>
                  <a:gd name="T11" fmla="*/ 0 60000 65536"/>
                  <a:gd name="T12" fmla="*/ 0 60000 65536"/>
                  <a:gd name="T13" fmla="*/ 0 60000 65536"/>
                  <a:gd name="T14" fmla="*/ 0 60000 65536"/>
                  <a:gd name="T15" fmla="*/ 0 w 26"/>
                  <a:gd name="T16" fmla="*/ 0 h 28"/>
                  <a:gd name="T17" fmla="*/ 26 w 26"/>
                  <a:gd name="T18" fmla="*/ 28 h 28"/>
                </a:gdLst>
                <a:ahLst/>
                <a:cxnLst>
                  <a:cxn ang="T10">
                    <a:pos x="T0" y="T1"/>
                  </a:cxn>
                  <a:cxn ang="T11">
                    <a:pos x="T2" y="T3"/>
                  </a:cxn>
                  <a:cxn ang="T12">
                    <a:pos x="T4" y="T5"/>
                  </a:cxn>
                  <a:cxn ang="T13">
                    <a:pos x="T6" y="T7"/>
                  </a:cxn>
                  <a:cxn ang="T14">
                    <a:pos x="T8" y="T9"/>
                  </a:cxn>
                </a:cxnLst>
                <a:rect l="T15" t="T16" r="T17" b="T18"/>
                <a:pathLst>
                  <a:path w="26" h="28">
                    <a:moveTo>
                      <a:pt x="13" y="0"/>
                    </a:moveTo>
                    <a:lnTo>
                      <a:pt x="25" y="24"/>
                    </a:lnTo>
                    <a:lnTo>
                      <a:pt x="13" y="27"/>
                    </a:lnTo>
                    <a:lnTo>
                      <a:pt x="0" y="0"/>
                    </a:lnTo>
                    <a:lnTo>
                      <a:pt x="13"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8" name="Freeform 165"/>
              <p:cNvSpPr>
                <a:spLocks/>
              </p:cNvSpPr>
              <p:nvPr/>
            </p:nvSpPr>
            <p:spPr bwMode="auto">
              <a:xfrm>
                <a:off x="2928" y="1560"/>
                <a:ext cx="33" cy="32"/>
              </a:xfrm>
              <a:custGeom>
                <a:avLst/>
                <a:gdLst>
                  <a:gd name="T0" fmla="*/ 22 w 33"/>
                  <a:gd name="T1" fmla="*/ 0 h 32"/>
                  <a:gd name="T2" fmla="*/ 32 w 33"/>
                  <a:gd name="T3" fmla="*/ 25 h 32"/>
                  <a:gd name="T4" fmla="*/ 7 w 33"/>
                  <a:gd name="T5" fmla="*/ 31 h 32"/>
                  <a:gd name="T6" fmla="*/ 0 w 33"/>
                  <a:gd name="T7" fmla="*/ 0 h 32"/>
                  <a:gd name="T8" fmla="*/ 22 w 33"/>
                  <a:gd name="T9" fmla="*/ 0 h 32"/>
                  <a:gd name="T10" fmla="*/ 0 60000 65536"/>
                  <a:gd name="T11" fmla="*/ 0 60000 65536"/>
                  <a:gd name="T12" fmla="*/ 0 60000 65536"/>
                  <a:gd name="T13" fmla="*/ 0 60000 65536"/>
                  <a:gd name="T14" fmla="*/ 0 60000 65536"/>
                  <a:gd name="T15" fmla="*/ 0 w 33"/>
                  <a:gd name="T16" fmla="*/ 0 h 32"/>
                  <a:gd name="T17" fmla="*/ 33 w 33"/>
                  <a:gd name="T18" fmla="*/ 32 h 32"/>
                </a:gdLst>
                <a:ahLst/>
                <a:cxnLst>
                  <a:cxn ang="T10">
                    <a:pos x="T0" y="T1"/>
                  </a:cxn>
                  <a:cxn ang="T11">
                    <a:pos x="T2" y="T3"/>
                  </a:cxn>
                  <a:cxn ang="T12">
                    <a:pos x="T4" y="T5"/>
                  </a:cxn>
                  <a:cxn ang="T13">
                    <a:pos x="T6" y="T7"/>
                  </a:cxn>
                  <a:cxn ang="T14">
                    <a:pos x="T8" y="T9"/>
                  </a:cxn>
                </a:cxnLst>
                <a:rect l="T15" t="T16" r="T17" b="T18"/>
                <a:pathLst>
                  <a:path w="33" h="32">
                    <a:moveTo>
                      <a:pt x="22" y="0"/>
                    </a:moveTo>
                    <a:lnTo>
                      <a:pt x="32" y="25"/>
                    </a:lnTo>
                    <a:lnTo>
                      <a:pt x="7" y="31"/>
                    </a:lnTo>
                    <a:lnTo>
                      <a:pt x="0" y="0"/>
                    </a:lnTo>
                    <a:lnTo>
                      <a:pt x="22"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69" name="Line 166"/>
              <p:cNvSpPr>
                <a:spLocks noChangeShapeType="1"/>
              </p:cNvSpPr>
              <p:nvPr/>
            </p:nvSpPr>
            <p:spPr bwMode="auto">
              <a:xfrm flipH="1">
                <a:off x="2964" y="1756"/>
                <a:ext cx="28" cy="0"/>
              </a:xfrm>
              <a:prstGeom prst="line">
                <a:avLst/>
              </a:prstGeom>
              <a:noFill/>
              <a:ln w="12700">
                <a:solidFill>
                  <a:schemeClr val="tx1"/>
                </a:solidFill>
                <a:round/>
                <a:headEnd/>
                <a:tailEnd/>
              </a:ln>
            </p:spPr>
            <p:txBody>
              <a:bodyPr/>
              <a:lstStyle/>
              <a:p>
                <a:endParaRPr lang="en-US"/>
              </a:p>
            </p:txBody>
          </p:sp>
          <p:sp>
            <p:nvSpPr>
              <p:cNvPr id="26870" name="Freeform 167"/>
              <p:cNvSpPr>
                <a:spLocks/>
              </p:cNvSpPr>
              <p:nvPr/>
            </p:nvSpPr>
            <p:spPr bwMode="auto">
              <a:xfrm>
                <a:off x="2927" y="1507"/>
                <a:ext cx="20" cy="17"/>
              </a:xfrm>
              <a:custGeom>
                <a:avLst/>
                <a:gdLst>
                  <a:gd name="T0" fmla="*/ 19 w 20"/>
                  <a:gd name="T1" fmla="*/ 16 h 17"/>
                  <a:gd name="T2" fmla="*/ 5 w 20"/>
                  <a:gd name="T3" fmla="*/ 0 h 17"/>
                  <a:gd name="T4" fmla="*/ 0 w 20"/>
                  <a:gd name="T5" fmla="*/ 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9" y="16"/>
                    </a:moveTo>
                    <a:lnTo>
                      <a:pt x="5" y="0"/>
                    </a:lnTo>
                    <a:lnTo>
                      <a:pt x="0"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71" name="Line 168"/>
              <p:cNvSpPr>
                <a:spLocks noChangeShapeType="1"/>
              </p:cNvSpPr>
              <p:nvPr/>
            </p:nvSpPr>
            <p:spPr bwMode="auto">
              <a:xfrm flipH="1">
                <a:off x="2676" y="1760"/>
                <a:ext cx="14" cy="0"/>
              </a:xfrm>
              <a:prstGeom prst="line">
                <a:avLst/>
              </a:prstGeom>
              <a:noFill/>
              <a:ln w="12700">
                <a:solidFill>
                  <a:schemeClr val="tx1"/>
                </a:solidFill>
                <a:round/>
                <a:headEnd/>
                <a:tailEnd/>
              </a:ln>
            </p:spPr>
            <p:txBody>
              <a:bodyPr/>
              <a:lstStyle/>
              <a:p>
                <a:endParaRPr lang="en-US"/>
              </a:p>
            </p:txBody>
          </p:sp>
          <p:sp>
            <p:nvSpPr>
              <p:cNvPr id="26872" name="Line 169"/>
              <p:cNvSpPr>
                <a:spLocks noChangeShapeType="1"/>
              </p:cNvSpPr>
              <p:nvPr/>
            </p:nvSpPr>
            <p:spPr bwMode="auto">
              <a:xfrm flipV="1">
                <a:off x="2566" y="1760"/>
                <a:ext cx="12" cy="3"/>
              </a:xfrm>
              <a:prstGeom prst="line">
                <a:avLst/>
              </a:prstGeom>
              <a:noFill/>
              <a:ln w="12700">
                <a:solidFill>
                  <a:schemeClr val="tx1"/>
                </a:solidFill>
                <a:round/>
                <a:headEnd/>
                <a:tailEnd/>
              </a:ln>
            </p:spPr>
            <p:txBody>
              <a:bodyPr/>
              <a:lstStyle/>
              <a:p>
                <a:endParaRPr lang="en-US"/>
              </a:p>
            </p:txBody>
          </p:sp>
          <p:sp>
            <p:nvSpPr>
              <p:cNvPr id="26873" name="Freeform 170"/>
              <p:cNvSpPr>
                <a:spLocks/>
              </p:cNvSpPr>
              <p:nvPr/>
            </p:nvSpPr>
            <p:spPr bwMode="auto">
              <a:xfrm>
                <a:off x="2880" y="1756"/>
                <a:ext cx="53" cy="43"/>
              </a:xfrm>
              <a:custGeom>
                <a:avLst/>
                <a:gdLst>
                  <a:gd name="T0" fmla="*/ 0 w 53"/>
                  <a:gd name="T1" fmla="*/ 11 h 43"/>
                  <a:gd name="T2" fmla="*/ 2 w 53"/>
                  <a:gd name="T3" fmla="*/ 11 h 43"/>
                  <a:gd name="T4" fmla="*/ 0 w 53"/>
                  <a:gd name="T5" fmla="*/ 6 h 43"/>
                  <a:gd name="T6" fmla="*/ 2 w 53"/>
                  <a:gd name="T7" fmla="*/ 3 h 43"/>
                  <a:gd name="T8" fmla="*/ 5 w 53"/>
                  <a:gd name="T9" fmla="*/ 0 h 43"/>
                  <a:gd name="T10" fmla="*/ 45 w 53"/>
                  <a:gd name="T11" fmla="*/ 0 h 43"/>
                  <a:gd name="T12" fmla="*/ 47 w 53"/>
                  <a:gd name="T13" fmla="*/ 3 h 43"/>
                  <a:gd name="T14" fmla="*/ 47 w 53"/>
                  <a:gd name="T15" fmla="*/ 6 h 43"/>
                  <a:gd name="T16" fmla="*/ 47 w 53"/>
                  <a:gd name="T17" fmla="*/ 8 h 43"/>
                  <a:gd name="T18" fmla="*/ 50 w 53"/>
                  <a:gd name="T19" fmla="*/ 14 h 43"/>
                  <a:gd name="T20" fmla="*/ 52 w 53"/>
                  <a:gd name="T21" fmla="*/ 20 h 43"/>
                  <a:gd name="T22" fmla="*/ 50 w 53"/>
                  <a:gd name="T23" fmla="*/ 20 h 43"/>
                  <a:gd name="T24" fmla="*/ 50 w 53"/>
                  <a:gd name="T25" fmla="*/ 25 h 43"/>
                  <a:gd name="T26" fmla="*/ 47 w 53"/>
                  <a:gd name="T27" fmla="*/ 25 h 43"/>
                  <a:gd name="T28" fmla="*/ 47 w 53"/>
                  <a:gd name="T29" fmla="*/ 28 h 43"/>
                  <a:gd name="T30" fmla="*/ 45 w 53"/>
                  <a:gd name="T31" fmla="*/ 31 h 43"/>
                  <a:gd name="T32" fmla="*/ 47 w 53"/>
                  <a:gd name="T33" fmla="*/ 34 h 43"/>
                  <a:gd name="T34" fmla="*/ 43 w 53"/>
                  <a:gd name="T35" fmla="*/ 31 h 43"/>
                  <a:gd name="T36" fmla="*/ 40 w 53"/>
                  <a:gd name="T37" fmla="*/ 36 h 43"/>
                  <a:gd name="T38" fmla="*/ 31 w 53"/>
                  <a:gd name="T39" fmla="*/ 36 h 43"/>
                  <a:gd name="T40" fmla="*/ 28 w 53"/>
                  <a:gd name="T41" fmla="*/ 36 h 43"/>
                  <a:gd name="T42" fmla="*/ 28 w 53"/>
                  <a:gd name="T43" fmla="*/ 39 h 43"/>
                  <a:gd name="T44" fmla="*/ 26 w 53"/>
                  <a:gd name="T45" fmla="*/ 39 h 43"/>
                  <a:gd name="T46" fmla="*/ 21 w 53"/>
                  <a:gd name="T47" fmla="*/ 42 h 43"/>
                  <a:gd name="T48" fmla="*/ 19 w 53"/>
                  <a:gd name="T49" fmla="*/ 39 h 43"/>
                  <a:gd name="T50" fmla="*/ 14 w 53"/>
                  <a:gd name="T51" fmla="*/ 39 h 43"/>
                  <a:gd name="T52" fmla="*/ 12 w 53"/>
                  <a:gd name="T53" fmla="*/ 39 h 43"/>
                  <a:gd name="T54" fmla="*/ 7 w 53"/>
                  <a:gd name="T55" fmla="*/ 39 h 43"/>
                  <a:gd name="T56" fmla="*/ 7 w 53"/>
                  <a:gd name="T57" fmla="*/ 36 h 43"/>
                  <a:gd name="T58" fmla="*/ 5 w 53"/>
                  <a:gd name="T59" fmla="*/ 36 h 43"/>
                  <a:gd name="T60" fmla="*/ 9 w 53"/>
                  <a:gd name="T61" fmla="*/ 34 h 43"/>
                  <a:gd name="T62" fmla="*/ 7 w 53"/>
                  <a:gd name="T63" fmla="*/ 34 h 43"/>
                  <a:gd name="T64" fmla="*/ 7 w 53"/>
                  <a:gd name="T65" fmla="*/ 28 h 43"/>
                  <a:gd name="T66" fmla="*/ 2 w 53"/>
                  <a:gd name="T67" fmla="*/ 28 h 43"/>
                  <a:gd name="T68" fmla="*/ 5 w 53"/>
                  <a:gd name="T69" fmla="*/ 22 h 43"/>
                  <a:gd name="T70" fmla="*/ 2 w 53"/>
                  <a:gd name="T71" fmla="*/ 25 h 43"/>
                  <a:gd name="T72" fmla="*/ 0 w 53"/>
                  <a:gd name="T73" fmla="*/ 17 h 43"/>
                  <a:gd name="T74" fmla="*/ 0 w 53"/>
                  <a:gd name="T75" fmla="*/ 11 h 43"/>
                  <a:gd name="T76" fmla="*/ 0 w 53"/>
                  <a:gd name="T77" fmla="*/ 11 h 4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
                  <a:gd name="T118" fmla="*/ 0 h 43"/>
                  <a:gd name="T119" fmla="*/ 53 w 53"/>
                  <a:gd name="T120" fmla="*/ 43 h 4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 h="43">
                    <a:moveTo>
                      <a:pt x="0" y="11"/>
                    </a:moveTo>
                    <a:lnTo>
                      <a:pt x="2" y="11"/>
                    </a:lnTo>
                    <a:lnTo>
                      <a:pt x="0" y="6"/>
                    </a:lnTo>
                    <a:lnTo>
                      <a:pt x="2" y="3"/>
                    </a:lnTo>
                    <a:lnTo>
                      <a:pt x="5" y="0"/>
                    </a:lnTo>
                    <a:lnTo>
                      <a:pt x="45" y="0"/>
                    </a:lnTo>
                    <a:lnTo>
                      <a:pt x="47" y="3"/>
                    </a:lnTo>
                    <a:lnTo>
                      <a:pt x="47" y="6"/>
                    </a:lnTo>
                    <a:lnTo>
                      <a:pt x="47" y="8"/>
                    </a:lnTo>
                    <a:lnTo>
                      <a:pt x="50" y="14"/>
                    </a:lnTo>
                    <a:lnTo>
                      <a:pt x="52" y="20"/>
                    </a:lnTo>
                    <a:lnTo>
                      <a:pt x="50" y="20"/>
                    </a:lnTo>
                    <a:lnTo>
                      <a:pt x="50" y="25"/>
                    </a:lnTo>
                    <a:lnTo>
                      <a:pt x="47" y="25"/>
                    </a:lnTo>
                    <a:lnTo>
                      <a:pt x="47" y="28"/>
                    </a:lnTo>
                    <a:lnTo>
                      <a:pt x="45" y="31"/>
                    </a:lnTo>
                    <a:lnTo>
                      <a:pt x="47" y="34"/>
                    </a:lnTo>
                    <a:lnTo>
                      <a:pt x="43" y="31"/>
                    </a:lnTo>
                    <a:lnTo>
                      <a:pt x="40" y="36"/>
                    </a:lnTo>
                    <a:lnTo>
                      <a:pt x="31" y="36"/>
                    </a:lnTo>
                    <a:lnTo>
                      <a:pt x="28" y="36"/>
                    </a:lnTo>
                    <a:lnTo>
                      <a:pt x="28" y="39"/>
                    </a:lnTo>
                    <a:lnTo>
                      <a:pt x="26" y="39"/>
                    </a:lnTo>
                    <a:lnTo>
                      <a:pt x="21" y="42"/>
                    </a:lnTo>
                    <a:lnTo>
                      <a:pt x="19" y="39"/>
                    </a:lnTo>
                    <a:lnTo>
                      <a:pt x="14" y="39"/>
                    </a:lnTo>
                    <a:lnTo>
                      <a:pt x="12" y="39"/>
                    </a:lnTo>
                    <a:lnTo>
                      <a:pt x="7" y="39"/>
                    </a:lnTo>
                    <a:lnTo>
                      <a:pt x="7" y="36"/>
                    </a:lnTo>
                    <a:lnTo>
                      <a:pt x="5" y="36"/>
                    </a:lnTo>
                    <a:lnTo>
                      <a:pt x="9" y="34"/>
                    </a:lnTo>
                    <a:lnTo>
                      <a:pt x="7" y="34"/>
                    </a:lnTo>
                    <a:lnTo>
                      <a:pt x="7" y="28"/>
                    </a:lnTo>
                    <a:lnTo>
                      <a:pt x="2" y="28"/>
                    </a:lnTo>
                    <a:lnTo>
                      <a:pt x="5" y="22"/>
                    </a:lnTo>
                    <a:lnTo>
                      <a:pt x="2" y="25"/>
                    </a:lnTo>
                    <a:lnTo>
                      <a:pt x="0" y="17"/>
                    </a:lnTo>
                    <a:lnTo>
                      <a:pt x="0" y="11"/>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74" name="Line 171"/>
              <p:cNvSpPr>
                <a:spLocks noChangeShapeType="1"/>
              </p:cNvSpPr>
              <p:nvPr/>
            </p:nvSpPr>
            <p:spPr bwMode="auto">
              <a:xfrm flipH="1">
                <a:off x="2334" y="1767"/>
                <a:ext cx="18" cy="4"/>
              </a:xfrm>
              <a:prstGeom prst="line">
                <a:avLst/>
              </a:prstGeom>
              <a:noFill/>
              <a:ln w="12700">
                <a:solidFill>
                  <a:schemeClr val="tx1"/>
                </a:solidFill>
                <a:round/>
                <a:headEnd/>
                <a:tailEnd/>
              </a:ln>
            </p:spPr>
            <p:txBody>
              <a:bodyPr/>
              <a:lstStyle/>
              <a:p>
                <a:endParaRPr lang="en-US"/>
              </a:p>
            </p:txBody>
          </p:sp>
          <p:sp>
            <p:nvSpPr>
              <p:cNvPr id="26875" name="Freeform 172"/>
              <p:cNvSpPr>
                <a:spLocks/>
              </p:cNvSpPr>
              <p:nvPr/>
            </p:nvSpPr>
            <p:spPr bwMode="auto">
              <a:xfrm>
                <a:off x="2352" y="1767"/>
                <a:ext cx="75" cy="46"/>
              </a:xfrm>
              <a:custGeom>
                <a:avLst/>
                <a:gdLst>
                  <a:gd name="T0" fmla="*/ 0 w 75"/>
                  <a:gd name="T1" fmla="*/ 8 h 46"/>
                  <a:gd name="T2" fmla="*/ 3 w 75"/>
                  <a:gd name="T3" fmla="*/ 0 h 46"/>
                  <a:gd name="T4" fmla="*/ 71 w 75"/>
                  <a:gd name="T5" fmla="*/ 0 h 46"/>
                  <a:gd name="T6" fmla="*/ 74 w 75"/>
                  <a:gd name="T7" fmla="*/ 3 h 46"/>
                  <a:gd name="T8" fmla="*/ 74 w 75"/>
                  <a:gd name="T9" fmla="*/ 6 h 46"/>
                  <a:gd name="T10" fmla="*/ 74 w 75"/>
                  <a:gd name="T11" fmla="*/ 11 h 46"/>
                  <a:gd name="T12" fmla="*/ 71 w 75"/>
                  <a:gd name="T13" fmla="*/ 14 h 46"/>
                  <a:gd name="T14" fmla="*/ 71 w 75"/>
                  <a:gd name="T15" fmla="*/ 20 h 46"/>
                  <a:gd name="T16" fmla="*/ 69 w 75"/>
                  <a:gd name="T17" fmla="*/ 20 h 46"/>
                  <a:gd name="T18" fmla="*/ 66 w 75"/>
                  <a:gd name="T19" fmla="*/ 20 h 46"/>
                  <a:gd name="T20" fmla="*/ 64 w 75"/>
                  <a:gd name="T21" fmla="*/ 25 h 46"/>
                  <a:gd name="T22" fmla="*/ 61 w 75"/>
                  <a:gd name="T23" fmla="*/ 28 h 46"/>
                  <a:gd name="T24" fmla="*/ 56 w 75"/>
                  <a:gd name="T25" fmla="*/ 31 h 46"/>
                  <a:gd name="T26" fmla="*/ 54 w 75"/>
                  <a:gd name="T27" fmla="*/ 37 h 46"/>
                  <a:gd name="T28" fmla="*/ 51 w 75"/>
                  <a:gd name="T29" fmla="*/ 34 h 46"/>
                  <a:gd name="T30" fmla="*/ 48 w 75"/>
                  <a:gd name="T31" fmla="*/ 39 h 46"/>
                  <a:gd name="T32" fmla="*/ 46 w 75"/>
                  <a:gd name="T33" fmla="*/ 39 h 46"/>
                  <a:gd name="T34" fmla="*/ 43 w 75"/>
                  <a:gd name="T35" fmla="*/ 39 h 46"/>
                  <a:gd name="T36" fmla="*/ 38 w 75"/>
                  <a:gd name="T37" fmla="*/ 45 h 46"/>
                  <a:gd name="T38" fmla="*/ 36 w 75"/>
                  <a:gd name="T39" fmla="*/ 42 h 46"/>
                  <a:gd name="T40" fmla="*/ 33 w 75"/>
                  <a:gd name="T41" fmla="*/ 39 h 46"/>
                  <a:gd name="T42" fmla="*/ 28 w 75"/>
                  <a:gd name="T43" fmla="*/ 37 h 46"/>
                  <a:gd name="T44" fmla="*/ 26 w 75"/>
                  <a:gd name="T45" fmla="*/ 39 h 46"/>
                  <a:gd name="T46" fmla="*/ 20 w 75"/>
                  <a:gd name="T47" fmla="*/ 34 h 46"/>
                  <a:gd name="T48" fmla="*/ 20 w 75"/>
                  <a:gd name="T49" fmla="*/ 31 h 46"/>
                  <a:gd name="T50" fmla="*/ 13 w 75"/>
                  <a:gd name="T51" fmla="*/ 28 h 46"/>
                  <a:gd name="T52" fmla="*/ 10 w 75"/>
                  <a:gd name="T53" fmla="*/ 28 h 46"/>
                  <a:gd name="T54" fmla="*/ 8 w 75"/>
                  <a:gd name="T55" fmla="*/ 28 h 46"/>
                  <a:gd name="T56" fmla="*/ 8 w 75"/>
                  <a:gd name="T57" fmla="*/ 25 h 46"/>
                  <a:gd name="T58" fmla="*/ 8 w 75"/>
                  <a:gd name="T59" fmla="*/ 23 h 46"/>
                  <a:gd name="T60" fmla="*/ 5 w 75"/>
                  <a:gd name="T61" fmla="*/ 20 h 46"/>
                  <a:gd name="T62" fmla="*/ 8 w 75"/>
                  <a:gd name="T63" fmla="*/ 14 h 46"/>
                  <a:gd name="T64" fmla="*/ 3 w 75"/>
                  <a:gd name="T65" fmla="*/ 14 h 46"/>
                  <a:gd name="T66" fmla="*/ 5 w 75"/>
                  <a:gd name="T67" fmla="*/ 8 h 46"/>
                  <a:gd name="T68" fmla="*/ 0 w 75"/>
                  <a:gd name="T69" fmla="*/ 8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5"/>
                  <a:gd name="T106" fmla="*/ 0 h 46"/>
                  <a:gd name="T107" fmla="*/ 75 w 75"/>
                  <a:gd name="T108" fmla="*/ 46 h 4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5" h="46">
                    <a:moveTo>
                      <a:pt x="0" y="8"/>
                    </a:moveTo>
                    <a:lnTo>
                      <a:pt x="3" y="0"/>
                    </a:lnTo>
                    <a:lnTo>
                      <a:pt x="71" y="0"/>
                    </a:lnTo>
                    <a:lnTo>
                      <a:pt x="74" y="3"/>
                    </a:lnTo>
                    <a:lnTo>
                      <a:pt x="74" y="6"/>
                    </a:lnTo>
                    <a:lnTo>
                      <a:pt x="74" y="11"/>
                    </a:lnTo>
                    <a:lnTo>
                      <a:pt x="71" y="14"/>
                    </a:lnTo>
                    <a:lnTo>
                      <a:pt x="71" y="20"/>
                    </a:lnTo>
                    <a:lnTo>
                      <a:pt x="69" y="20"/>
                    </a:lnTo>
                    <a:lnTo>
                      <a:pt x="66" y="20"/>
                    </a:lnTo>
                    <a:lnTo>
                      <a:pt x="64" y="25"/>
                    </a:lnTo>
                    <a:lnTo>
                      <a:pt x="61" y="28"/>
                    </a:lnTo>
                    <a:lnTo>
                      <a:pt x="56" y="31"/>
                    </a:lnTo>
                    <a:lnTo>
                      <a:pt x="54" y="37"/>
                    </a:lnTo>
                    <a:lnTo>
                      <a:pt x="51" y="34"/>
                    </a:lnTo>
                    <a:lnTo>
                      <a:pt x="48" y="39"/>
                    </a:lnTo>
                    <a:lnTo>
                      <a:pt x="46" y="39"/>
                    </a:lnTo>
                    <a:lnTo>
                      <a:pt x="43" y="39"/>
                    </a:lnTo>
                    <a:lnTo>
                      <a:pt x="38" y="45"/>
                    </a:lnTo>
                    <a:lnTo>
                      <a:pt x="36" y="42"/>
                    </a:lnTo>
                    <a:lnTo>
                      <a:pt x="33" y="39"/>
                    </a:lnTo>
                    <a:lnTo>
                      <a:pt x="28" y="37"/>
                    </a:lnTo>
                    <a:lnTo>
                      <a:pt x="26" y="39"/>
                    </a:lnTo>
                    <a:lnTo>
                      <a:pt x="20" y="34"/>
                    </a:lnTo>
                    <a:lnTo>
                      <a:pt x="20" y="31"/>
                    </a:lnTo>
                    <a:lnTo>
                      <a:pt x="13" y="28"/>
                    </a:lnTo>
                    <a:lnTo>
                      <a:pt x="10" y="28"/>
                    </a:lnTo>
                    <a:lnTo>
                      <a:pt x="8" y="28"/>
                    </a:lnTo>
                    <a:lnTo>
                      <a:pt x="8" y="25"/>
                    </a:lnTo>
                    <a:lnTo>
                      <a:pt x="8" y="23"/>
                    </a:lnTo>
                    <a:lnTo>
                      <a:pt x="5" y="20"/>
                    </a:lnTo>
                    <a:lnTo>
                      <a:pt x="8" y="14"/>
                    </a:lnTo>
                    <a:lnTo>
                      <a:pt x="3" y="14"/>
                    </a:lnTo>
                    <a:lnTo>
                      <a:pt x="5" y="8"/>
                    </a:lnTo>
                    <a:lnTo>
                      <a:pt x="0" y="8"/>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76" name="Freeform 173"/>
              <p:cNvSpPr>
                <a:spLocks/>
              </p:cNvSpPr>
              <p:nvPr/>
            </p:nvSpPr>
            <p:spPr bwMode="auto">
              <a:xfrm>
                <a:off x="2514" y="1564"/>
                <a:ext cx="24" cy="18"/>
              </a:xfrm>
              <a:custGeom>
                <a:avLst/>
                <a:gdLst>
                  <a:gd name="T0" fmla="*/ 23 w 24"/>
                  <a:gd name="T1" fmla="*/ 17 h 18"/>
                  <a:gd name="T2" fmla="*/ 23 w 24"/>
                  <a:gd name="T3" fmla="*/ 0 h 18"/>
                  <a:gd name="T4" fmla="*/ 0 w 24"/>
                  <a:gd name="T5" fmla="*/ 3 h 18"/>
                  <a:gd name="T6" fmla="*/ 0 w 24"/>
                  <a:gd name="T7" fmla="*/ 17 h 18"/>
                  <a:gd name="T8" fmla="*/ 23 w 24"/>
                  <a:gd name="T9" fmla="*/ 17 h 18"/>
                  <a:gd name="T10" fmla="*/ 0 60000 65536"/>
                  <a:gd name="T11" fmla="*/ 0 60000 65536"/>
                  <a:gd name="T12" fmla="*/ 0 60000 65536"/>
                  <a:gd name="T13" fmla="*/ 0 60000 65536"/>
                  <a:gd name="T14" fmla="*/ 0 60000 65536"/>
                  <a:gd name="T15" fmla="*/ 0 w 24"/>
                  <a:gd name="T16" fmla="*/ 0 h 18"/>
                  <a:gd name="T17" fmla="*/ 24 w 24"/>
                  <a:gd name="T18" fmla="*/ 18 h 18"/>
                </a:gdLst>
                <a:ahLst/>
                <a:cxnLst>
                  <a:cxn ang="T10">
                    <a:pos x="T0" y="T1"/>
                  </a:cxn>
                  <a:cxn ang="T11">
                    <a:pos x="T2" y="T3"/>
                  </a:cxn>
                  <a:cxn ang="T12">
                    <a:pos x="T4" y="T5"/>
                  </a:cxn>
                  <a:cxn ang="T13">
                    <a:pos x="T6" y="T7"/>
                  </a:cxn>
                  <a:cxn ang="T14">
                    <a:pos x="T8" y="T9"/>
                  </a:cxn>
                </a:cxnLst>
                <a:rect l="T15" t="T16" r="T17" b="T18"/>
                <a:pathLst>
                  <a:path w="24" h="18">
                    <a:moveTo>
                      <a:pt x="23" y="17"/>
                    </a:moveTo>
                    <a:lnTo>
                      <a:pt x="23" y="0"/>
                    </a:lnTo>
                    <a:lnTo>
                      <a:pt x="0" y="3"/>
                    </a:lnTo>
                    <a:lnTo>
                      <a:pt x="0" y="17"/>
                    </a:lnTo>
                    <a:lnTo>
                      <a:pt x="23" y="17"/>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877" name="Freeform 174"/>
              <p:cNvSpPr>
                <a:spLocks/>
              </p:cNvSpPr>
              <p:nvPr/>
            </p:nvSpPr>
            <p:spPr bwMode="auto">
              <a:xfrm>
                <a:off x="2467" y="1599"/>
                <a:ext cx="29" cy="17"/>
              </a:xfrm>
              <a:custGeom>
                <a:avLst/>
                <a:gdLst>
                  <a:gd name="T0" fmla="*/ 28 w 29"/>
                  <a:gd name="T1" fmla="*/ 16 h 17"/>
                  <a:gd name="T2" fmla="*/ 25 w 29"/>
                  <a:gd name="T3" fmla="*/ 5 h 17"/>
                  <a:gd name="T4" fmla="*/ 0 w 29"/>
                  <a:gd name="T5" fmla="*/ 0 h 17"/>
                  <a:gd name="T6" fmla="*/ 5 w 29"/>
                  <a:gd name="T7" fmla="*/ 16 h 17"/>
                  <a:gd name="T8" fmla="*/ 0 60000 65536"/>
                  <a:gd name="T9" fmla="*/ 0 60000 65536"/>
                  <a:gd name="T10" fmla="*/ 0 60000 65536"/>
                  <a:gd name="T11" fmla="*/ 0 60000 65536"/>
                  <a:gd name="T12" fmla="*/ 0 w 29"/>
                  <a:gd name="T13" fmla="*/ 0 h 17"/>
                  <a:gd name="T14" fmla="*/ 29 w 29"/>
                  <a:gd name="T15" fmla="*/ 17 h 17"/>
                </a:gdLst>
                <a:ahLst/>
                <a:cxnLst>
                  <a:cxn ang="T8">
                    <a:pos x="T0" y="T1"/>
                  </a:cxn>
                  <a:cxn ang="T9">
                    <a:pos x="T2" y="T3"/>
                  </a:cxn>
                  <a:cxn ang="T10">
                    <a:pos x="T4" y="T5"/>
                  </a:cxn>
                  <a:cxn ang="T11">
                    <a:pos x="T6" y="T7"/>
                  </a:cxn>
                </a:cxnLst>
                <a:rect l="T12" t="T13" r="T14" b="T15"/>
                <a:pathLst>
                  <a:path w="29" h="17">
                    <a:moveTo>
                      <a:pt x="28" y="16"/>
                    </a:moveTo>
                    <a:lnTo>
                      <a:pt x="25" y="5"/>
                    </a:lnTo>
                    <a:lnTo>
                      <a:pt x="0" y="0"/>
                    </a:lnTo>
                    <a:lnTo>
                      <a:pt x="5" y="1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grpSp>
      </p:grpSp>
      <p:sp>
        <p:nvSpPr>
          <p:cNvPr id="26645" name="Text Box 70"/>
          <p:cNvSpPr txBox="1">
            <a:spLocks noChangeArrowheads="1"/>
          </p:cNvSpPr>
          <p:nvPr/>
        </p:nvSpPr>
        <p:spPr bwMode="auto">
          <a:xfrm>
            <a:off x="609600" y="4953000"/>
            <a:ext cx="1012825" cy="274638"/>
          </a:xfrm>
          <a:prstGeom prst="rect">
            <a:avLst/>
          </a:prstGeom>
          <a:noFill/>
          <a:ln w="9525">
            <a:noFill/>
            <a:miter lim="800000"/>
            <a:headEnd/>
            <a:tailEnd/>
          </a:ln>
        </p:spPr>
        <p:txBody>
          <a:bodyPr wrap="none">
            <a:spAutoFit/>
          </a:bodyPr>
          <a:lstStyle/>
          <a:p>
            <a:r>
              <a:rPr lang="en-US" sz="1200" b="1"/>
              <a:t>“H” Pattern</a:t>
            </a:r>
          </a:p>
        </p:txBody>
      </p:sp>
      <p:grpSp>
        <p:nvGrpSpPr>
          <p:cNvPr id="26646" name="Group 71"/>
          <p:cNvGrpSpPr>
            <a:grpSpLocks/>
          </p:cNvGrpSpPr>
          <p:nvPr/>
        </p:nvGrpSpPr>
        <p:grpSpPr bwMode="auto">
          <a:xfrm>
            <a:off x="3810000" y="3733800"/>
            <a:ext cx="325438" cy="304800"/>
            <a:chOff x="2352" y="768"/>
            <a:chExt cx="205" cy="192"/>
          </a:xfrm>
        </p:grpSpPr>
        <p:sp>
          <p:nvSpPr>
            <p:cNvPr id="26792" name="Oval 72"/>
            <p:cNvSpPr>
              <a:spLocks noChangeArrowheads="1"/>
            </p:cNvSpPr>
            <p:nvPr/>
          </p:nvSpPr>
          <p:spPr bwMode="auto">
            <a:xfrm>
              <a:off x="2352" y="768"/>
              <a:ext cx="192" cy="192"/>
            </a:xfrm>
            <a:prstGeom prst="ellipse">
              <a:avLst/>
            </a:prstGeom>
            <a:noFill/>
            <a:ln w="9525">
              <a:solidFill>
                <a:schemeClr val="tx1"/>
              </a:solidFill>
              <a:round/>
              <a:headEnd/>
              <a:tailEnd/>
            </a:ln>
          </p:spPr>
          <p:txBody>
            <a:bodyPr wrap="none" anchor="ctr"/>
            <a:lstStyle/>
            <a:p>
              <a:endParaRPr lang="en-US"/>
            </a:p>
          </p:txBody>
        </p:sp>
        <p:sp>
          <p:nvSpPr>
            <p:cNvPr id="26793" name="Text Box 73"/>
            <p:cNvSpPr txBox="1">
              <a:spLocks noChangeArrowheads="1"/>
            </p:cNvSpPr>
            <p:nvPr/>
          </p:nvSpPr>
          <p:spPr bwMode="auto">
            <a:xfrm>
              <a:off x="2352" y="816"/>
              <a:ext cx="205" cy="135"/>
            </a:xfrm>
            <a:prstGeom prst="rect">
              <a:avLst/>
            </a:prstGeom>
            <a:noFill/>
            <a:ln w="9525">
              <a:noFill/>
              <a:miter lim="800000"/>
              <a:headEnd/>
              <a:tailEnd/>
            </a:ln>
          </p:spPr>
          <p:txBody>
            <a:bodyPr wrap="none">
              <a:spAutoFit/>
            </a:bodyPr>
            <a:lstStyle/>
            <a:p>
              <a:r>
                <a:rPr lang="en-US"/>
                <a:t>RP</a:t>
              </a:r>
            </a:p>
          </p:txBody>
        </p:sp>
      </p:grpSp>
      <p:sp>
        <p:nvSpPr>
          <p:cNvPr id="26647" name="Rectangle 74"/>
          <p:cNvSpPr>
            <a:spLocks noChangeArrowheads="1"/>
          </p:cNvSpPr>
          <p:nvPr/>
        </p:nvSpPr>
        <p:spPr bwMode="auto">
          <a:xfrm>
            <a:off x="609600" y="3810000"/>
            <a:ext cx="457200" cy="152400"/>
          </a:xfrm>
          <a:prstGeom prst="rect">
            <a:avLst/>
          </a:prstGeom>
          <a:noFill/>
          <a:ln w="9525">
            <a:solidFill>
              <a:schemeClr val="tx1"/>
            </a:solidFill>
            <a:miter lim="800000"/>
            <a:headEnd/>
            <a:tailEnd/>
          </a:ln>
        </p:spPr>
        <p:txBody>
          <a:bodyPr wrap="none" anchor="ctr"/>
          <a:lstStyle/>
          <a:p>
            <a:endParaRPr lang="en-US"/>
          </a:p>
        </p:txBody>
      </p:sp>
      <p:sp>
        <p:nvSpPr>
          <p:cNvPr id="26648" name="Rectangle 75"/>
          <p:cNvSpPr>
            <a:spLocks noChangeArrowheads="1"/>
          </p:cNvSpPr>
          <p:nvPr/>
        </p:nvSpPr>
        <p:spPr bwMode="auto">
          <a:xfrm rot="-5400000">
            <a:off x="1905000" y="3962400"/>
            <a:ext cx="457200" cy="152400"/>
          </a:xfrm>
          <a:prstGeom prst="rect">
            <a:avLst/>
          </a:prstGeom>
          <a:noFill/>
          <a:ln w="9525">
            <a:solidFill>
              <a:schemeClr val="tx1"/>
            </a:solidFill>
            <a:miter lim="800000"/>
            <a:headEnd/>
            <a:tailEnd/>
          </a:ln>
        </p:spPr>
        <p:txBody>
          <a:bodyPr wrap="none" anchor="ctr"/>
          <a:lstStyle/>
          <a:p>
            <a:endParaRPr lang="en-US"/>
          </a:p>
        </p:txBody>
      </p:sp>
      <p:sp>
        <p:nvSpPr>
          <p:cNvPr id="26649" name="Rectangle 76"/>
          <p:cNvSpPr>
            <a:spLocks noChangeArrowheads="1"/>
          </p:cNvSpPr>
          <p:nvPr/>
        </p:nvSpPr>
        <p:spPr bwMode="auto">
          <a:xfrm rot="-5400000">
            <a:off x="1905000" y="4724400"/>
            <a:ext cx="457200" cy="152400"/>
          </a:xfrm>
          <a:prstGeom prst="rect">
            <a:avLst/>
          </a:prstGeom>
          <a:noFill/>
          <a:ln w="9525">
            <a:solidFill>
              <a:schemeClr val="tx1"/>
            </a:solidFill>
            <a:miter lim="800000"/>
            <a:headEnd/>
            <a:tailEnd/>
          </a:ln>
        </p:spPr>
        <p:txBody>
          <a:bodyPr wrap="none" anchor="ctr"/>
          <a:lstStyle/>
          <a:p>
            <a:endParaRPr lang="en-US"/>
          </a:p>
        </p:txBody>
      </p:sp>
      <p:sp>
        <p:nvSpPr>
          <p:cNvPr id="26650" name="Rectangle 77"/>
          <p:cNvSpPr>
            <a:spLocks noChangeArrowheads="1"/>
          </p:cNvSpPr>
          <p:nvPr/>
        </p:nvSpPr>
        <p:spPr bwMode="auto">
          <a:xfrm rot="-5400000">
            <a:off x="2743200" y="3962400"/>
            <a:ext cx="457200" cy="152400"/>
          </a:xfrm>
          <a:prstGeom prst="rect">
            <a:avLst/>
          </a:prstGeom>
          <a:noFill/>
          <a:ln w="9525">
            <a:solidFill>
              <a:schemeClr val="tx1"/>
            </a:solidFill>
            <a:miter lim="800000"/>
            <a:headEnd/>
            <a:tailEnd/>
          </a:ln>
        </p:spPr>
        <p:txBody>
          <a:bodyPr wrap="none" anchor="ctr"/>
          <a:lstStyle/>
          <a:p>
            <a:endParaRPr lang="en-US"/>
          </a:p>
        </p:txBody>
      </p:sp>
      <p:sp>
        <p:nvSpPr>
          <p:cNvPr id="26651" name="Rectangle 78"/>
          <p:cNvSpPr>
            <a:spLocks noChangeArrowheads="1"/>
          </p:cNvSpPr>
          <p:nvPr/>
        </p:nvSpPr>
        <p:spPr bwMode="auto">
          <a:xfrm rot="-5400000">
            <a:off x="1905000" y="5486400"/>
            <a:ext cx="457200" cy="152400"/>
          </a:xfrm>
          <a:prstGeom prst="rect">
            <a:avLst/>
          </a:prstGeom>
          <a:noFill/>
          <a:ln w="9525">
            <a:solidFill>
              <a:schemeClr val="tx1"/>
            </a:solidFill>
            <a:miter lim="800000"/>
            <a:headEnd/>
            <a:tailEnd/>
          </a:ln>
        </p:spPr>
        <p:txBody>
          <a:bodyPr wrap="none" anchor="ctr"/>
          <a:lstStyle/>
          <a:p>
            <a:endParaRPr lang="en-US"/>
          </a:p>
        </p:txBody>
      </p:sp>
      <p:sp>
        <p:nvSpPr>
          <p:cNvPr id="26652" name="Rectangle 79"/>
          <p:cNvSpPr>
            <a:spLocks noChangeArrowheads="1"/>
          </p:cNvSpPr>
          <p:nvPr/>
        </p:nvSpPr>
        <p:spPr bwMode="auto">
          <a:xfrm rot="-5400000">
            <a:off x="2743200" y="5486400"/>
            <a:ext cx="457200" cy="152400"/>
          </a:xfrm>
          <a:prstGeom prst="rect">
            <a:avLst/>
          </a:prstGeom>
          <a:noFill/>
          <a:ln w="9525">
            <a:solidFill>
              <a:schemeClr val="tx1"/>
            </a:solidFill>
            <a:miter lim="800000"/>
            <a:headEnd/>
            <a:tailEnd/>
          </a:ln>
        </p:spPr>
        <p:txBody>
          <a:bodyPr wrap="none" anchor="ctr"/>
          <a:lstStyle/>
          <a:p>
            <a:endParaRPr lang="en-US"/>
          </a:p>
        </p:txBody>
      </p:sp>
      <p:sp>
        <p:nvSpPr>
          <p:cNvPr id="26653" name="Rectangle 80"/>
          <p:cNvSpPr>
            <a:spLocks noChangeArrowheads="1"/>
          </p:cNvSpPr>
          <p:nvPr/>
        </p:nvSpPr>
        <p:spPr bwMode="auto">
          <a:xfrm rot="-5400000">
            <a:off x="2743200" y="4724400"/>
            <a:ext cx="457200" cy="152400"/>
          </a:xfrm>
          <a:prstGeom prst="rect">
            <a:avLst/>
          </a:prstGeom>
          <a:noFill/>
          <a:ln w="9525">
            <a:solidFill>
              <a:schemeClr val="tx1"/>
            </a:solidFill>
            <a:miter lim="800000"/>
            <a:headEnd/>
            <a:tailEnd/>
          </a:ln>
        </p:spPr>
        <p:txBody>
          <a:bodyPr wrap="none" anchor="ctr"/>
          <a:lstStyle/>
          <a:p>
            <a:endParaRPr lang="en-US"/>
          </a:p>
        </p:txBody>
      </p:sp>
      <p:sp>
        <p:nvSpPr>
          <p:cNvPr id="26654" name="Text Box 81"/>
          <p:cNvSpPr txBox="1">
            <a:spLocks noChangeArrowheads="1"/>
          </p:cNvSpPr>
          <p:nvPr/>
        </p:nvSpPr>
        <p:spPr bwMode="auto">
          <a:xfrm>
            <a:off x="2362200" y="3810000"/>
            <a:ext cx="411163" cy="214313"/>
          </a:xfrm>
          <a:prstGeom prst="rect">
            <a:avLst/>
          </a:prstGeom>
          <a:noFill/>
          <a:ln w="9525">
            <a:noFill/>
            <a:miter lim="800000"/>
            <a:headEnd/>
            <a:tailEnd/>
          </a:ln>
        </p:spPr>
        <p:txBody>
          <a:bodyPr wrap="none">
            <a:spAutoFit/>
          </a:bodyPr>
          <a:lstStyle/>
          <a:p>
            <a:r>
              <a:rPr lang="en-US"/>
              <a:t>50 M</a:t>
            </a:r>
          </a:p>
        </p:txBody>
      </p:sp>
      <p:sp>
        <p:nvSpPr>
          <p:cNvPr id="26655" name="Text Box 82"/>
          <p:cNvSpPr txBox="1">
            <a:spLocks noChangeArrowheads="1"/>
          </p:cNvSpPr>
          <p:nvPr/>
        </p:nvSpPr>
        <p:spPr bwMode="auto">
          <a:xfrm>
            <a:off x="2743200" y="4267200"/>
            <a:ext cx="411163" cy="214313"/>
          </a:xfrm>
          <a:prstGeom prst="rect">
            <a:avLst/>
          </a:prstGeom>
          <a:noFill/>
          <a:ln w="9525">
            <a:noFill/>
            <a:miter lim="800000"/>
            <a:headEnd/>
            <a:tailEnd/>
          </a:ln>
        </p:spPr>
        <p:txBody>
          <a:bodyPr wrap="none">
            <a:spAutoFit/>
          </a:bodyPr>
          <a:lstStyle/>
          <a:p>
            <a:r>
              <a:rPr lang="en-US"/>
              <a:t>50 M</a:t>
            </a:r>
          </a:p>
        </p:txBody>
      </p:sp>
      <p:sp>
        <p:nvSpPr>
          <p:cNvPr id="26656" name="Text Box 83"/>
          <p:cNvSpPr txBox="1">
            <a:spLocks noChangeArrowheads="1"/>
          </p:cNvSpPr>
          <p:nvPr/>
        </p:nvSpPr>
        <p:spPr bwMode="auto">
          <a:xfrm>
            <a:off x="1905000" y="4267200"/>
            <a:ext cx="411163" cy="214313"/>
          </a:xfrm>
          <a:prstGeom prst="rect">
            <a:avLst/>
          </a:prstGeom>
          <a:noFill/>
          <a:ln w="9525">
            <a:noFill/>
            <a:miter lim="800000"/>
            <a:headEnd/>
            <a:tailEnd/>
          </a:ln>
        </p:spPr>
        <p:txBody>
          <a:bodyPr wrap="none">
            <a:spAutoFit/>
          </a:bodyPr>
          <a:lstStyle/>
          <a:p>
            <a:r>
              <a:rPr lang="en-US"/>
              <a:t>50 M</a:t>
            </a:r>
          </a:p>
        </p:txBody>
      </p:sp>
      <p:sp>
        <p:nvSpPr>
          <p:cNvPr id="26657" name="Text Box 84"/>
          <p:cNvSpPr txBox="1">
            <a:spLocks noChangeArrowheads="1"/>
          </p:cNvSpPr>
          <p:nvPr/>
        </p:nvSpPr>
        <p:spPr bwMode="auto">
          <a:xfrm>
            <a:off x="1905000" y="5105400"/>
            <a:ext cx="411163" cy="214313"/>
          </a:xfrm>
          <a:prstGeom prst="rect">
            <a:avLst/>
          </a:prstGeom>
          <a:noFill/>
          <a:ln w="9525">
            <a:noFill/>
            <a:miter lim="800000"/>
            <a:headEnd/>
            <a:tailEnd/>
          </a:ln>
        </p:spPr>
        <p:txBody>
          <a:bodyPr wrap="none">
            <a:spAutoFit/>
          </a:bodyPr>
          <a:lstStyle/>
          <a:p>
            <a:r>
              <a:rPr lang="en-US"/>
              <a:t>50 M</a:t>
            </a:r>
          </a:p>
        </p:txBody>
      </p:sp>
      <p:sp>
        <p:nvSpPr>
          <p:cNvPr id="26658" name="Text Box 85"/>
          <p:cNvSpPr txBox="1">
            <a:spLocks noChangeArrowheads="1"/>
          </p:cNvSpPr>
          <p:nvPr/>
        </p:nvSpPr>
        <p:spPr bwMode="auto">
          <a:xfrm>
            <a:off x="2743200" y="5105400"/>
            <a:ext cx="411163" cy="214313"/>
          </a:xfrm>
          <a:prstGeom prst="rect">
            <a:avLst/>
          </a:prstGeom>
          <a:noFill/>
          <a:ln w="9525">
            <a:noFill/>
            <a:miter lim="800000"/>
            <a:headEnd/>
            <a:tailEnd/>
          </a:ln>
        </p:spPr>
        <p:txBody>
          <a:bodyPr wrap="none">
            <a:spAutoFit/>
          </a:bodyPr>
          <a:lstStyle/>
          <a:p>
            <a:r>
              <a:rPr lang="en-US"/>
              <a:t>50 M</a:t>
            </a:r>
          </a:p>
        </p:txBody>
      </p:sp>
      <p:sp>
        <p:nvSpPr>
          <p:cNvPr id="26659" name="Text Box 86"/>
          <p:cNvSpPr txBox="1">
            <a:spLocks noChangeArrowheads="1"/>
          </p:cNvSpPr>
          <p:nvPr/>
        </p:nvSpPr>
        <p:spPr bwMode="auto">
          <a:xfrm>
            <a:off x="1219200" y="3810000"/>
            <a:ext cx="468313" cy="214313"/>
          </a:xfrm>
          <a:prstGeom prst="rect">
            <a:avLst/>
          </a:prstGeom>
          <a:noFill/>
          <a:ln w="9525">
            <a:noFill/>
            <a:miter lim="800000"/>
            <a:headEnd/>
            <a:tailEnd/>
          </a:ln>
        </p:spPr>
        <p:txBody>
          <a:bodyPr wrap="none">
            <a:spAutoFit/>
          </a:bodyPr>
          <a:lstStyle/>
          <a:p>
            <a:r>
              <a:rPr lang="en-US"/>
              <a:t>150 M</a:t>
            </a:r>
          </a:p>
        </p:txBody>
      </p:sp>
      <p:sp>
        <p:nvSpPr>
          <p:cNvPr id="26660" name="Text Box 87"/>
          <p:cNvSpPr txBox="1">
            <a:spLocks noChangeArrowheads="1"/>
          </p:cNvSpPr>
          <p:nvPr/>
        </p:nvSpPr>
        <p:spPr bwMode="auto">
          <a:xfrm>
            <a:off x="3124200" y="3810000"/>
            <a:ext cx="468313" cy="214313"/>
          </a:xfrm>
          <a:prstGeom prst="rect">
            <a:avLst/>
          </a:prstGeom>
          <a:noFill/>
          <a:ln w="9525">
            <a:noFill/>
            <a:miter lim="800000"/>
            <a:headEnd/>
            <a:tailEnd/>
          </a:ln>
        </p:spPr>
        <p:txBody>
          <a:bodyPr wrap="none">
            <a:spAutoFit/>
          </a:bodyPr>
          <a:lstStyle/>
          <a:p>
            <a:r>
              <a:rPr lang="en-US"/>
              <a:t>100 M</a:t>
            </a:r>
          </a:p>
        </p:txBody>
      </p:sp>
      <p:sp>
        <p:nvSpPr>
          <p:cNvPr id="26661" name="AutoShape 88"/>
          <p:cNvSpPr>
            <a:spLocks noChangeArrowheads="1"/>
          </p:cNvSpPr>
          <p:nvPr/>
        </p:nvSpPr>
        <p:spPr bwMode="auto">
          <a:xfrm>
            <a:off x="3276600" y="5486400"/>
            <a:ext cx="228600" cy="228600"/>
          </a:xfrm>
          <a:prstGeom prst="sun">
            <a:avLst>
              <a:gd name="adj" fmla="val 23611"/>
            </a:avLst>
          </a:prstGeom>
          <a:noFill/>
          <a:ln w="9525">
            <a:solidFill>
              <a:schemeClr val="tx1"/>
            </a:solidFill>
            <a:miter lim="800000"/>
            <a:headEnd/>
            <a:tailEnd/>
          </a:ln>
        </p:spPr>
        <p:txBody>
          <a:bodyPr wrap="none" anchor="ctr"/>
          <a:lstStyle/>
          <a:p>
            <a:endParaRPr lang="en-US"/>
          </a:p>
        </p:txBody>
      </p:sp>
      <p:sp>
        <p:nvSpPr>
          <p:cNvPr id="26662" name="Line 89"/>
          <p:cNvSpPr>
            <a:spLocks noChangeShapeType="1"/>
          </p:cNvSpPr>
          <p:nvPr/>
        </p:nvSpPr>
        <p:spPr bwMode="auto">
          <a:xfrm flipV="1">
            <a:off x="3962400" y="4191000"/>
            <a:ext cx="0" cy="457200"/>
          </a:xfrm>
          <a:prstGeom prst="line">
            <a:avLst/>
          </a:prstGeom>
          <a:noFill/>
          <a:ln w="28575">
            <a:solidFill>
              <a:schemeClr val="tx1"/>
            </a:solidFill>
            <a:round/>
            <a:headEnd/>
            <a:tailEnd type="triangle" w="med" len="med"/>
          </a:ln>
        </p:spPr>
        <p:txBody>
          <a:bodyPr/>
          <a:lstStyle/>
          <a:p>
            <a:endParaRPr lang="en-US"/>
          </a:p>
        </p:txBody>
      </p:sp>
      <p:grpSp>
        <p:nvGrpSpPr>
          <p:cNvPr id="26663" name="Group 175"/>
          <p:cNvGrpSpPr>
            <a:grpSpLocks/>
          </p:cNvGrpSpPr>
          <p:nvPr/>
        </p:nvGrpSpPr>
        <p:grpSpPr bwMode="auto">
          <a:xfrm rot="-5400000">
            <a:off x="3305969" y="4999831"/>
            <a:ext cx="1066800" cy="515938"/>
            <a:chOff x="1404" y="1092"/>
            <a:chExt cx="1729" cy="721"/>
          </a:xfrm>
        </p:grpSpPr>
        <p:sp>
          <p:nvSpPr>
            <p:cNvPr id="26708" name="Freeform 176"/>
            <p:cNvSpPr>
              <a:spLocks/>
            </p:cNvSpPr>
            <p:nvPr/>
          </p:nvSpPr>
          <p:spPr bwMode="auto">
            <a:xfrm>
              <a:off x="1404" y="1092"/>
              <a:ext cx="1729" cy="690"/>
            </a:xfrm>
            <a:custGeom>
              <a:avLst/>
              <a:gdLst>
                <a:gd name="T0" fmla="*/ 1584 w 1729"/>
                <a:gd name="T1" fmla="*/ 675 h 690"/>
                <a:gd name="T2" fmla="*/ 1594 w 1729"/>
                <a:gd name="T3" fmla="*/ 655 h 690"/>
                <a:gd name="T4" fmla="*/ 1626 w 1729"/>
                <a:gd name="T5" fmla="*/ 650 h 690"/>
                <a:gd name="T6" fmla="*/ 1706 w 1729"/>
                <a:gd name="T7" fmla="*/ 619 h 690"/>
                <a:gd name="T8" fmla="*/ 1728 w 1729"/>
                <a:gd name="T9" fmla="*/ 582 h 690"/>
                <a:gd name="T10" fmla="*/ 1723 w 1729"/>
                <a:gd name="T11" fmla="*/ 557 h 690"/>
                <a:gd name="T12" fmla="*/ 1706 w 1729"/>
                <a:gd name="T13" fmla="*/ 546 h 690"/>
                <a:gd name="T14" fmla="*/ 1658 w 1729"/>
                <a:gd name="T15" fmla="*/ 529 h 690"/>
                <a:gd name="T16" fmla="*/ 1577 w 1729"/>
                <a:gd name="T17" fmla="*/ 447 h 690"/>
                <a:gd name="T18" fmla="*/ 1549 w 1729"/>
                <a:gd name="T19" fmla="*/ 422 h 690"/>
                <a:gd name="T20" fmla="*/ 1532 w 1729"/>
                <a:gd name="T21" fmla="*/ 402 h 690"/>
                <a:gd name="T22" fmla="*/ 1512 w 1729"/>
                <a:gd name="T23" fmla="*/ 413 h 690"/>
                <a:gd name="T24" fmla="*/ 1472 w 1729"/>
                <a:gd name="T25" fmla="*/ 408 h 690"/>
                <a:gd name="T26" fmla="*/ 1152 w 1729"/>
                <a:gd name="T27" fmla="*/ 411 h 690"/>
                <a:gd name="T28" fmla="*/ 1070 w 1729"/>
                <a:gd name="T29" fmla="*/ 402 h 690"/>
                <a:gd name="T30" fmla="*/ 1030 w 1729"/>
                <a:gd name="T31" fmla="*/ 402 h 690"/>
                <a:gd name="T32" fmla="*/ 1006 w 1729"/>
                <a:gd name="T33" fmla="*/ 391 h 690"/>
                <a:gd name="T34" fmla="*/ 968 w 1729"/>
                <a:gd name="T35" fmla="*/ 380 h 690"/>
                <a:gd name="T36" fmla="*/ 924 w 1729"/>
                <a:gd name="T37" fmla="*/ 382 h 690"/>
                <a:gd name="T38" fmla="*/ 889 w 1729"/>
                <a:gd name="T39" fmla="*/ 391 h 690"/>
                <a:gd name="T40" fmla="*/ 735 w 1729"/>
                <a:gd name="T41" fmla="*/ 408 h 690"/>
                <a:gd name="T42" fmla="*/ 715 w 1729"/>
                <a:gd name="T43" fmla="*/ 411 h 690"/>
                <a:gd name="T44" fmla="*/ 698 w 1729"/>
                <a:gd name="T45" fmla="*/ 388 h 690"/>
                <a:gd name="T46" fmla="*/ 658 w 1729"/>
                <a:gd name="T47" fmla="*/ 408 h 690"/>
                <a:gd name="T48" fmla="*/ 372 w 1729"/>
                <a:gd name="T49" fmla="*/ 354 h 690"/>
                <a:gd name="T50" fmla="*/ 345 w 1729"/>
                <a:gd name="T51" fmla="*/ 318 h 690"/>
                <a:gd name="T52" fmla="*/ 204 w 1729"/>
                <a:gd name="T53" fmla="*/ 14 h 690"/>
                <a:gd name="T54" fmla="*/ 181 w 1729"/>
                <a:gd name="T55" fmla="*/ 0 h 690"/>
                <a:gd name="T56" fmla="*/ 149 w 1729"/>
                <a:gd name="T57" fmla="*/ 6 h 690"/>
                <a:gd name="T58" fmla="*/ 122 w 1729"/>
                <a:gd name="T59" fmla="*/ 31 h 690"/>
                <a:gd name="T60" fmla="*/ 32 w 1729"/>
                <a:gd name="T61" fmla="*/ 416 h 690"/>
                <a:gd name="T62" fmla="*/ 0 w 1729"/>
                <a:gd name="T63" fmla="*/ 427 h 690"/>
                <a:gd name="T64" fmla="*/ 55 w 1729"/>
                <a:gd name="T65" fmla="*/ 436 h 690"/>
                <a:gd name="T66" fmla="*/ 112 w 1729"/>
                <a:gd name="T67" fmla="*/ 444 h 690"/>
                <a:gd name="T68" fmla="*/ 487 w 1729"/>
                <a:gd name="T69" fmla="*/ 588 h 690"/>
                <a:gd name="T70" fmla="*/ 499 w 1729"/>
                <a:gd name="T71" fmla="*/ 602 h 690"/>
                <a:gd name="T72" fmla="*/ 526 w 1729"/>
                <a:gd name="T73" fmla="*/ 605 h 690"/>
                <a:gd name="T74" fmla="*/ 638 w 1729"/>
                <a:gd name="T75" fmla="*/ 655 h 690"/>
                <a:gd name="T76" fmla="*/ 720 w 1729"/>
                <a:gd name="T77" fmla="*/ 672 h 690"/>
                <a:gd name="T78" fmla="*/ 792 w 1729"/>
                <a:gd name="T79" fmla="*/ 678 h 690"/>
                <a:gd name="T80" fmla="*/ 1018 w 1729"/>
                <a:gd name="T81" fmla="*/ 675 h 690"/>
                <a:gd name="T82" fmla="*/ 1167 w 1729"/>
                <a:gd name="T83" fmla="*/ 683 h 690"/>
                <a:gd name="T84" fmla="*/ 1217 w 1729"/>
                <a:gd name="T85" fmla="*/ 683 h 690"/>
                <a:gd name="T86" fmla="*/ 1236 w 1729"/>
                <a:gd name="T87" fmla="*/ 672 h 690"/>
                <a:gd name="T88" fmla="*/ 1276 w 1729"/>
                <a:gd name="T89" fmla="*/ 689 h 690"/>
                <a:gd name="T90" fmla="*/ 1522 w 1729"/>
                <a:gd name="T91" fmla="*/ 664 h 6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29"/>
                <a:gd name="T139" fmla="*/ 0 h 690"/>
                <a:gd name="T140" fmla="*/ 1729 w 1729"/>
                <a:gd name="T141" fmla="*/ 690 h 6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29" h="690">
                  <a:moveTo>
                    <a:pt x="1522" y="664"/>
                  </a:moveTo>
                  <a:lnTo>
                    <a:pt x="1557" y="664"/>
                  </a:lnTo>
                  <a:lnTo>
                    <a:pt x="1584" y="675"/>
                  </a:lnTo>
                  <a:lnTo>
                    <a:pt x="1586" y="664"/>
                  </a:lnTo>
                  <a:lnTo>
                    <a:pt x="1586" y="661"/>
                  </a:lnTo>
                  <a:lnTo>
                    <a:pt x="1594" y="655"/>
                  </a:lnTo>
                  <a:lnTo>
                    <a:pt x="1606" y="655"/>
                  </a:lnTo>
                  <a:lnTo>
                    <a:pt x="1616" y="652"/>
                  </a:lnTo>
                  <a:lnTo>
                    <a:pt x="1626" y="650"/>
                  </a:lnTo>
                  <a:lnTo>
                    <a:pt x="1649" y="641"/>
                  </a:lnTo>
                  <a:lnTo>
                    <a:pt x="1683" y="624"/>
                  </a:lnTo>
                  <a:lnTo>
                    <a:pt x="1706" y="619"/>
                  </a:lnTo>
                  <a:lnTo>
                    <a:pt x="1716" y="610"/>
                  </a:lnTo>
                  <a:lnTo>
                    <a:pt x="1723" y="602"/>
                  </a:lnTo>
                  <a:lnTo>
                    <a:pt x="1728" y="582"/>
                  </a:lnTo>
                  <a:lnTo>
                    <a:pt x="1728" y="568"/>
                  </a:lnTo>
                  <a:lnTo>
                    <a:pt x="1726" y="565"/>
                  </a:lnTo>
                  <a:lnTo>
                    <a:pt x="1723" y="557"/>
                  </a:lnTo>
                  <a:lnTo>
                    <a:pt x="1723" y="551"/>
                  </a:lnTo>
                  <a:lnTo>
                    <a:pt x="1713" y="548"/>
                  </a:lnTo>
                  <a:lnTo>
                    <a:pt x="1706" y="546"/>
                  </a:lnTo>
                  <a:lnTo>
                    <a:pt x="1693" y="534"/>
                  </a:lnTo>
                  <a:lnTo>
                    <a:pt x="1676" y="534"/>
                  </a:lnTo>
                  <a:lnTo>
                    <a:pt x="1658" y="529"/>
                  </a:lnTo>
                  <a:lnTo>
                    <a:pt x="1649" y="523"/>
                  </a:lnTo>
                  <a:lnTo>
                    <a:pt x="1589" y="453"/>
                  </a:lnTo>
                  <a:lnTo>
                    <a:pt x="1577" y="447"/>
                  </a:lnTo>
                  <a:lnTo>
                    <a:pt x="1569" y="436"/>
                  </a:lnTo>
                  <a:lnTo>
                    <a:pt x="1559" y="425"/>
                  </a:lnTo>
                  <a:lnTo>
                    <a:pt x="1549" y="422"/>
                  </a:lnTo>
                  <a:lnTo>
                    <a:pt x="1542" y="419"/>
                  </a:lnTo>
                  <a:lnTo>
                    <a:pt x="1537" y="413"/>
                  </a:lnTo>
                  <a:lnTo>
                    <a:pt x="1532" y="402"/>
                  </a:lnTo>
                  <a:lnTo>
                    <a:pt x="1522" y="399"/>
                  </a:lnTo>
                  <a:lnTo>
                    <a:pt x="1522" y="416"/>
                  </a:lnTo>
                  <a:lnTo>
                    <a:pt x="1512" y="413"/>
                  </a:lnTo>
                  <a:lnTo>
                    <a:pt x="1502" y="413"/>
                  </a:lnTo>
                  <a:lnTo>
                    <a:pt x="1487" y="411"/>
                  </a:lnTo>
                  <a:lnTo>
                    <a:pt x="1472" y="408"/>
                  </a:lnTo>
                  <a:lnTo>
                    <a:pt x="1457" y="405"/>
                  </a:lnTo>
                  <a:lnTo>
                    <a:pt x="1164" y="416"/>
                  </a:lnTo>
                  <a:lnTo>
                    <a:pt x="1152" y="411"/>
                  </a:lnTo>
                  <a:lnTo>
                    <a:pt x="1125" y="408"/>
                  </a:lnTo>
                  <a:lnTo>
                    <a:pt x="1092" y="408"/>
                  </a:lnTo>
                  <a:lnTo>
                    <a:pt x="1070" y="402"/>
                  </a:lnTo>
                  <a:lnTo>
                    <a:pt x="1050" y="405"/>
                  </a:lnTo>
                  <a:lnTo>
                    <a:pt x="1038" y="405"/>
                  </a:lnTo>
                  <a:lnTo>
                    <a:pt x="1030" y="402"/>
                  </a:lnTo>
                  <a:lnTo>
                    <a:pt x="1020" y="397"/>
                  </a:lnTo>
                  <a:lnTo>
                    <a:pt x="1015" y="394"/>
                  </a:lnTo>
                  <a:lnTo>
                    <a:pt x="1006" y="391"/>
                  </a:lnTo>
                  <a:lnTo>
                    <a:pt x="993" y="380"/>
                  </a:lnTo>
                  <a:lnTo>
                    <a:pt x="983" y="382"/>
                  </a:lnTo>
                  <a:lnTo>
                    <a:pt x="968" y="380"/>
                  </a:lnTo>
                  <a:lnTo>
                    <a:pt x="951" y="382"/>
                  </a:lnTo>
                  <a:lnTo>
                    <a:pt x="934" y="382"/>
                  </a:lnTo>
                  <a:lnTo>
                    <a:pt x="924" y="382"/>
                  </a:lnTo>
                  <a:lnTo>
                    <a:pt x="906" y="382"/>
                  </a:lnTo>
                  <a:lnTo>
                    <a:pt x="899" y="388"/>
                  </a:lnTo>
                  <a:lnTo>
                    <a:pt x="889" y="391"/>
                  </a:lnTo>
                  <a:lnTo>
                    <a:pt x="879" y="391"/>
                  </a:lnTo>
                  <a:lnTo>
                    <a:pt x="847" y="405"/>
                  </a:lnTo>
                  <a:lnTo>
                    <a:pt x="735" y="408"/>
                  </a:lnTo>
                  <a:lnTo>
                    <a:pt x="727" y="380"/>
                  </a:lnTo>
                  <a:lnTo>
                    <a:pt x="718" y="382"/>
                  </a:lnTo>
                  <a:lnTo>
                    <a:pt x="715" y="411"/>
                  </a:lnTo>
                  <a:lnTo>
                    <a:pt x="703" y="408"/>
                  </a:lnTo>
                  <a:lnTo>
                    <a:pt x="700" y="394"/>
                  </a:lnTo>
                  <a:lnTo>
                    <a:pt x="698" y="388"/>
                  </a:lnTo>
                  <a:lnTo>
                    <a:pt x="685" y="397"/>
                  </a:lnTo>
                  <a:lnTo>
                    <a:pt x="695" y="408"/>
                  </a:lnTo>
                  <a:lnTo>
                    <a:pt x="658" y="408"/>
                  </a:lnTo>
                  <a:lnTo>
                    <a:pt x="427" y="374"/>
                  </a:lnTo>
                  <a:lnTo>
                    <a:pt x="382" y="368"/>
                  </a:lnTo>
                  <a:lnTo>
                    <a:pt x="372" y="354"/>
                  </a:lnTo>
                  <a:lnTo>
                    <a:pt x="358" y="340"/>
                  </a:lnTo>
                  <a:lnTo>
                    <a:pt x="350" y="329"/>
                  </a:lnTo>
                  <a:lnTo>
                    <a:pt x="345" y="318"/>
                  </a:lnTo>
                  <a:lnTo>
                    <a:pt x="216" y="28"/>
                  </a:lnTo>
                  <a:lnTo>
                    <a:pt x="209" y="20"/>
                  </a:lnTo>
                  <a:lnTo>
                    <a:pt x="204" y="14"/>
                  </a:lnTo>
                  <a:lnTo>
                    <a:pt x="199" y="11"/>
                  </a:lnTo>
                  <a:lnTo>
                    <a:pt x="189" y="0"/>
                  </a:lnTo>
                  <a:lnTo>
                    <a:pt x="181" y="0"/>
                  </a:lnTo>
                  <a:lnTo>
                    <a:pt x="169" y="3"/>
                  </a:lnTo>
                  <a:lnTo>
                    <a:pt x="156" y="6"/>
                  </a:lnTo>
                  <a:lnTo>
                    <a:pt x="149" y="6"/>
                  </a:lnTo>
                  <a:lnTo>
                    <a:pt x="139" y="14"/>
                  </a:lnTo>
                  <a:lnTo>
                    <a:pt x="129" y="20"/>
                  </a:lnTo>
                  <a:lnTo>
                    <a:pt x="122" y="31"/>
                  </a:lnTo>
                  <a:lnTo>
                    <a:pt x="119" y="39"/>
                  </a:lnTo>
                  <a:lnTo>
                    <a:pt x="52" y="422"/>
                  </a:lnTo>
                  <a:lnTo>
                    <a:pt x="32" y="416"/>
                  </a:lnTo>
                  <a:lnTo>
                    <a:pt x="12" y="422"/>
                  </a:lnTo>
                  <a:lnTo>
                    <a:pt x="2" y="425"/>
                  </a:lnTo>
                  <a:lnTo>
                    <a:pt x="0" y="427"/>
                  </a:lnTo>
                  <a:lnTo>
                    <a:pt x="12" y="433"/>
                  </a:lnTo>
                  <a:lnTo>
                    <a:pt x="30" y="433"/>
                  </a:lnTo>
                  <a:lnTo>
                    <a:pt x="55" y="436"/>
                  </a:lnTo>
                  <a:lnTo>
                    <a:pt x="67" y="444"/>
                  </a:lnTo>
                  <a:lnTo>
                    <a:pt x="79" y="444"/>
                  </a:lnTo>
                  <a:lnTo>
                    <a:pt x="112" y="444"/>
                  </a:lnTo>
                  <a:lnTo>
                    <a:pt x="139" y="456"/>
                  </a:lnTo>
                  <a:lnTo>
                    <a:pt x="243" y="470"/>
                  </a:lnTo>
                  <a:lnTo>
                    <a:pt x="487" y="588"/>
                  </a:lnTo>
                  <a:lnTo>
                    <a:pt x="489" y="593"/>
                  </a:lnTo>
                  <a:lnTo>
                    <a:pt x="489" y="599"/>
                  </a:lnTo>
                  <a:lnTo>
                    <a:pt x="499" y="602"/>
                  </a:lnTo>
                  <a:lnTo>
                    <a:pt x="509" y="605"/>
                  </a:lnTo>
                  <a:lnTo>
                    <a:pt x="514" y="605"/>
                  </a:lnTo>
                  <a:lnTo>
                    <a:pt x="526" y="605"/>
                  </a:lnTo>
                  <a:lnTo>
                    <a:pt x="606" y="638"/>
                  </a:lnTo>
                  <a:lnTo>
                    <a:pt x="618" y="644"/>
                  </a:lnTo>
                  <a:lnTo>
                    <a:pt x="638" y="655"/>
                  </a:lnTo>
                  <a:lnTo>
                    <a:pt x="665" y="664"/>
                  </a:lnTo>
                  <a:lnTo>
                    <a:pt x="698" y="672"/>
                  </a:lnTo>
                  <a:lnTo>
                    <a:pt x="720" y="672"/>
                  </a:lnTo>
                  <a:lnTo>
                    <a:pt x="737" y="672"/>
                  </a:lnTo>
                  <a:lnTo>
                    <a:pt x="760" y="675"/>
                  </a:lnTo>
                  <a:lnTo>
                    <a:pt x="792" y="678"/>
                  </a:lnTo>
                  <a:lnTo>
                    <a:pt x="819" y="675"/>
                  </a:lnTo>
                  <a:lnTo>
                    <a:pt x="857" y="678"/>
                  </a:lnTo>
                  <a:lnTo>
                    <a:pt x="1018" y="675"/>
                  </a:lnTo>
                  <a:lnTo>
                    <a:pt x="1159" y="672"/>
                  </a:lnTo>
                  <a:lnTo>
                    <a:pt x="1162" y="683"/>
                  </a:lnTo>
                  <a:lnTo>
                    <a:pt x="1167" y="683"/>
                  </a:lnTo>
                  <a:lnTo>
                    <a:pt x="1179" y="686"/>
                  </a:lnTo>
                  <a:lnTo>
                    <a:pt x="1202" y="689"/>
                  </a:lnTo>
                  <a:lnTo>
                    <a:pt x="1217" y="683"/>
                  </a:lnTo>
                  <a:lnTo>
                    <a:pt x="1224" y="681"/>
                  </a:lnTo>
                  <a:lnTo>
                    <a:pt x="1229" y="681"/>
                  </a:lnTo>
                  <a:lnTo>
                    <a:pt x="1236" y="672"/>
                  </a:lnTo>
                  <a:lnTo>
                    <a:pt x="1274" y="669"/>
                  </a:lnTo>
                  <a:lnTo>
                    <a:pt x="1261" y="686"/>
                  </a:lnTo>
                  <a:lnTo>
                    <a:pt x="1276" y="689"/>
                  </a:lnTo>
                  <a:lnTo>
                    <a:pt x="1286" y="667"/>
                  </a:lnTo>
                  <a:lnTo>
                    <a:pt x="1480" y="664"/>
                  </a:lnTo>
                  <a:lnTo>
                    <a:pt x="1522" y="66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09" name="Line 177"/>
            <p:cNvSpPr>
              <a:spLocks noChangeShapeType="1"/>
            </p:cNvSpPr>
            <p:nvPr/>
          </p:nvSpPr>
          <p:spPr bwMode="auto">
            <a:xfrm flipH="1">
              <a:off x="1451" y="1505"/>
              <a:ext cx="642" cy="12"/>
            </a:xfrm>
            <a:prstGeom prst="line">
              <a:avLst/>
            </a:prstGeom>
            <a:noFill/>
            <a:ln w="12700">
              <a:solidFill>
                <a:schemeClr val="tx1"/>
              </a:solidFill>
              <a:round/>
              <a:headEnd/>
              <a:tailEnd/>
            </a:ln>
          </p:spPr>
          <p:txBody>
            <a:bodyPr/>
            <a:lstStyle/>
            <a:p>
              <a:endParaRPr lang="en-US"/>
            </a:p>
          </p:txBody>
        </p:sp>
        <p:sp>
          <p:nvSpPr>
            <p:cNvPr id="26710" name="Freeform 178"/>
            <p:cNvSpPr>
              <a:spLocks/>
            </p:cNvSpPr>
            <p:nvPr/>
          </p:nvSpPr>
          <p:spPr bwMode="auto">
            <a:xfrm>
              <a:off x="1558" y="1098"/>
              <a:ext cx="19" cy="416"/>
            </a:xfrm>
            <a:custGeom>
              <a:avLst/>
              <a:gdLst>
                <a:gd name="T0" fmla="*/ 18 w 19"/>
                <a:gd name="T1" fmla="*/ 0 h 416"/>
                <a:gd name="T2" fmla="*/ 16 w 19"/>
                <a:gd name="T3" fmla="*/ 14 h 416"/>
                <a:gd name="T4" fmla="*/ 0 w 19"/>
                <a:gd name="T5" fmla="*/ 14 h 416"/>
                <a:gd name="T6" fmla="*/ 2 w 19"/>
                <a:gd name="T7" fmla="*/ 415 h 416"/>
                <a:gd name="T8" fmla="*/ 0 60000 65536"/>
                <a:gd name="T9" fmla="*/ 0 60000 65536"/>
                <a:gd name="T10" fmla="*/ 0 60000 65536"/>
                <a:gd name="T11" fmla="*/ 0 60000 65536"/>
                <a:gd name="T12" fmla="*/ 0 w 19"/>
                <a:gd name="T13" fmla="*/ 0 h 416"/>
                <a:gd name="T14" fmla="*/ 19 w 19"/>
                <a:gd name="T15" fmla="*/ 416 h 416"/>
              </a:gdLst>
              <a:ahLst/>
              <a:cxnLst>
                <a:cxn ang="T8">
                  <a:pos x="T0" y="T1"/>
                </a:cxn>
                <a:cxn ang="T9">
                  <a:pos x="T2" y="T3"/>
                </a:cxn>
                <a:cxn ang="T10">
                  <a:pos x="T4" y="T5"/>
                </a:cxn>
                <a:cxn ang="T11">
                  <a:pos x="T6" y="T7"/>
                </a:cxn>
              </a:cxnLst>
              <a:rect l="T12" t="T13" r="T14" b="T15"/>
              <a:pathLst>
                <a:path w="19" h="416">
                  <a:moveTo>
                    <a:pt x="18" y="0"/>
                  </a:moveTo>
                  <a:lnTo>
                    <a:pt x="16" y="14"/>
                  </a:lnTo>
                  <a:lnTo>
                    <a:pt x="0" y="14"/>
                  </a:lnTo>
                  <a:lnTo>
                    <a:pt x="2" y="415"/>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11" name="Line 179"/>
            <p:cNvSpPr>
              <a:spLocks noChangeShapeType="1"/>
            </p:cNvSpPr>
            <p:nvPr/>
          </p:nvSpPr>
          <p:spPr bwMode="auto">
            <a:xfrm flipH="1">
              <a:off x="1558" y="1117"/>
              <a:ext cx="58" cy="4"/>
            </a:xfrm>
            <a:prstGeom prst="line">
              <a:avLst/>
            </a:prstGeom>
            <a:noFill/>
            <a:ln w="12700">
              <a:solidFill>
                <a:schemeClr val="tx1"/>
              </a:solidFill>
              <a:round/>
              <a:headEnd/>
              <a:tailEnd/>
            </a:ln>
          </p:spPr>
          <p:txBody>
            <a:bodyPr/>
            <a:lstStyle/>
            <a:p>
              <a:endParaRPr lang="en-US"/>
            </a:p>
          </p:txBody>
        </p:sp>
        <p:sp>
          <p:nvSpPr>
            <p:cNvPr id="26712" name="Freeform 180"/>
            <p:cNvSpPr>
              <a:spLocks/>
            </p:cNvSpPr>
            <p:nvPr/>
          </p:nvSpPr>
          <p:spPr bwMode="auto">
            <a:xfrm>
              <a:off x="1598" y="1117"/>
              <a:ext cx="109" cy="397"/>
            </a:xfrm>
            <a:custGeom>
              <a:avLst/>
              <a:gdLst>
                <a:gd name="T0" fmla="*/ 0 w 109"/>
                <a:gd name="T1" fmla="*/ 0 h 397"/>
                <a:gd name="T2" fmla="*/ 108 w 109"/>
                <a:gd name="T3" fmla="*/ 334 h 397"/>
                <a:gd name="T4" fmla="*/ 100 w 109"/>
                <a:gd name="T5" fmla="*/ 396 h 397"/>
                <a:gd name="T6" fmla="*/ 0 60000 65536"/>
                <a:gd name="T7" fmla="*/ 0 60000 65536"/>
                <a:gd name="T8" fmla="*/ 0 60000 65536"/>
                <a:gd name="T9" fmla="*/ 0 w 109"/>
                <a:gd name="T10" fmla="*/ 0 h 397"/>
                <a:gd name="T11" fmla="*/ 109 w 109"/>
                <a:gd name="T12" fmla="*/ 397 h 397"/>
              </a:gdLst>
              <a:ahLst/>
              <a:cxnLst>
                <a:cxn ang="T6">
                  <a:pos x="T0" y="T1"/>
                </a:cxn>
                <a:cxn ang="T7">
                  <a:pos x="T2" y="T3"/>
                </a:cxn>
                <a:cxn ang="T8">
                  <a:pos x="T4" y="T5"/>
                </a:cxn>
              </a:cxnLst>
              <a:rect l="T9" t="T10" r="T11" b="T12"/>
              <a:pathLst>
                <a:path w="109" h="397">
                  <a:moveTo>
                    <a:pt x="0" y="0"/>
                  </a:moveTo>
                  <a:lnTo>
                    <a:pt x="108" y="334"/>
                  </a:lnTo>
                  <a:lnTo>
                    <a:pt x="100" y="39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13" name="Line 181"/>
            <p:cNvSpPr>
              <a:spLocks noChangeShapeType="1"/>
            </p:cNvSpPr>
            <p:nvPr/>
          </p:nvSpPr>
          <p:spPr bwMode="auto">
            <a:xfrm flipH="1">
              <a:off x="1702" y="1414"/>
              <a:ext cx="51" cy="35"/>
            </a:xfrm>
            <a:prstGeom prst="line">
              <a:avLst/>
            </a:prstGeom>
            <a:noFill/>
            <a:ln w="12700">
              <a:solidFill>
                <a:schemeClr val="tx1"/>
              </a:solidFill>
              <a:round/>
              <a:headEnd/>
              <a:tailEnd/>
            </a:ln>
          </p:spPr>
          <p:txBody>
            <a:bodyPr/>
            <a:lstStyle/>
            <a:p>
              <a:endParaRPr lang="en-US"/>
            </a:p>
          </p:txBody>
        </p:sp>
        <p:sp>
          <p:nvSpPr>
            <p:cNvPr id="26714" name="Freeform 182"/>
            <p:cNvSpPr>
              <a:spLocks/>
            </p:cNvSpPr>
            <p:nvPr/>
          </p:nvSpPr>
          <p:spPr bwMode="auto">
            <a:xfrm>
              <a:off x="1475" y="1276"/>
              <a:ext cx="39" cy="112"/>
            </a:xfrm>
            <a:custGeom>
              <a:avLst/>
              <a:gdLst>
                <a:gd name="T0" fmla="*/ 24 w 39"/>
                <a:gd name="T1" fmla="*/ 0 h 112"/>
                <a:gd name="T2" fmla="*/ 38 w 39"/>
                <a:gd name="T3" fmla="*/ 3 h 112"/>
                <a:gd name="T4" fmla="*/ 19 w 39"/>
                <a:gd name="T5" fmla="*/ 111 h 112"/>
                <a:gd name="T6" fmla="*/ 0 w 39"/>
                <a:gd name="T7" fmla="*/ 111 h 112"/>
                <a:gd name="T8" fmla="*/ 0 60000 65536"/>
                <a:gd name="T9" fmla="*/ 0 60000 65536"/>
                <a:gd name="T10" fmla="*/ 0 60000 65536"/>
                <a:gd name="T11" fmla="*/ 0 60000 65536"/>
                <a:gd name="T12" fmla="*/ 0 w 39"/>
                <a:gd name="T13" fmla="*/ 0 h 112"/>
                <a:gd name="T14" fmla="*/ 39 w 39"/>
                <a:gd name="T15" fmla="*/ 112 h 112"/>
              </a:gdLst>
              <a:ahLst/>
              <a:cxnLst>
                <a:cxn ang="T8">
                  <a:pos x="T0" y="T1"/>
                </a:cxn>
                <a:cxn ang="T9">
                  <a:pos x="T2" y="T3"/>
                </a:cxn>
                <a:cxn ang="T10">
                  <a:pos x="T4" y="T5"/>
                </a:cxn>
                <a:cxn ang="T11">
                  <a:pos x="T6" y="T7"/>
                </a:cxn>
              </a:cxnLst>
              <a:rect l="T12" t="T13" r="T14" b="T15"/>
              <a:pathLst>
                <a:path w="39" h="112">
                  <a:moveTo>
                    <a:pt x="24" y="0"/>
                  </a:moveTo>
                  <a:lnTo>
                    <a:pt x="38" y="3"/>
                  </a:lnTo>
                  <a:lnTo>
                    <a:pt x="19" y="111"/>
                  </a:lnTo>
                  <a:lnTo>
                    <a:pt x="0" y="111"/>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15" name="Freeform 183"/>
            <p:cNvSpPr>
              <a:spLocks/>
            </p:cNvSpPr>
            <p:nvPr/>
          </p:nvSpPr>
          <p:spPr bwMode="auto">
            <a:xfrm>
              <a:off x="2089" y="1507"/>
              <a:ext cx="556" cy="114"/>
            </a:xfrm>
            <a:custGeom>
              <a:avLst/>
              <a:gdLst>
                <a:gd name="T0" fmla="*/ 478 w 556"/>
                <a:gd name="T1" fmla="*/ 0 h 114"/>
                <a:gd name="T2" fmla="*/ 508 w 556"/>
                <a:gd name="T3" fmla="*/ 0 h 114"/>
                <a:gd name="T4" fmla="*/ 535 w 556"/>
                <a:gd name="T5" fmla="*/ 11 h 114"/>
                <a:gd name="T6" fmla="*/ 555 w 556"/>
                <a:gd name="T7" fmla="*/ 23 h 114"/>
                <a:gd name="T8" fmla="*/ 555 w 556"/>
                <a:gd name="T9" fmla="*/ 37 h 114"/>
                <a:gd name="T10" fmla="*/ 535 w 556"/>
                <a:gd name="T11" fmla="*/ 51 h 114"/>
                <a:gd name="T12" fmla="*/ 496 w 556"/>
                <a:gd name="T13" fmla="*/ 62 h 114"/>
                <a:gd name="T14" fmla="*/ 500 w 556"/>
                <a:gd name="T15" fmla="*/ 93 h 114"/>
                <a:gd name="T16" fmla="*/ 498 w 556"/>
                <a:gd name="T17" fmla="*/ 99 h 114"/>
                <a:gd name="T18" fmla="*/ 486 w 556"/>
                <a:gd name="T19" fmla="*/ 99 h 114"/>
                <a:gd name="T20" fmla="*/ 476 w 556"/>
                <a:gd name="T21" fmla="*/ 105 h 114"/>
                <a:gd name="T22" fmla="*/ 468 w 556"/>
                <a:gd name="T23" fmla="*/ 102 h 114"/>
                <a:gd name="T24" fmla="*/ 458 w 556"/>
                <a:gd name="T25" fmla="*/ 107 h 114"/>
                <a:gd name="T26" fmla="*/ 446 w 556"/>
                <a:gd name="T27" fmla="*/ 107 h 114"/>
                <a:gd name="T28" fmla="*/ 431 w 556"/>
                <a:gd name="T29" fmla="*/ 113 h 114"/>
                <a:gd name="T30" fmla="*/ 414 w 556"/>
                <a:gd name="T31" fmla="*/ 113 h 114"/>
                <a:gd name="T32" fmla="*/ 384 w 556"/>
                <a:gd name="T33" fmla="*/ 107 h 114"/>
                <a:gd name="T34" fmla="*/ 352 w 556"/>
                <a:gd name="T35" fmla="*/ 105 h 114"/>
                <a:gd name="T36" fmla="*/ 337 w 556"/>
                <a:gd name="T37" fmla="*/ 96 h 114"/>
                <a:gd name="T38" fmla="*/ 315 w 556"/>
                <a:gd name="T39" fmla="*/ 90 h 114"/>
                <a:gd name="T40" fmla="*/ 302 w 556"/>
                <a:gd name="T41" fmla="*/ 79 h 114"/>
                <a:gd name="T42" fmla="*/ 168 w 556"/>
                <a:gd name="T43" fmla="*/ 85 h 114"/>
                <a:gd name="T44" fmla="*/ 164 w 556"/>
                <a:gd name="T45" fmla="*/ 65 h 114"/>
                <a:gd name="T46" fmla="*/ 119 w 556"/>
                <a:gd name="T47" fmla="*/ 59 h 114"/>
                <a:gd name="T48" fmla="*/ 72 w 556"/>
                <a:gd name="T49" fmla="*/ 57 h 114"/>
                <a:gd name="T50" fmla="*/ 37 w 556"/>
                <a:gd name="T51" fmla="*/ 51 h 114"/>
                <a:gd name="T52" fmla="*/ 15 w 556"/>
                <a:gd name="T53" fmla="*/ 45 h 114"/>
                <a:gd name="T54" fmla="*/ 0 w 556"/>
                <a:gd name="T55" fmla="*/ 40 h 114"/>
                <a:gd name="T56" fmla="*/ 10 w 556"/>
                <a:gd name="T57" fmla="*/ 37 h 114"/>
                <a:gd name="T58" fmla="*/ 27 w 556"/>
                <a:gd name="T59" fmla="*/ 25 h 114"/>
                <a:gd name="T60" fmla="*/ 45 w 556"/>
                <a:gd name="T61" fmla="*/ 23 h 114"/>
                <a:gd name="T62" fmla="*/ 69 w 556"/>
                <a:gd name="T63" fmla="*/ 17 h 114"/>
                <a:gd name="T64" fmla="*/ 92 w 556"/>
                <a:gd name="T65" fmla="*/ 14 h 114"/>
                <a:gd name="T66" fmla="*/ 102 w 556"/>
                <a:gd name="T67" fmla="*/ 14 h 114"/>
                <a:gd name="T68" fmla="*/ 116 w 556"/>
                <a:gd name="T69" fmla="*/ 14 h 1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56"/>
                <a:gd name="T106" fmla="*/ 0 h 114"/>
                <a:gd name="T107" fmla="*/ 556 w 556"/>
                <a:gd name="T108" fmla="*/ 114 h 11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56" h="114">
                  <a:moveTo>
                    <a:pt x="478" y="0"/>
                  </a:moveTo>
                  <a:lnTo>
                    <a:pt x="508" y="0"/>
                  </a:lnTo>
                  <a:lnTo>
                    <a:pt x="535" y="11"/>
                  </a:lnTo>
                  <a:lnTo>
                    <a:pt x="555" y="23"/>
                  </a:lnTo>
                  <a:lnTo>
                    <a:pt x="555" y="37"/>
                  </a:lnTo>
                  <a:lnTo>
                    <a:pt x="535" y="51"/>
                  </a:lnTo>
                  <a:lnTo>
                    <a:pt x="496" y="62"/>
                  </a:lnTo>
                  <a:lnTo>
                    <a:pt x="500" y="93"/>
                  </a:lnTo>
                  <a:lnTo>
                    <a:pt x="498" y="99"/>
                  </a:lnTo>
                  <a:lnTo>
                    <a:pt x="486" y="99"/>
                  </a:lnTo>
                  <a:lnTo>
                    <a:pt x="476" y="105"/>
                  </a:lnTo>
                  <a:lnTo>
                    <a:pt x="468" y="102"/>
                  </a:lnTo>
                  <a:lnTo>
                    <a:pt x="458" y="107"/>
                  </a:lnTo>
                  <a:lnTo>
                    <a:pt x="446" y="107"/>
                  </a:lnTo>
                  <a:lnTo>
                    <a:pt x="431" y="113"/>
                  </a:lnTo>
                  <a:lnTo>
                    <a:pt x="414" y="113"/>
                  </a:lnTo>
                  <a:lnTo>
                    <a:pt x="384" y="107"/>
                  </a:lnTo>
                  <a:lnTo>
                    <a:pt x="352" y="105"/>
                  </a:lnTo>
                  <a:lnTo>
                    <a:pt x="337" y="96"/>
                  </a:lnTo>
                  <a:lnTo>
                    <a:pt x="315" y="90"/>
                  </a:lnTo>
                  <a:lnTo>
                    <a:pt x="302" y="79"/>
                  </a:lnTo>
                  <a:lnTo>
                    <a:pt x="168" y="85"/>
                  </a:lnTo>
                  <a:lnTo>
                    <a:pt x="164" y="65"/>
                  </a:lnTo>
                  <a:lnTo>
                    <a:pt x="119" y="59"/>
                  </a:lnTo>
                  <a:lnTo>
                    <a:pt x="72" y="57"/>
                  </a:lnTo>
                  <a:lnTo>
                    <a:pt x="37" y="51"/>
                  </a:lnTo>
                  <a:lnTo>
                    <a:pt x="15" y="45"/>
                  </a:lnTo>
                  <a:lnTo>
                    <a:pt x="0" y="40"/>
                  </a:lnTo>
                  <a:lnTo>
                    <a:pt x="10" y="37"/>
                  </a:lnTo>
                  <a:lnTo>
                    <a:pt x="27" y="25"/>
                  </a:lnTo>
                  <a:lnTo>
                    <a:pt x="45" y="23"/>
                  </a:lnTo>
                  <a:lnTo>
                    <a:pt x="69" y="17"/>
                  </a:lnTo>
                  <a:lnTo>
                    <a:pt x="92" y="14"/>
                  </a:lnTo>
                  <a:lnTo>
                    <a:pt x="102" y="14"/>
                  </a:lnTo>
                  <a:lnTo>
                    <a:pt x="116" y="1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16" name="Freeform 184"/>
            <p:cNvSpPr>
              <a:spLocks/>
            </p:cNvSpPr>
            <p:nvPr/>
          </p:nvSpPr>
          <p:spPr bwMode="auto">
            <a:xfrm>
              <a:off x="2174" y="1500"/>
              <a:ext cx="87" cy="61"/>
            </a:xfrm>
            <a:custGeom>
              <a:avLst/>
              <a:gdLst>
                <a:gd name="T0" fmla="*/ 79 w 87"/>
                <a:gd name="T1" fmla="*/ 0 h 61"/>
                <a:gd name="T2" fmla="*/ 0 w 87"/>
                <a:gd name="T3" fmla="*/ 49 h 61"/>
                <a:gd name="T4" fmla="*/ 86 w 87"/>
                <a:gd name="T5" fmla="*/ 60 h 61"/>
                <a:gd name="T6" fmla="*/ 0 60000 65536"/>
                <a:gd name="T7" fmla="*/ 0 60000 65536"/>
                <a:gd name="T8" fmla="*/ 0 60000 65536"/>
                <a:gd name="T9" fmla="*/ 0 w 87"/>
                <a:gd name="T10" fmla="*/ 0 h 61"/>
                <a:gd name="T11" fmla="*/ 87 w 87"/>
                <a:gd name="T12" fmla="*/ 61 h 61"/>
              </a:gdLst>
              <a:ahLst/>
              <a:cxnLst>
                <a:cxn ang="T6">
                  <a:pos x="T0" y="T1"/>
                </a:cxn>
                <a:cxn ang="T7">
                  <a:pos x="T2" y="T3"/>
                </a:cxn>
                <a:cxn ang="T8">
                  <a:pos x="T4" y="T5"/>
                </a:cxn>
              </a:cxnLst>
              <a:rect l="T9" t="T10" r="T11" b="T12"/>
              <a:pathLst>
                <a:path w="87" h="61">
                  <a:moveTo>
                    <a:pt x="79" y="0"/>
                  </a:moveTo>
                  <a:lnTo>
                    <a:pt x="0" y="49"/>
                  </a:lnTo>
                  <a:lnTo>
                    <a:pt x="86" y="6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17" name="Line 185"/>
            <p:cNvSpPr>
              <a:spLocks noChangeShapeType="1"/>
            </p:cNvSpPr>
            <p:nvPr/>
          </p:nvSpPr>
          <p:spPr bwMode="auto">
            <a:xfrm flipH="1" flipV="1">
              <a:off x="2216" y="1523"/>
              <a:ext cx="87" cy="2"/>
            </a:xfrm>
            <a:prstGeom prst="line">
              <a:avLst/>
            </a:prstGeom>
            <a:noFill/>
            <a:ln w="12700">
              <a:solidFill>
                <a:schemeClr val="tx1"/>
              </a:solidFill>
              <a:round/>
              <a:headEnd/>
              <a:tailEnd/>
            </a:ln>
          </p:spPr>
          <p:txBody>
            <a:bodyPr/>
            <a:lstStyle/>
            <a:p>
              <a:endParaRPr lang="en-US"/>
            </a:p>
          </p:txBody>
        </p:sp>
        <p:sp>
          <p:nvSpPr>
            <p:cNvPr id="26718" name="Line 186"/>
            <p:cNvSpPr>
              <a:spLocks noChangeShapeType="1"/>
            </p:cNvSpPr>
            <p:nvPr/>
          </p:nvSpPr>
          <p:spPr bwMode="auto">
            <a:xfrm flipH="1">
              <a:off x="2119" y="1503"/>
              <a:ext cx="18" cy="2"/>
            </a:xfrm>
            <a:prstGeom prst="line">
              <a:avLst/>
            </a:prstGeom>
            <a:noFill/>
            <a:ln w="12700">
              <a:solidFill>
                <a:schemeClr val="tx1"/>
              </a:solidFill>
              <a:round/>
              <a:headEnd/>
              <a:tailEnd/>
            </a:ln>
          </p:spPr>
          <p:txBody>
            <a:bodyPr/>
            <a:lstStyle/>
            <a:p>
              <a:endParaRPr lang="en-US"/>
            </a:p>
          </p:txBody>
        </p:sp>
        <p:sp>
          <p:nvSpPr>
            <p:cNvPr id="26719" name="Line 187"/>
            <p:cNvSpPr>
              <a:spLocks noChangeShapeType="1"/>
            </p:cNvSpPr>
            <p:nvPr/>
          </p:nvSpPr>
          <p:spPr bwMode="auto">
            <a:xfrm>
              <a:off x="2087" y="1507"/>
              <a:ext cx="6" cy="253"/>
            </a:xfrm>
            <a:prstGeom prst="line">
              <a:avLst/>
            </a:prstGeom>
            <a:noFill/>
            <a:ln w="12700">
              <a:solidFill>
                <a:schemeClr val="tx1"/>
              </a:solidFill>
              <a:round/>
              <a:headEnd/>
              <a:tailEnd/>
            </a:ln>
          </p:spPr>
          <p:txBody>
            <a:bodyPr/>
            <a:lstStyle/>
            <a:p>
              <a:endParaRPr lang="en-US"/>
            </a:p>
          </p:txBody>
        </p:sp>
        <p:sp>
          <p:nvSpPr>
            <p:cNvPr id="26720" name="Freeform 188"/>
            <p:cNvSpPr>
              <a:spLocks/>
            </p:cNvSpPr>
            <p:nvPr/>
          </p:nvSpPr>
          <p:spPr bwMode="auto">
            <a:xfrm>
              <a:off x="2260" y="1525"/>
              <a:ext cx="44" cy="36"/>
            </a:xfrm>
            <a:custGeom>
              <a:avLst/>
              <a:gdLst>
                <a:gd name="T0" fmla="*/ 43 w 44"/>
                <a:gd name="T1" fmla="*/ 0 h 36"/>
                <a:gd name="T2" fmla="*/ 23 w 44"/>
                <a:gd name="T3" fmla="*/ 20 h 36"/>
                <a:gd name="T4" fmla="*/ 10 w 44"/>
                <a:gd name="T5" fmla="*/ 26 h 36"/>
                <a:gd name="T6" fmla="*/ 0 w 44"/>
                <a:gd name="T7" fmla="*/ 35 h 36"/>
                <a:gd name="T8" fmla="*/ 0 60000 65536"/>
                <a:gd name="T9" fmla="*/ 0 60000 65536"/>
                <a:gd name="T10" fmla="*/ 0 60000 65536"/>
                <a:gd name="T11" fmla="*/ 0 60000 65536"/>
                <a:gd name="T12" fmla="*/ 0 w 44"/>
                <a:gd name="T13" fmla="*/ 0 h 36"/>
                <a:gd name="T14" fmla="*/ 44 w 44"/>
                <a:gd name="T15" fmla="*/ 36 h 36"/>
              </a:gdLst>
              <a:ahLst/>
              <a:cxnLst>
                <a:cxn ang="T8">
                  <a:pos x="T0" y="T1"/>
                </a:cxn>
                <a:cxn ang="T9">
                  <a:pos x="T2" y="T3"/>
                </a:cxn>
                <a:cxn ang="T10">
                  <a:pos x="T4" y="T5"/>
                </a:cxn>
                <a:cxn ang="T11">
                  <a:pos x="T6" y="T7"/>
                </a:cxn>
              </a:cxnLst>
              <a:rect l="T12" t="T13" r="T14" b="T15"/>
              <a:pathLst>
                <a:path w="44" h="36">
                  <a:moveTo>
                    <a:pt x="43" y="0"/>
                  </a:moveTo>
                  <a:lnTo>
                    <a:pt x="23" y="20"/>
                  </a:lnTo>
                  <a:lnTo>
                    <a:pt x="10" y="26"/>
                  </a:lnTo>
                  <a:lnTo>
                    <a:pt x="0" y="35"/>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21" name="Line 189"/>
            <p:cNvSpPr>
              <a:spLocks noChangeShapeType="1"/>
            </p:cNvSpPr>
            <p:nvPr/>
          </p:nvSpPr>
          <p:spPr bwMode="auto">
            <a:xfrm flipH="1" flipV="1">
              <a:off x="2131" y="1544"/>
              <a:ext cx="46" cy="2"/>
            </a:xfrm>
            <a:prstGeom prst="line">
              <a:avLst/>
            </a:prstGeom>
            <a:noFill/>
            <a:ln w="12700">
              <a:solidFill>
                <a:schemeClr val="tx1"/>
              </a:solidFill>
              <a:round/>
              <a:headEnd/>
              <a:tailEnd/>
            </a:ln>
          </p:spPr>
          <p:txBody>
            <a:bodyPr/>
            <a:lstStyle/>
            <a:p>
              <a:endParaRPr lang="en-US"/>
            </a:p>
          </p:txBody>
        </p:sp>
        <p:sp>
          <p:nvSpPr>
            <p:cNvPr id="26722" name="Freeform 190"/>
            <p:cNvSpPr>
              <a:spLocks/>
            </p:cNvSpPr>
            <p:nvPr/>
          </p:nvSpPr>
          <p:spPr bwMode="auto">
            <a:xfrm>
              <a:off x="2089" y="1606"/>
              <a:ext cx="572" cy="145"/>
            </a:xfrm>
            <a:custGeom>
              <a:avLst/>
              <a:gdLst>
                <a:gd name="T0" fmla="*/ 539 w 572"/>
                <a:gd name="T1" fmla="*/ 144 h 145"/>
                <a:gd name="T2" fmla="*/ 551 w 572"/>
                <a:gd name="T3" fmla="*/ 138 h 145"/>
                <a:gd name="T4" fmla="*/ 564 w 572"/>
                <a:gd name="T5" fmla="*/ 127 h 145"/>
                <a:gd name="T6" fmla="*/ 566 w 572"/>
                <a:gd name="T7" fmla="*/ 116 h 145"/>
                <a:gd name="T8" fmla="*/ 569 w 572"/>
                <a:gd name="T9" fmla="*/ 113 h 145"/>
                <a:gd name="T10" fmla="*/ 571 w 572"/>
                <a:gd name="T11" fmla="*/ 102 h 145"/>
                <a:gd name="T12" fmla="*/ 566 w 572"/>
                <a:gd name="T13" fmla="*/ 88 h 145"/>
                <a:gd name="T14" fmla="*/ 564 w 572"/>
                <a:gd name="T15" fmla="*/ 82 h 145"/>
                <a:gd name="T16" fmla="*/ 554 w 572"/>
                <a:gd name="T17" fmla="*/ 71 h 145"/>
                <a:gd name="T18" fmla="*/ 541 w 572"/>
                <a:gd name="T19" fmla="*/ 59 h 145"/>
                <a:gd name="T20" fmla="*/ 524 w 572"/>
                <a:gd name="T21" fmla="*/ 48 h 145"/>
                <a:gd name="T22" fmla="*/ 494 w 572"/>
                <a:gd name="T23" fmla="*/ 40 h 145"/>
                <a:gd name="T24" fmla="*/ 479 w 572"/>
                <a:gd name="T25" fmla="*/ 34 h 145"/>
                <a:gd name="T26" fmla="*/ 464 w 572"/>
                <a:gd name="T27" fmla="*/ 34 h 145"/>
                <a:gd name="T28" fmla="*/ 439 w 572"/>
                <a:gd name="T29" fmla="*/ 31 h 145"/>
                <a:gd name="T30" fmla="*/ 415 w 572"/>
                <a:gd name="T31" fmla="*/ 34 h 145"/>
                <a:gd name="T32" fmla="*/ 60 w 572"/>
                <a:gd name="T33" fmla="*/ 40 h 145"/>
                <a:gd name="T34" fmla="*/ 52 w 572"/>
                <a:gd name="T35" fmla="*/ 37 h 145"/>
                <a:gd name="T36" fmla="*/ 50 w 572"/>
                <a:gd name="T37" fmla="*/ 25 h 145"/>
                <a:gd name="T38" fmla="*/ 42 w 572"/>
                <a:gd name="T39" fmla="*/ 14 h 145"/>
                <a:gd name="T40" fmla="*/ 42 w 572"/>
                <a:gd name="T41" fmla="*/ 0 h 145"/>
                <a:gd name="T42" fmla="*/ 0 w 572"/>
                <a:gd name="T43" fmla="*/ 6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72"/>
                <a:gd name="T67" fmla="*/ 0 h 145"/>
                <a:gd name="T68" fmla="*/ 572 w 572"/>
                <a:gd name="T69" fmla="*/ 145 h 1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72" h="145">
                  <a:moveTo>
                    <a:pt x="539" y="144"/>
                  </a:moveTo>
                  <a:lnTo>
                    <a:pt x="551" y="138"/>
                  </a:lnTo>
                  <a:lnTo>
                    <a:pt x="564" y="127"/>
                  </a:lnTo>
                  <a:lnTo>
                    <a:pt x="566" y="116"/>
                  </a:lnTo>
                  <a:lnTo>
                    <a:pt x="569" y="113"/>
                  </a:lnTo>
                  <a:lnTo>
                    <a:pt x="571" y="102"/>
                  </a:lnTo>
                  <a:lnTo>
                    <a:pt x="566" y="88"/>
                  </a:lnTo>
                  <a:lnTo>
                    <a:pt x="564" y="82"/>
                  </a:lnTo>
                  <a:lnTo>
                    <a:pt x="554" y="71"/>
                  </a:lnTo>
                  <a:lnTo>
                    <a:pt x="541" y="59"/>
                  </a:lnTo>
                  <a:lnTo>
                    <a:pt x="524" y="48"/>
                  </a:lnTo>
                  <a:lnTo>
                    <a:pt x="494" y="40"/>
                  </a:lnTo>
                  <a:lnTo>
                    <a:pt x="479" y="34"/>
                  </a:lnTo>
                  <a:lnTo>
                    <a:pt x="464" y="34"/>
                  </a:lnTo>
                  <a:lnTo>
                    <a:pt x="439" y="31"/>
                  </a:lnTo>
                  <a:lnTo>
                    <a:pt x="415" y="34"/>
                  </a:lnTo>
                  <a:lnTo>
                    <a:pt x="60" y="40"/>
                  </a:lnTo>
                  <a:lnTo>
                    <a:pt x="52" y="37"/>
                  </a:lnTo>
                  <a:lnTo>
                    <a:pt x="50" y="25"/>
                  </a:lnTo>
                  <a:lnTo>
                    <a:pt x="42" y="14"/>
                  </a:lnTo>
                  <a:lnTo>
                    <a:pt x="42" y="0"/>
                  </a:lnTo>
                  <a:lnTo>
                    <a:pt x="0" y="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23" name="Line 191"/>
            <p:cNvSpPr>
              <a:spLocks noChangeShapeType="1"/>
            </p:cNvSpPr>
            <p:nvPr/>
          </p:nvSpPr>
          <p:spPr bwMode="auto">
            <a:xfrm flipH="1">
              <a:off x="2089" y="1647"/>
              <a:ext cx="54" cy="2"/>
            </a:xfrm>
            <a:prstGeom prst="line">
              <a:avLst/>
            </a:prstGeom>
            <a:noFill/>
            <a:ln w="12700">
              <a:solidFill>
                <a:schemeClr val="tx1"/>
              </a:solidFill>
              <a:round/>
              <a:headEnd/>
              <a:tailEnd/>
            </a:ln>
          </p:spPr>
          <p:txBody>
            <a:bodyPr/>
            <a:lstStyle/>
            <a:p>
              <a:endParaRPr lang="en-US"/>
            </a:p>
          </p:txBody>
        </p:sp>
        <p:sp>
          <p:nvSpPr>
            <p:cNvPr id="26724" name="Line 192"/>
            <p:cNvSpPr>
              <a:spLocks noChangeShapeType="1"/>
            </p:cNvSpPr>
            <p:nvPr/>
          </p:nvSpPr>
          <p:spPr bwMode="auto">
            <a:xfrm flipH="1">
              <a:off x="2093" y="1632"/>
              <a:ext cx="44" cy="5"/>
            </a:xfrm>
            <a:prstGeom prst="line">
              <a:avLst/>
            </a:prstGeom>
            <a:noFill/>
            <a:ln w="12700">
              <a:solidFill>
                <a:schemeClr val="tx1"/>
              </a:solidFill>
              <a:round/>
              <a:headEnd/>
              <a:tailEnd/>
            </a:ln>
          </p:spPr>
          <p:txBody>
            <a:bodyPr/>
            <a:lstStyle/>
            <a:p>
              <a:endParaRPr lang="en-US"/>
            </a:p>
          </p:txBody>
        </p:sp>
        <p:sp>
          <p:nvSpPr>
            <p:cNvPr id="26725" name="Line 193"/>
            <p:cNvSpPr>
              <a:spLocks noChangeShapeType="1"/>
            </p:cNvSpPr>
            <p:nvPr/>
          </p:nvSpPr>
          <p:spPr bwMode="auto">
            <a:xfrm flipH="1">
              <a:off x="2089" y="1624"/>
              <a:ext cx="42" cy="4"/>
            </a:xfrm>
            <a:prstGeom prst="line">
              <a:avLst/>
            </a:prstGeom>
            <a:noFill/>
            <a:ln w="12700">
              <a:solidFill>
                <a:schemeClr val="tx1"/>
              </a:solidFill>
              <a:round/>
              <a:headEnd/>
              <a:tailEnd/>
            </a:ln>
          </p:spPr>
          <p:txBody>
            <a:bodyPr/>
            <a:lstStyle/>
            <a:p>
              <a:endParaRPr lang="en-US"/>
            </a:p>
          </p:txBody>
        </p:sp>
        <p:sp>
          <p:nvSpPr>
            <p:cNvPr id="26726" name="Line 194"/>
            <p:cNvSpPr>
              <a:spLocks noChangeShapeType="1"/>
            </p:cNvSpPr>
            <p:nvPr/>
          </p:nvSpPr>
          <p:spPr bwMode="auto">
            <a:xfrm flipH="1">
              <a:off x="2089" y="1614"/>
              <a:ext cx="42" cy="4"/>
            </a:xfrm>
            <a:prstGeom prst="line">
              <a:avLst/>
            </a:prstGeom>
            <a:noFill/>
            <a:ln w="12700">
              <a:solidFill>
                <a:schemeClr val="tx1"/>
              </a:solidFill>
              <a:round/>
              <a:headEnd/>
              <a:tailEnd/>
            </a:ln>
          </p:spPr>
          <p:txBody>
            <a:bodyPr/>
            <a:lstStyle/>
            <a:p>
              <a:endParaRPr lang="en-US"/>
            </a:p>
          </p:txBody>
        </p:sp>
        <p:sp>
          <p:nvSpPr>
            <p:cNvPr id="26727" name="Freeform 195"/>
            <p:cNvSpPr>
              <a:spLocks/>
            </p:cNvSpPr>
            <p:nvPr/>
          </p:nvSpPr>
          <p:spPr bwMode="auto">
            <a:xfrm>
              <a:off x="2093" y="1725"/>
              <a:ext cx="474" cy="26"/>
            </a:xfrm>
            <a:custGeom>
              <a:avLst/>
              <a:gdLst>
                <a:gd name="T0" fmla="*/ 473 w 474"/>
                <a:gd name="T1" fmla="*/ 17 h 26"/>
                <a:gd name="T2" fmla="*/ 136 w 474"/>
                <a:gd name="T3" fmla="*/ 25 h 26"/>
                <a:gd name="T4" fmla="*/ 111 w 474"/>
                <a:gd name="T5" fmla="*/ 22 h 26"/>
                <a:gd name="T6" fmla="*/ 94 w 474"/>
                <a:gd name="T7" fmla="*/ 17 h 26"/>
                <a:gd name="T8" fmla="*/ 74 w 474"/>
                <a:gd name="T9" fmla="*/ 14 h 26"/>
                <a:gd name="T10" fmla="*/ 54 w 474"/>
                <a:gd name="T11" fmla="*/ 6 h 26"/>
                <a:gd name="T12" fmla="*/ 47 w 474"/>
                <a:gd name="T13" fmla="*/ 0 h 26"/>
                <a:gd name="T14" fmla="*/ 0 w 474"/>
                <a:gd name="T15" fmla="*/ 3 h 26"/>
                <a:gd name="T16" fmla="*/ 0 60000 65536"/>
                <a:gd name="T17" fmla="*/ 0 60000 65536"/>
                <a:gd name="T18" fmla="*/ 0 60000 65536"/>
                <a:gd name="T19" fmla="*/ 0 60000 65536"/>
                <a:gd name="T20" fmla="*/ 0 60000 65536"/>
                <a:gd name="T21" fmla="*/ 0 60000 65536"/>
                <a:gd name="T22" fmla="*/ 0 60000 65536"/>
                <a:gd name="T23" fmla="*/ 0 60000 65536"/>
                <a:gd name="T24" fmla="*/ 0 w 474"/>
                <a:gd name="T25" fmla="*/ 0 h 26"/>
                <a:gd name="T26" fmla="*/ 474 w 474"/>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4" h="26">
                  <a:moveTo>
                    <a:pt x="473" y="17"/>
                  </a:moveTo>
                  <a:lnTo>
                    <a:pt x="136" y="25"/>
                  </a:lnTo>
                  <a:lnTo>
                    <a:pt x="111" y="22"/>
                  </a:lnTo>
                  <a:lnTo>
                    <a:pt x="94" y="17"/>
                  </a:lnTo>
                  <a:lnTo>
                    <a:pt x="74" y="14"/>
                  </a:lnTo>
                  <a:lnTo>
                    <a:pt x="54" y="6"/>
                  </a:lnTo>
                  <a:lnTo>
                    <a:pt x="47" y="0"/>
                  </a:lnTo>
                  <a:lnTo>
                    <a:pt x="0" y="3"/>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28" name="Line 196"/>
            <p:cNvSpPr>
              <a:spLocks noChangeShapeType="1"/>
            </p:cNvSpPr>
            <p:nvPr/>
          </p:nvSpPr>
          <p:spPr bwMode="auto">
            <a:xfrm>
              <a:off x="2143" y="1643"/>
              <a:ext cx="0" cy="84"/>
            </a:xfrm>
            <a:prstGeom prst="line">
              <a:avLst/>
            </a:prstGeom>
            <a:noFill/>
            <a:ln w="12700">
              <a:solidFill>
                <a:schemeClr val="tx1"/>
              </a:solidFill>
              <a:round/>
              <a:headEnd/>
              <a:tailEnd/>
            </a:ln>
          </p:spPr>
          <p:txBody>
            <a:bodyPr/>
            <a:lstStyle/>
            <a:p>
              <a:endParaRPr lang="en-US"/>
            </a:p>
          </p:txBody>
        </p:sp>
        <p:sp>
          <p:nvSpPr>
            <p:cNvPr id="26729" name="Line 197"/>
            <p:cNvSpPr>
              <a:spLocks noChangeShapeType="1"/>
            </p:cNvSpPr>
            <p:nvPr/>
          </p:nvSpPr>
          <p:spPr bwMode="auto">
            <a:xfrm>
              <a:off x="2159" y="1647"/>
              <a:ext cx="0" cy="83"/>
            </a:xfrm>
            <a:prstGeom prst="line">
              <a:avLst/>
            </a:prstGeom>
            <a:noFill/>
            <a:ln w="12700">
              <a:solidFill>
                <a:schemeClr val="tx1"/>
              </a:solidFill>
              <a:round/>
              <a:headEnd/>
              <a:tailEnd/>
            </a:ln>
          </p:spPr>
          <p:txBody>
            <a:bodyPr/>
            <a:lstStyle/>
            <a:p>
              <a:endParaRPr lang="en-US"/>
            </a:p>
          </p:txBody>
        </p:sp>
        <p:sp>
          <p:nvSpPr>
            <p:cNvPr id="26730" name="Line 198"/>
            <p:cNvSpPr>
              <a:spLocks noChangeShapeType="1"/>
            </p:cNvSpPr>
            <p:nvPr/>
          </p:nvSpPr>
          <p:spPr bwMode="auto">
            <a:xfrm flipH="1">
              <a:off x="2201" y="1649"/>
              <a:ext cx="1" cy="99"/>
            </a:xfrm>
            <a:prstGeom prst="line">
              <a:avLst/>
            </a:prstGeom>
            <a:noFill/>
            <a:ln w="12700">
              <a:solidFill>
                <a:schemeClr val="tx1"/>
              </a:solidFill>
              <a:round/>
              <a:headEnd/>
              <a:tailEnd/>
            </a:ln>
          </p:spPr>
          <p:txBody>
            <a:bodyPr/>
            <a:lstStyle/>
            <a:p>
              <a:endParaRPr lang="en-US"/>
            </a:p>
          </p:txBody>
        </p:sp>
        <p:sp>
          <p:nvSpPr>
            <p:cNvPr id="26731" name="Freeform 199"/>
            <p:cNvSpPr>
              <a:spLocks/>
            </p:cNvSpPr>
            <p:nvPr/>
          </p:nvSpPr>
          <p:spPr bwMode="auto">
            <a:xfrm>
              <a:off x="2254" y="1707"/>
              <a:ext cx="185" cy="42"/>
            </a:xfrm>
            <a:custGeom>
              <a:avLst/>
              <a:gdLst>
                <a:gd name="T0" fmla="*/ 184 w 185"/>
                <a:gd name="T1" fmla="*/ 41 h 42"/>
                <a:gd name="T2" fmla="*/ 182 w 185"/>
                <a:gd name="T3" fmla="*/ 0 h 42"/>
                <a:gd name="T4" fmla="*/ 2 w 185"/>
                <a:gd name="T5" fmla="*/ 3 h 42"/>
                <a:gd name="T6" fmla="*/ 0 w 185"/>
                <a:gd name="T7" fmla="*/ 41 h 42"/>
                <a:gd name="T8" fmla="*/ 0 60000 65536"/>
                <a:gd name="T9" fmla="*/ 0 60000 65536"/>
                <a:gd name="T10" fmla="*/ 0 60000 65536"/>
                <a:gd name="T11" fmla="*/ 0 60000 65536"/>
                <a:gd name="T12" fmla="*/ 0 w 185"/>
                <a:gd name="T13" fmla="*/ 0 h 42"/>
                <a:gd name="T14" fmla="*/ 185 w 185"/>
                <a:gd name="T15" fmla="*/ 42 h 42"/>
              </a:gdLst>
              <a:ahLst/>
              <a:cxnLst>
                <a:cxn ang="T8">
                  <a:pos x="T0" y="T1"/>
                </a:cxn>
                <a:cxn ang="T9">
                  <a:pos x="T2" y="T3"/>
                </a:cxn>
                <a:cxn ang="T10">
                  <a:pos x="T4" y="T5"/>
                </a:cxn>
                <a:cxn ang="T11">
                  <a:pos x="T6" y="T7"/>
                </a:cxn>
              </a:cxnLst>
              <a:rect l="T12" t="T13" r="T14" b="T15"/>
              <a:pathLst>
                <a:path w="185" h="42">
                  <a:moveTo>
                    <a:pt x="184" y="41"/>
                  </a:moveTo>
                  <a:lnTo>
                    <a:pt x="182" y="0"/>
                  </a:lnTo>
                  <a:lnTo>
                    <a:pt x="2" y="3"/>
                  </a:lnTo>
                  <a:lnTo>
                    <a:pt x="0" y="41"/>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32" name="Freeform 200"/>
            <p:cNvSpPr>
              <a:spLocks/>
            </p:cNvSpPr>
            <p:nvPr/>
          </p:nvSpPr>
          <p:spPr bwMode="auto">
            <a:xfrm>
              <a:off x="2089" y="1666"/>
              <a:ext cx="49" cy="32"/>
            </a:xfrm>
            <a:custGeom>
              <a:avLst/>
              <a:gdLst>
                <a:gd name="T0" fmla="*/ 43 w 49"/>
                <a:gd name="T1" fmla="*/ 28 h 32"/>
                <a:gd name="T2" fmla="*/ 48 w 49"/>
                <a:gd name="T3" fmla="*/ 17 h 32"/>
                <a:gd name="T4" fmla="*/ 48 w 49"/>
                <a:gd name="T5" fmla="*/ 8 h 32"/>
                <a:gd name="T6" fmla="*/ 38 w 49"/>
                <a:gd name="T7" fmla="*/ 0 h 32"/>
                <a:gd name="T8" fmla="*/ 30 w 49"/>
                <a:gd name="T9" fmla="*/ 3 h 32"/>
                <a:gd name="T10" fmla="*/ 20 w 49"/>
                <a:gd name="T11" fmla="*/ 3 h 32"/>
                <a:gd name="T12" fmla="*/ 13 w 49"/>
                <a:gd name="T13" fmla="*/ 6 h 32"/>
                <a:gd name="T14" fmla="*/ 10 w 49"/>
                <a:gd name="T15" fmla="*/ 11 h 32"/>
                <a:gd name="T16" fmla="*/ 3 w 49"/>
                <a:gd name="T17" fmla="*/ 17 h 32"/>
                <a:gd name="T18" fmla="*/ 0 w 49"/>
                <a:gd name="T19" fmla="*/ 20 h 32"/>
                <a:gd name="T20" fmla="*/ 5 w 49"/>
                <a:gd name="T21" fmla="*/ 31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32"/>
                <a:gd name="T35" fmla="*/ 49 w 49"/>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32">
                  <a:moveTo>
                    <a:pt x="43" y="28"/>
                  </a:moveTo>
                  <a:lnTo>
                    <a:pt x="48" y="17"/>
                  </a:lnTo>
                  <a:lnTo>
                    <a:pt x="48" y="8"/>
                  </a:lnTo>
                  <a:lnTo>
                    <a:pt x="38" y="0"/>
                  </a:lnTo>
                  <a:lnTo>
                    <a:pt x="30" y="3"/>
                  </a:lnTo>
                  <a:lnTo>
                    <a:pt x="20" y="3"/>
                  </a:lnTo>
                  <a:lnTo>
                    <a:pt x="13" y="6"/>
                  </a:lnTo>
                  <a:lnTo>
                    <a:pt x="10" y="11"/>
                  </a:lnTo>
                  <a:lnTo>
                    <a:pt x="3" y="17"/>
                  </a:lnTo>
                  <a:lnTo>
                    <a:pt x="0" y="20"/>
                  </a:lnTo>
                  <a:lnTo>
                    <a:pt x="5" y="31"/>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33" name="Oval 201"/>
            <p:cNvSpPr>
              <a:spLocks noChangeArrowheads="1"/>
            </p:cNvSpPr>
            <p:nvPr/>
          </p:nvSpPr>
          <p:spPr bwMode="auto">
            <a:xfrm rot="-60000">
              <a:off x="2103" y="1688"/>
              <a:ext cx="27" cy="31"/>
            </a:xfrm>
            <a:prstGeom prst="ellipse">
              <a:avLst/>
            </a:prstGeom>
            <a:solidFill>
              <a:srgbClr val="C0C0C0"/>
            </a:solidFill>
            <a:ln w="12700">
              <a:solidFill>
                <a:schemeClr val="tx1"/>
              </a:solidFill>
              <a:round/>
              <a:headEnd/>
              <a:tailEnd/>
            </a:ln>
          </p:spPr>
          <p:txBody>
            <a:bodyPr wrap="none" anchor="ctr"/>
            <a:lstStyle/>
            <a:p>
              <a:endParaRPr lang="en-US"/>
            </a:p>
          </p:txBody>
        </p:sp>
        <p:sp>
          <p:nvSpPr>
            <p:cNvPr id="26734" name="Freeform 202"/>
            <p:cNvSpPr>
              <a:spLocks/>
            </p:cNvSpPr>
            <p:nvPr/>
          </p:nvSpPr>
          <p:spPr bwMode="auto">
            <a:xfrm>
              <a:off x="1651" y="1542"/>
              <a:ext cx="439" cy="158"/>
            </a:xfrm>
            <a:custGeom>
              <a:avLst/>
              <a:gdLst>
                <a:gd name="T0" fmla="*/ 438 w 439"/>
                <a:gd name="T1" fmla="*/ 157 h 158"/>
                <a:gd name="T2" fmla="*/ 401 w 439"/>
                <a:gd name="T3" fmla="*/ 149 h 158"/>
                <a:gd name="T4" fmla="*/ 369 w 439"/>
                <a:gd name="T5" fmla="*/ 137 h 158"/>
                <a:gd name="T6" fmla="*/ 319 w 439"/>
                <a:gd name="T7" fmla="*/ 135 h 158"/>
                <a:gd name="T8" fmla="*/ 270 w 439"/>
                <a:gd name="T9" fmla="*/ 112 h 158"/>
                <a:gd name="T10" fmla="*/ 0 w 439"/>
                <a:gd name="T11" fmla="*/ 0 h 158"/>
                <a:gd name="T12" fmla="*/ 0 60000 65536"/>
                <a:gd name="T13" fmla="*/ 0 60000 65536"/>
                <a:gd name="T14" fmla="*/ 0 60000 65536"/>
                <a:gd name="T15" fmla="*/ 0 60000 65536"/>
                <a:gd name="T16" fmla="*/ 0 60000 65536"/>
                <a:gd name="T17" fmla="*/ 0 60000 65536"/>
                <a:gd name="T18" fmla="*/ 0 w 439"/>
                <a:gd name="T19" fmla="*/ 0 h 158"/>
                <a:gd name="T20" fmla="*/ 439 w 439"/>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439" h="158">
                  <a:moveTo>
                    <a:pt x="438" y="157"/>
                  </a:moveTo>
                  <a:lnTo>
                    <a:pt x="401" y="149"/>
                  </a:lnTo>
                  <a:lnTo>
                    <a:pt x="369" y="137"/>
                  </a:lnTo>
                  <a:lnTo>
                    <a:pt x="319" y="135"/>
                  </a:lnTo>
                  <a:lnTo>
                    <a:pt x="270" y="112"/>
                  </a:lnTo>
                  <a:lnTo>
                    <a:pt x="0"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35" name="Line 203"/>
            <p:cNvSpPr>
              <a:spLocks noChangeShapeType="1"/>
            </p:cNvSpPr>
            <p:nvPr/>
          </p:nvSpPr>
          <p:spPr bwMode="auto">
            <a:xfrm flipH="1">
              <a:off x="1645" y="1542"/>
              <a:ext cx="6" cy="20"/>
            </a:xfrm>
            <a:prstGeom prst="line">
              <a:avLst/>
            </a:prstGeom>
            <a:noFill/>
            <a:ln w="12700">
              <a:solidFill>
                <a:schemeClr val="tx1"/>
              </a:solidFill>
              <a:round/>
              <a:headEnd/>
              <a:tailEnd/>
            </a:ln>
          </p:spPr>
          <p:txBody>
            <a:bodyPr/>
            <a:lstStyle/>
            <a:p>
              <a:endParaRPr lang="en-US"/>
            </a:p>
          </p:txBody>
        </p:sp>
        <p:sp>
          <p:nvSpPr>
            <p:cNvPr id="26736" name="Freeform 204"/>
            <p:cNvSpPr>
              <a:spLocks/>
            </p:cNvSpPr>
            <p:nvPr/>
          </p:nvSpPr>
          <p:spPr bwMode="auto">
            <a:xfrm>
              <a:off x="1646" y="1554"/>
              <a:ext cx="444" cy="185"/>
            </a:xfrm>
            <a:custGeom>
              <a:avLst/>
              <a:gdLst>
                <a:gd name="T0" fmla="*/ 0 w 444"/>
                <a:gd name="T1" fmla="*/ 0 h 185"/>
                <a:gd name="T2" fmla="*/ 244 w 444"/>
                <a:gd name="T3" fmla="*/ 112 h 185"/>
                <a:gd name="T4" fmla="*/ 256 w 444"/>
                <a:gd name="T5" fmla="*/ 106 h 185"/>
                <a:gd name="T6" fmla="*/ 261 w 444"/>
                <a:gd name="T7" fmla="*/ 106 h 185"/>
                <a:gd name="T8" fmla="*/ 274 w 444"/>
                <a:gd name="T9" fmla="*/ 112 h 185"/>
                <a:gd name="T10" fmla="*/ 274 w 444"/>
                <a:gd name="T11" fmla="*/ 117 h 185"/>
                <a:gd name="T12" fmla="*/ 279 w 444"/>
                <a:gd name="T13" fmla="*/ 117 h 185"/>
                <a:gd name="T14" fmla="*/ 281 w 444"/>
                <a:gd name="T15" fmla="*/ 128 h 185"/>
                <a:gd name="T16" fmla="*/ 378 w 444"/>
                <a:gd name="T17" fmla="*/ 164 h 185"/>
                <a:gd name="T18" fmla="*/ 396 w 444"/>
                <a:gd name="T19" fmla="*/ 176 h 185"/>
                <a:gd name="T20" fmla="*/ 413 w 444"/>
                <a:gd name="T21" fmla="*/ 176 h 185"/>
                <a:gd name="T22" fmla="*/ 443 w 444"/>
                <a:gd name="T23" fmla="*/ 184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4"/>
                <a:gd name="T37" fmla="*/ 0 h 185"/>
                <a:gd name="T38" fmla="*/ 444 w 444"/>
                <a:gd name="T39" fmla="*/ 185 h 1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4" h="185">
                  <a:moveTo>
                    <a:pt x="0" y="0"/>
                  </a:moveTo>
                  <a:lnTo>
                    <a:pt x="244" y="112"/>
                  </a:lnTo>
                  <a:lnTo>
                    <a:pt x="256" y="106"/>
                  </a:lnTo>
                  <a:lnTo>
                    <a:pt x="261" y="106"/>
                  </a:lnTo>
                  <a:lnTo>
                    <a:pt x="274" y="112"/>
                  </a:lnTo>
                  <a:lnTo>
                    <a:pt x="274" y="117"/>
                  </a:lnTo>
                  <a:lnTo>
                    <a:pt x="279" y="117"/>
                  </a:lnTo>
                  <a:lnTo>
                    <a:pt x="281" y="128"/>
                  </a:lnTo>
                  <a:lnTo>
                    <a:pt x="378" y="164"/>
                  </a:lnTo>
                  <a:lnTo>
                    <a:pt x="396" y="176"/>
                  </a:lnTo>
                  <a:lnTo>
                    <a:pt x="413" y="176"/>
                  </a:lnTo>
                  <a:lnTo>
                    <a:pt x="443" y="18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37" name="Freeform 205"/>
            <p:cNvSpPr>
              <a:spLocks/>
            </p:cNvSpPr>
            <p:nvPr/>
          </p:nvSpPr>
          <p:spPr bwMode="auto">
            <a:xfrm>
              <a:off x="1888" y="1665"/>
              <a:ext cx="17" cy="17"/>
            </a:xfrm>
            <a:custGeom>
              <a:avLst/>
              <a:gdLst>
                <a:gd name="T0" fmla="*/ 16 w 17"/>
                <a:gd name="T1" fmla="*/ 0 h 17"/>
                <a:gd name="T2" fmla="*/ 6 w 17"/>
                <a:gd name="T3" fmla="*/ 10 h 17"/>
                <a:gd name="T4" fmla="*/ 0 w 17"/>
                <a:gd name="T5" fmla="*/ 16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16" y="0"/>
                  </a:moveTo>
                  <a:lnTo>
                    <a:pt x="6" y="10"/>
                  </a:lnTo>
                  <a:lnTo>
                    <a:pt x="0" y="1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38" name="Freeform 206"/>
            <p:cNvSpPr>
              <a:spLocks/>
            </p:cNvSpPr>
            <p:nvPr/>
          </p:nvSpPr>
          <p:spPr bwMode="auto">
            <a:xfrm>
              <a:off x="1475" y="1519"/>
              <a:ext cx="214" cy="26"/>
            </a:xfrm>
            <a:custGeom>
              <a:avLst/>
              <a:gdLst>
                <a:gd name="T0" fmla="*/ 51 w 214"/>
                <a:gd name="T1" fmla="*/ 25 h 26"/>
                <a:gd name="T2" fmla="*/ 142 w 214"/>
                <a:gd name="T3" fmla="*/ 25 h 26"/>
                <a:gd name="T4" fmla="*/ 171 w 214"/>
                <a:gd name="T5" fmla="*/ 22 h 26"/>
                <a:gd name="T6" fmla="*/ 189 w 214"/>
                <a:gd name="T7" fmla="*/ 22 h 26"/>
                <a:gd name="T8" fmla="*/ 201 w 214"/>
                <a:gd name="T9" fmla="*/ 19 h 26"/>
                <a:gd name="T10" fmla="*/ 213 w 214"/>
                <a:gd name="T11" fmla="*/ 14 h 26"/>
                <a:gd name="T12" fmla="*/ 193 w 214"/>
                <a:gd name="T13" fmla="*/ 11 h 26"/>
                <a:gd name="T14" fmla="*/ 176 w 214"/>
                <a:gd name="T15" fmla="*/ 11 h 26"/>
                <a:gd name="T16" fmla="*/ 140 w 214"/>
                <a:gd name="T17" fmla="*/ 3 h 26"/>
                <a:gd name="T18" fmla="*/ 118 w 214"/>
                <a:gd name="T19" fmla="*/ 0 h 26"/>
                <a:gd name="T20" fmla="*/ 88 w 214"/>
                <a:gd name="T21" fmla="*/ 3 h 26"/>
                <a:gd name="T22" fmla="*/ 44 w 214"/>
                <a:gd name="T23" fmla="*/ 8 h 26"/>
                <a:gd name="T24" fmla="*/ 22 w 214"/>
                <a:gd name="T25" fmla="*/ 8 h 26"/>
                <a:gd name="T26" fmla="*/ 0 w 214"/>
                <a:gd name="T27" fmla="*/ 14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4"/>
                <a:gd name="T43" fmla="*/ 0 h 26"/>
                <a:gd name="T44" fmla="*/ 214 w 214"/>
                <a:gd name="T45" fmla="*/ 26 h 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4" h="26">
                  <a:moveTo>
                    <a:pt x="51" y="25"/>
                  </a:moveTo>
                  <a:lnTo>
                    <a:pt x="142" y="25"/>
                  </a:lnTo>
                  <a:lnTo>
                    <a:pt x="171" y="22"/>
                  </a:lnTo>
                  <a:lnTo>
                    <a:pt x="189" y="22"/>
                  </a:lnTo>
                  <a:lnTo>
                    <a:pt x="201" y="19"/>
                  </a:lnTo>
                  <a:lnTo>
                    <a:pt x="213" y="14"/>
                  </a:lnTo>
                  <a:lnTo>
                    <a:pt x="193" y="11"/>
                  </a:lnTo>
                  <a:lnTo>
                    <a:pt x="176" y="11"/>
                  </a:lnTo>
                  <a:lnTo>
                    <a:pt x="140" y="3"/>
                  </a:lnTo>
                  <a:lnTo>
                    <a:pt x="118" y="0"/>
                  </a:lnTo>
                  <a:lnTo>
                    <a:pt x="88" y="3"/>
                  </a:lnTo>
                  <a:lnTo>
                    <a:pt x="44" y="8"/>
                  </a:lnTo>
                  <a:lnTo>
                    <a:pt x="22" y="8"/>
                  </a:lnTo>
                  <a:lnTo>
                    <a:pt x="0" y="1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39" name="Line 207"/>
            <p:cNvSpPr>
              <a:spLocks noChangeShapeType="1"/>
            </p:cNvSpPr>
            <p:nvPr/>
          </p:nvSpPr>
          <p:spPr bwMode="auto">
            <a:xfrm>
              <a:off x="1524" y="1531"/>
              <a:ext cx="161" cy="3"/>
            </a:xfrm>
            <a:prstGeom prst="line">
              <a:avLst/>
            </a:prstGeom>
            <a:noFill/>
            <a:ln w="12700">
              <a:solidFill>
                <a:schemeClr val="tx1"/>
              </a:solidFill>
              <a:round/>
              <a:headEnd/>
              <a:tailEnd/>
            </a:ln>
          </p:spPr>
          <p:txBody>
            <a:bodyPr/>
            <a:lstStyle/>
            <a:p>
              <a:endParaRPr lang="en-US"/>
            </a:p>
          </p:txBody>
        </p:sp>
        <p:sp>
          <p:nvSpPr>
            <p:cNvPr id="26740" name="Line 208"/>
            <p:cNvSpPr>
              <a:spLocks noChangeShapeType="1"/>
            </p:cNvSpPr>
            <p:nvPr/>
          </p:nvSpPr>
          <p:spPr bwMode="auto">
            <a:xfrm>
              <a:off x="1567" y="1523"/>
              <a:ext cx="0" cy="19"/>
            </a:xfrm>
            <a:prstGeom prst="line">
              <a:avLst/>
            </a:prstGeom>
            <a:noFill/>
            <a:ln w="12700">
              <a:solidFill>
                <a:schemeClr val="tx1"/>
              </a:solidFill>
              <a:round/>
              <a:headEnd/>
              <a:tailEnd/>
            </a:ln>
          </p:spPr>
          <p:txBody>
            <a:bodyPr/>
            <a:lstStyle/>
            <a:p>
              <a:endParaRPr lang="en-US"/>
            </a:p>
          </p:txBody>
        </p:sp>
        <p:sp>
          <p:nvSpPr>
            <p:cNvPr id="26741" name="Line 209"/>
            <p:cNvSpPr>
              <a:spLocks noChangeShapeType="1"/>
            </p:cNvSpPr>
            <p:nvPr/>
          </p:nvSpPr>
          <p:spPr bwMode="auto">
            <a:xfrm>
              <a:off x="1417" y="1517"/>
              <a:ext cx="3" cy="6"/>
            </a:xfrm>
            <a:prstGeom prst="line">
              <a:avLst/>
            </a:prstGeom>
            <a:noFill/>
            <a:ln w="12700">
              <a:solidFill>
                <a:schemeClr val="tx1"/>
              </a:solidFill>
              <a:round/>
              <a:headEnd/>
              <a:tailEnd/>
            </a:ln>
          </p:spPr>
          <p:txBody>
            <a:bodyPr/>
            <a:lstStyle/>
            <a:p>
              <a:endParaRPr lang="en-US"/>
            </a:p>
          </p:txBody>
        </p:sp>
        <p:sp>
          <p:nvSpPr>
            <p:cNvPr id="26742" name="Freeform 210"/>
            <p:cNvSpPr>
              <a:spLocks/>
            </p:cNvSpPr>
            <p:nvPr/>
          </p:nvSpPr>
          <p:spPr bwMode="auto">
            <a:xfrm>
              <a:off x="2254" y="1560"/>
              <a:ext cx="17" cy="17"/>
            </a:xfrm>
            <a:custGeom>
              <a:avLst/>
              <a:gdLst>
                <a:gd name="T0" fmla="*/ 16 w 17"/>
                <a:gd name="T1" fmla="*/ 0 h 17"/>
                <a:gd name="T2" fmla="*/ 0 w 17"/>
                <a:gd name="T3" fmla="*/ 5 h 17"/>
                <a:gd name="T4" fmla="*/ 0 w 17"/>
                <a:gd name="T5" fmla="*/ 16 h 17"/>
                <a:gd name="T6" fmla="*/ 0 60000 65536"/>
                <a:gd name="T7" fmla="*/ 0 60000 65536"/>
                <a:gd name="T8" fmla="*/ 0 60000 65536"/>
                <a:gd name="T9" fmla="*/ 0 w 17"/>
                <a:gd name="T10" fmla="*/ 0 h 17"/>
                <a:gd name="T11" fmla="*/ 17 w 17"/>
                <a:gd name="T12" fmla="*/ 17 h 17"/>
              </a:gdLst>
              <a:ahLst/>
              <a:cxnLst>
                <a:cxn ang="T6">
                  <a:pos x="T0" y="T1"/>
                </a:cxn>
                <a:cxn ang="T7">
                  <a:pos x="T2" y="T3"/>
                </a:cxn>
                <a:cxn ang="T8">
                  <a:pos x="T4" y="T5"/>
                </a:cxn>
              </a:cxnLst>
              <a:rect l="T9" t="T10" r="T11" b="T12"/>
              <a:pathLst>
                <a:path w="17" h="17">
                  <a:moveTo>
                    <a:pt x="16" y="0"/>
                  </a:moveTo>
                  <a:lnTo>
                    <a:pt x="0" y="5"/>
                  </a:lnTo>
                  <a:lnTo>
                    <a:pt x="0" y="1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43" name="Line 211"/>
            <p:cNvSpPr>
              <a:spLocks noChangeShapeType="1"/>
            </p:cNvSpPr>
            <p:nvPr/>
          </p:nvSpPr>
          <p:spPr bwMode="auto">
            <a:xfrm flipH="1">
              <a:off x="2095" y="1505"/>
              <a:ext cx="10" cy="0"/>
            </a:xfrm>
            <a:prstGeom prst="line">
              <a:avLst/>
            </a:prstGeom>
            <a:noFill/>
            <a:ln w="12700">
              <a:solidFill>
                <a:schemeClr val="tx1"/>
              </a:solidFill>
              <a:round/>
              <a:headEnd/>
              <a:tailEnd/>
            </a:ln>
          </p:spPr>
          <p:txBody>
            <a:bodyPr/>
            <a:lstStyle/>
            <a:p>
              <a:endParaRPr lang="en-US"/>
            </a:p>
          </p:txBody>
        </p:sp>
        <p:sp>
          <p:nvSpPr>
            <p:cNvPr id="26744" name="Freeform 212"/>
            <p:cNvSpPr>
              <a:spLocks/>
            </p:cNvSpPr>
            <p:nvPr/>
          </p:nvSpPr>
          <p:spPr bwMode="auto">
            <a:xfrm>
              <a:off x="2260" y="1771"/>
              <a:ext cx="75" cy="40"/>
            </a:xfrm>
            <a:custGeom>
              <a:avLst/>
              <a:gdLst>
                <a:gd name="T0" fmla="*/ 3 w 75"/>
                <a:gd name="T1" fmla="*/ 3 h 40"/>
                <a:gd name="T2" fmla="*/ 3 w 75"/>
                <a:gd name="T3" fmla="*/ 0 h 40"/>
                <a:gd name="T4" fmla="*/ 74 w 75"/>
                <a:gd name="T5" fmla="*/ 0 h 40"/>
                <a:gd name="T6" fmla="*/ 74 w 75"/>
                <a:gd name="T7" fmla="*/ 3 h 40"/>
                <a:gd name="T8" fmla="*/ 74 w 75"/>
                <a:gd name="T9" fmla="*/ 6 h 40"/>
                <a:gd name="T10" fmla="*/ 69 w 75"/>
                <a:gd name="T11" fmla="*/ 8 h 40"/>
                <a:gd name="T12" fmla="*/ 69 w 75"/>
                <a:gd name="T13" fmla="*/ 11 h 40"/>
                <a:gd name="T14" fmla="*/ 66 w 75"/>
                <a:gd name="T15" fmla="*/ 14 h 40"/>
                <a:gd name="T16" fmla="*/ 66 w 75"/>
                <a:gd name="T17" fmla="*/ 20 h 40"/>
                <a:gd name="T18" fmla="*/ 66 w 75"/>
                <a:gd name="T19" fmla="*/ 22 h 40"/>
                <a:gd name="T20" fmla="*/ 64 w 75"/>
                <a:gd name="T21" fmla="*/ 25 h 40"/>
                <a:gd name="T22" fmla="*/ 61 w 75"/>
                <a:gd name="T23" fmla="*/ 28 h 40"/>
                <a:gd name="T24" fmla="*/ 56 w 75"/>
                <a:gd name="T25" fmla="*/ 31 h 40"/>
                <a:gd name="T26" fmla="*/ 54 w 75"/>
                <a:gd name="T27" fmla="*/ 36 h 40"/>
                <a:gd name="T28" fmla="*/ 51 w 75"/>
                <a:gd name="T29" fmla="*/ 33 h 40"/>
                <a:gd name="T30" fmla="*/ 48 w 75"/>
                <a:gd name="T31" fmla="*/ 36 h 40"/>
                <a:gd name="T32" fmla="*/ 46 w 75"/>
                <a:gd name="T33" fmla="*/ 36 h 40"/>
                <a:gd name="T34" fmla="*/ 43 w 75"/>
                <a:gd name="T35" fmla="*/ 33 h 40"/>
                <a:gd name="T36" fmla="*/ 38 w 75"/>
                <a:gd name="T37" fmla="*/ 39 h 40"/>
                <a:gd name="T38" fmla="*/ 36 w 75"/>
                <a:gd name="T39" fmla="*/ 39 h 40"/>
                <a:gd name="T40" fmla="*/ 36 w 75"/>
                <a:gd name="T41" fmla="*/ 36 h 40"/>
                <a:gd name="T42" fmla="*/ 31 w 75"/>
                <a:gd name="T43" fmla="*/ 36 h 40"/>
                <a:gd name="T44" fmla="*/ 28 w 75"/>
                <a:gd name="T45" fmla="*/ 36 h 40"/>
                <a:gd name="T46" fmla="*/ 20 w 75"/>
                <a:gd name="T47" fmla="*/ 33 h 40"/>
                <a:gd name="T48" fmla="*/ 20 w 75"/>
                <a:gd name="T49" fmla="*/ 31 h 40"/>
                <a:gd name="T50" fmla="*/ 13 w 75"/>
                <a:gd name="T51" fmla="*/ 25 h 40"/>
                <a:gd name="T52" fmla="*/ 8 w 75"/>
                <a:gd name="T53" fmla="*/ 28 h 40"/>
                <a:gd name="T54" fmla="*/ 8 w 75"/>
                <a:gd name="T55" fmla="*/ 22 h 40"/>
                <a:gd name="T56" fmla="*/ 8 w 75"/>
                <a:gd name="T57" fmla="*/ 20 h 40"/>
                <a:gd name="T58" fmla="*/ 3 w 75"/>
                <a:gd name="T59" fmla="*/ 17 h 40"/>
                <a:gd name="T60" fmla="*/ 3 w 75"/>
                <a:gd name="T61" fmla="*/ 11 h 40"/>
                <a:gd name="T62" fmla="*/ 0 w 75"/>
                <a:gd name="T63" fmla="*/ 11 h 40"/>
                <a:gd name="T64" fmla="*/ 5 w 75"/>
                <a:gd name="T65" fmla="*/ 6 h 40"/>
                <a:gd name="T66" fmla="*/ 3 w 75"/>
                <a:gd name="T67" fmla="*/ 3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5"/>
                <a:gd name="T103" fmla="*/ 0 h 40"/>
                <a:gd name="T104" fmla="*/ 75 w 75"/>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5" h="40">
                  <a:moveTo>
                    <a:pt x="3" y="3"/>
                  </a:moveTo>
                  <a:lnTo>
                    <a:pt x="3" y="0"/>
                  </a:lnTo>
                  <a:lnTo>
                    <a:pt x="74" y="0"/>
                  </a:lnTo>
                  <a:lnTo>
                    <a:pt x="74" y="3"/>
                  </a:lnTo>
                  <a:lnTo>
                    <a:pt x="74" y="6"/>
                  </a:lnTo>
                  <a:lnTo>
                    <a:pt x="69" y="8"/>
                  </a:lnTo>
                  <a:lnTo>
                    <a:pt x="69" y="11"/>
                  </a:lnTo>
                  <a:lnTo>
                    <a:pt x="66" y="14"/>
                  </a:lnTo>
                  <a:lnTo>
                    <a:pt x="66" y="20"/>
                  </a:lnTo>
                  <a:lnTo>
                    <a:pt x="66" y="22"/>
                  </a:lnTo>
                  <a:lnTo>
                    <a:pt x="64" y="25"/>
                  </a:lnTo>
                  <a:lnTo>
                    <a:pt x="61" y="28"/>
                  </a:lnTo>
                  <a:lnTo>
                    <a:pt x="56" y="31"/>
                  </a:lnTo>
                  <a:lnTo>
                    <a:pt x="54" y="36"/>
                  </a:lnTo>
                  <a:lnTo>
                    <a:pt x="51" y="33"/>
                  </a:lnTo>
                  <a:lnTo>
                    <a:pt x="48" y="36"/>
                  </a:lnTo>
                  <a:lnTo>
                    <a:pt x="46" y="36"/>
                  </a:lnTo>
                  <a:lnTo>
                    <a:pt x="43" y="33"/>
                  </a:lnTo>
                  <a:lnTo>
                    <a:pt x="38" y="39"/>
                  </a:lnTo>
                  <a:lnTo>
                    <a:pt x="36" y="39"/>
                  </a:lnTo>
                  <a:lnTo>
                    <a:pt x="36" y="36"/>
                  </a:lnTo>
                  <a:lnTo>
                    <a:pt x="31" y="36"/>
                  </a:lnTo>
                  <a:lnTo>
                    <a:pt x="28" y="36"/>
                  </a:lnTo>
                  <a:lnTo>
                    <a:pt x="20" y="33"/>
                  </a:lnTo>
                  <a:lnTo>
                    <a:pt x="20" y="31"/>
                  </a:lnTo>
                  <a:lnTo>
                    <a:pt x="13" y="25"/>
                  </a:lnTo>
                  <a:lnTo>
                    <a:pt x="8" y="28"/>
                  </a:lnTo>
                  <a:lnTo>
                    <a:pt x="8" y="22"/>
                  </a:lnTo>
                  <a:lnTo>
                    <a:pt x="8" y="20"/>
                  </a:lnTo>
                  <a:lnTo>
                    <a:pt x="3" y="17"/>
                  </a:lnTo>
                  <a:lnTo>
                    <a:pt x="3" y="11"/>
                  </a:lnTo>
                  <a:lnTo>
                    <a:pt x="0" y="11"/>
                  </a:lnTo>
                  <a:lnTo>
                    <a:pt x="5" y="6"/>
                  </a:lnTo>
                  <a:lnTo>
                    <a:pt x="3" y="3"/>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45" name="Freeform 213"/>
            <p:cNvSpPr>
              <a:spLocks/>
            </p:cNvSpPr>
            <p:nvPr/>
          </p:nvSpPr>
          <p:spPr bwMode="auto">
            <a:xfrm>
              <a:off x="2246" y="1490"/>
              <a:ext cx="37" cy="17"/>
            </a:xfrm>
            <a:custGeom>
              <a:avLst/>
              <a:gdLst>
                <a:gd name="T0" fmla="*/ 23 w 37"/>
                <a:gd name="T1" fmla="*/ 0 h 17"/>
                <a:gd name="T2" fmla="*/ 36 w 37"/>
                <a:gd name="T3" fmla="*/ 0 h 17"/>
                <a:gd name="T4" fmla="*/ 15 w 37"/>
                <a:gd name="T5" fmla="*/ 16 h 17"/>
                <a:gd name="T6" fmla="*/ 0 w 37"/>
                <a:gd name="T7" fmla="*/ 12 h 17"/>
                <a:gd name="T8" fmla="*/ 0 60000 65536"/>
                <a:gd name="T9" fmla="*/ 0 60000 65536"/>
                <a:gd name="T10" fmla="*/ 0 60000 65536"/>
                <a:gd name="T11" fmla="*/ 0 60000 65536"/>
                <a:gd name="T12" fmla="*/ 0 w 37"/>
                <a:gd name="T13" fmla="*/ 0 h 17"/>
                <a:gd name="T14" fmla="*/ 37 w 37"/>
                <a:gd name="T15" fmla="*/ 17 h 17"/>
              </a:gdLst>
              <a:ahLst/>
              <a:cxnLst>
                <a:cxn ang="T8">
                  <a:pos x="T0" y="T1"/>
                </a:cxn>
                <a:cxn ang="T9">
                  <a:pos x="T2" y="T3"/>
                </a:cxn>
                <a:cxn ang="T10">
                  <a:pos x="T4" y="T5"/>
                </a:cxn>
                <a:cxn ang="T11">
                  <a:pos x="T6" y="T7"/>
                </a:cxn>
              </a:cxnLst>
              <a:rect l="T12" t="T13" r="T14" b="T15"/>
              <a:pathLst>
                <a:path w="37" h="17">
                  <a:moveTo>
                    <a:pt x="23" y="0"/>
                  </a:moveTo>
                  <a:lnTo>
                    <a:pt x="36" y="0"/>
                  </a:lnTo>
                  <a:lnTo>
                    <a:pt x="15" y="16"/>
                  </a:lnTo>
                  <a:lnTo>
                    <a:pt x="0" y="12"/>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46" name="Line 214"/>
            <p:cNvSpPr>
              <a:spLocks noChangeShapeType="1"/>
            </p:cNvSpPr>
            <p:nvPr/>
          </p:nvSpPr>
          <p:spPr bwMode="auto">
            <a:xfrm flipH="1" flipV="1">
              <a:off x="1892" y="1680"/>
              <a:ext cx="38" cy="17"/>
            </a:xfrm>
            <a:prstGeom prst="line">
              <a:avLst/>
            </a:prstGeom>
            <a:noFill/>
            <a:ln w="12700">
              <a:solidFill>
                <a:schemeClr val="tx1"/>
              </a:solidFill>
              <a:round/>
              <a:headEnd/>
              <a:tailEnd/>
            </a:ln>
          </p:spPr>
          <p:txBody>
            <a:bodyPr/>
            <a:lstStyle/>
            <a:p>
              <a:endParaRPr lang="en-US"/>
            </a:p>
          </p:txBody>
        </p:sp>
        <p:grpSp>
          <p:nvGrpSpPr>
            <p:cNvPr id="26747" name="Group 215"/>
            <p:cNvGrpSpPr>
              <a:grpSpLocks/>
            </p:cNvGrpSpPr>
            <p:nvPr/>
          </p:nvGrpSpPr>
          <p:grpSpPr bwMode="auto">
            <a:xfrm>
              <a:off x="2282" y="1486"/>
              <a:ext cx="773" cy="327"/>
              <a:chOff x="2282" y="1486"/>
              <a:chExt cx="773" cy="327"/>
            </a:xfrm>
          </p:grpSpPr>
          <p:sp>
            <p:nvSpPr>
              <p:cNvPr id="26748" name="Line 216"/>
              <p:cNvSpPr>
                <a:spLocks noChangeShapeType="1"/>
              </p:cNvSpPr>
              <p:nvPr/>
            </p:nvSpPr>
            <p:spPr bwMode="auto">
              <a:xfrm>
                <a:off x="2920" y="1505"/>
                <a:ext cx="2" cy="251"/>
              </a:xfrm>
              <a:prstGeom prst="line">
                <a:avLst/>
              </a:prstGeom>
              <a:noFill/>
              <a:ln w="12700">
                <a:solidFill>
                  <a:schemeClr val="tx1"/>
                </a:solidFill>
                <a:round/>
                <a:headEnd/>
                <a:tailEnd/>
              </a:ln>
            </p:spPr>
            <p:txBody>
              <a:bodyPr/>
              <a:lstStyle/>
              <a:p>
                <a:endParaRPr lang="en-US"/>
              </a:p>
            </p:txBody>
          </p:sp>
          <p:sp>
            <p:nvSpPr>
              <p:cNvPr id="26749" name="Freeform 217"/>
              <p:cNvSpPr>
                <a:spLocks/>
              </p:cNvSpPr>
              <p:nvPr/>
            </p:nvSpPr>
            <p:spPr bwMode="auto">
              <a:xfrm>
                <a:off x="3029" y="1614"/>
                <a:ext cx="26" cy="129"/>
              </a:xfrm>
              <a:custGeom>
                <a:avLst/>
                <a:gdLst>
                  <a:gd name="T0" fmla="*/ 25 w 26"/>
                  <a:gd name="T1" fmla="*/ 0 h 129"/>
                  <a:gd name="T2" fmla="*/ 0 w 26"/>
                  <a:gd name="T3" fmla="*/ 40 h 129"/>
                  <a:gd name="T4" fmla="*/ 3 w 26"/>
                  <a:gd name="T5" fmla="*/ 128 h 129"/>
                  <a:gd name="T6" fmla="*/ 0 60000 65536"/>
                  <a:gd name="T7" fmla="*/ 0 60000 65536"/>
                  <a:gd name="T8" fmla="*/ 0 60000 65536"/>
                  <a:gd name="T9" fmla="*/ 0 w 26"/>
                  <a:gd name="T10" fmla="*/ 0 h 129"/>
                  <a:gd name="T11" fmla="*/ 26 w 26"/>
                  <a:gd name="T12" fmla="*/ 129 h 129"/>
                </a:gdLst>
                <a:ahLst/>
                <a:cxnLst>
                  <a:cxn ang="T6">
                    <a:pos x="T0" y="T1"/>
                  </a:cxn>
                  <a:cxn ang="T7">
                    <a:pos x="T2" y="T3"/>
                  </a:cxn>
                  <a:cxn ang="T8">
                    <a:pos x="T4" y="T5"/>
                  </a:cxn>
                </a:cxnLst>
                <a:rect l="T9" t="T10" r="T11" b="T12"/>
                <a:pathLst>
                  <a:path w="26" h="129">
                    <a:moveTo>
                      <a:pt x="25" y="0"/>
                    </a:moveTo>
                    <a:lnTo>
                      <a:pt x="0" y="40"/>
                    </a:lnTo>
                    <a:lnTo>
                      <a:pt x="3" y="128"/>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50" name="Freeform 218"/>
              <p:cNvSpPr>
                <a:spLocks/>
              </p:cNvSpPr>
              <p:nvPr/>
            </p:nvSpPr>
            <p:spPr bwMode="auto">
              <a:xfrm>
                <a:off x="2920" y="1666"/>
                <a:ext cx="106" cy="65"/>
              </a:xfrm>
              <a:custGeom>
                <a:avLst/>
                <a:gdLst>
                  <a:gd name="T0" fmla="*/ 0 w 106"/>
                  <a:gd name="T1" fmla="*/ 3 h 65"/>
                  <a:gd name="T2" fmla="*/ 76 w 106"/>
                  <a:gd name="T3" fmla="*/ 3 h 65"/>
                  <a:gd name="T4" fmla="*/ 83 w 106"/>
                  <a:gd name="T5" fmla="*/ 0 h 65"/>
                  <a:gd name="T6" fmla="*/ 95 w 106"/>
                  <a:gd name="T7" fmla="*/ 8 h 65"/>
                  <a:gd name="T8" fmla="*/ 98 w 106"/>
                  <a:gd name="T9" fmla="*/ 8 h 65"/>
                  <a:gd name="T10" fmla="*/ 98 w 106"/>
                  <a:gd name="T11" fmla="*/ 19 h 65"/>
                  <a:gd name="T12" fmla="*/ 103 w 106"/>
                  <a:gd name="T13" fmla="*/ 25 h 65"/>
                  <a:gd name="T14" fmla="*/ 105 w 106"/>
                  <a:gd name="T15" fmla="*/ 39 h 65"/>
                  <a:gd name="T16" fmla="*/ 105 w 106"/>
                  <a:gd name="T17" fmla="*/ 42 h 65"/>
                  <a:gd name="T18" fmla="*/ 100 w 106"/>
                  <a:gd name="T19" fmla="*/ 47 h 65"/>
                  <a:gd name="T20" fmla="*/ 95 w 106"/>
                  <a:gd name="T21" fmla="*/ 53 h 65"/>
                  <a:gd name="T22" fmla="*/ 85 w 106"/>
                  <a:gd name="T23" fmla="*/ 61 h 65"/>
                  <a:gd name="T24" fmla="*/ 81 w 106"/>
                  <a:gd name="T25" fmla="*/ 64 h 65"/>
                  <a:gd name="T26" fmla="*/ 0 w 106"/>
                  <a:gd name="T27" fmla="*/ 64 h 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6"/>
                  <a:gd name="T43" fmla="*/ 0 h 65"/>
                  <a:gd name="T44" fmla="*/ 106 w 106"/>
                  <a:gd name="T45" fmla="*/ 65 h 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6" h="65">
                    <a:moveTo>
                      <a:pt x="0" y="3"/>
                    </a:moveTo>
                    <a:lnTo>
                      <a:pt x="76" y="3"/>
                    </a:lnTo>
                    <a:lnTo>
                      <a:pt x="83" y="0"/>
                    </a:lnTo>
                    <a:lnTo>
                      <a:pt x="95" y="8"/>
                    </a:lnTo>
                    <a:lnTo>
                      <a:pt x="98" y="8"/>
                    </a:lnTo>
                    <a:lnTo>
                      <a:pt x="98" y="19"/>
                    </a:lnTo>
                    <a:lnTo>
                      <a:pt x="103" y="25"/>
                    </a:lnTo>
                    <a:lnTo>
                      <a:pt x="105" y="39"/>
                    </a:lnTo>
                    <a:lnTo>
                      <a:pt x="105" y="42"/>
                    </a:lnTo>
                    <a:lnTo>
                      <a:pt x="100" y="47"/>
                    </a:lnTo>
                    <a:lnTo>
                      <a:pt x="95" y="53"/>
                    </a:lnTo>
                    <a:lnTo>
                      <a:pt x="85" y="61"/>
                    </a:lnTo>
                    <a:lnTo>
                      <a:pt x="81" y="64"/>
                    </a:lnTo>
                    <a:lnTo>
                      <a:pt x="0" y="6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51" name="Line 219"/>
              <p:cNvSpPr>
                <a:spLocks noChangeShapeType="1"/>
              </p:cNvSpPr>
              <p:nvPr/>
            </p:nvSpPr>
            <p:spPr bwMode="auto">
              <a:xfrm>
                <a:off x="2960" y="1670"/>
                <a:ext cx="4" cy="64"/>
              </a:xfrm>
              <a:prstGeom prst="line">
                <a:avLst/>
              </a:prstGeom>
              <a:noFill/>
              <a:ln w="12700">
                <a:solidFill>
                  <a:schemeClr val="tx1"/>
                </a:solidFill>
                <a:round/>
                <a:headEnd/>
                <a:tailEnd/>
              </a:ln>
            </p:spPr>
            <p:txBody>
              <a:bodyPr/>
              <a:lstStyle/>
              <a:p>
                <a:endParaRPr lang="en-US"/>
              </a:p>
            </p:txBody>
          </p:sp>
          <p:sp>
            <p:nvSpPr>
              <p:cNvPr id="26752" name="Line 220"/>
              <p:cNvSpPr>
                <a:spLocks noChangeShapeType="1"/>
              </p:cNvSpPr>
              <p:nvPr/>
            </p:nvSpPr>
            <p:spPr bwMode="auto">
              <a:xfrm flipH="1">
                <a:off x="2640" y="1544"/>
                <a:ext cx="280" cy="2"/>
              </a:xfrm>
              <a:prstGeom prst="line">
                <a:avLst/>
              </a:prstGeom>
              <a:noFill/>
              <a:ln w="12700">
                <a:solidFill>
                  <a:schemeClr val="tx1"/>
                </a:solidFill>
                <a:round/>
                <a:headEnd/>
                <a:tailEnd/>
              </a:ln>
            </p:spPr>
            <p:txBody>
              <a:bodyPr/>
              <a:lstStyle/>
              <a:p>
                <a:endParaRPr lang="en-US"/>
              </a:p>
            </p:txBody>
          </p:sp>
          <p:sp>
            <p:nvSpPr>
              <p:cNvPr id="26753" name="Freeform 221"/>
              <p:cNvSpPr>
                <a:spLocks/>
              </p:cNvSpPr>
              <p:nvPr/>
            </p:nvSpPr>
            <p:spPr bwMode="auto">
              <a:xfrm>
                <a:off x="2282" y="1486"/>
                <a:ext cx="138" cy="17"/>
              </a:xfrm>
              <a:custGeom>
                <a:avLst/>
                <a:gdLst>
                  <a:gd name="T0" fmla="*/ 137 w 138"/>
                  <a:gd name="T1" fmla="*/ 0 h 17"/>
                  <a:gd name="T2" fmla="*/ 75 w 138"/>
                  <a:gd name="T3" fmla="*/ 16 h 17"/>
                  <a:gd name="T4" fmla="*/ 45 w 138"/>
                  <a:gd name="T5" fmla="*/ 10 h 17"/>
                  <a:gd name="T6" fmla="*/ 25 w 138"/>
                  <a:gd name="T7" fmla="*/ 16 h 17"/>
                  <a:gd name="T8" fmla="*/ 12 w 138"/>
                  <a:gd name="T9" fmla="*/ 16 h 17"/>
                  <a:gd name="T10" fmla="*/ 0 w 138"/>
                  <a:gd name="T11" fmla="*/ 0 h 17"/>
                  <a:gd name="T12" fmla="*/ 0 60000 65536"/>
                  <a:gd name="T13" fmla="*/ 0 60000 65536"/>
                  <a:gd name="T14" fmla="*/ 0 60000 65536"/>
                  <a:gd name="T15" fmla="*/ 0 60000 65536"/>
                  <a:gd name="T16" fmla="*/ 0 60000 65536"/>
                  <a:gd name="T17" fmla="*/ 0 60000 65536"/>
                  <a:gd name="T18" fmla="*/ 0 w 138"/>
                  <a:gd name="T19" fmla="*/ 0 h 17"/>
                  <a:gd name="T20" fmla="*/ 138 w 138"/>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8" h="17">
                    <a:moveTo>
                      <a:pt x="137" y="0"/>
                    </a:moveTo>
                    <a:lnTo>
                      <a:pt x="75" y="16"/>
                    </a:lnTo>
                    <a:lnTo>
                      <a:pt x="45" y="10"/>
                    </a:lnTo>
                    <a:lnTo>
                      <a:pt x="25" y="16"/>
                    </a:lnTo>
                    <a:lnTo>
                      <a:pt x="12" y="16"/>
                    </a:lnTo>
                    <a:lnTo>
                      <a:pt x="0"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54" name="Freeform 222"/>
              <p:cNvSpPr>
                <a:spLocks/>
              </p:cNvSpPr>
              <p:nvPr/>
            </p:nvSpPr>
            <p:spPr bwMode="auto">
              <a:xfrm>
                <a:off x="2303" y="1490"/>
                <a:ext cx="136" cy="73"/>
              </a:xfrm>
              <a:custGeom>
                <a:avLst/>
                <a:gdLst>
                  <a:gd name="T0" fmla="*/ 22 w 136"/>
                  <a:gd name="T1" fmla="*/ 0 h 73"/>
                  <a:gd name="T2" fmla="*/ 0 w 136"/>
                  <a:gd name="T3" fmla="*/ 42 h 73"/>
                  <a:gd name="T4" fmla="*/ 118 w 136"/>
                  <a:gd name="T5" fmla="*/ 33 h 73"/>
                  <a:gd name="T6" fmla="*/ 135 w 136"/>
                  <a:gd name="T7" fmla="*/ 72 h 73"/>
                  <a:gd name="T8" fmla="*/ 15 w 136"/>
                  <a:gd name="T9" fmla="*/ 72 h 73"/>
                  <a:gd name="T10" fmla="*/ 0 w 136"/>
                  <a:gd name="T11" fmla="*/ 42 h 73"/>
                  <a:gd name="T12" fmla="*/ 0 60000 65536"/>
                  <a:gd name="T13" fmla="*/ 0 60000 65536"/>
                  <a:gd name="T14" fmla="*/ 0 60000 65536"/>
                  <a:gd name="T15" fmla="*/ 0 60000 65536"/>
                  <a:gd name="T16" fmla="*/ 0 60000 65536"/>
                  <a:gd name="T17" fmla="*/ 0 60000 65536"/>
                  <a:gd name="T18" fmla="*/ 0 w 136"/>
                  <a:gd name="T19" fmla="*/ 0 h 73"/>
                  <a:gd name="T20" fmla="*/ 136 w 136"/>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136" h="73">
                    <a:moveTo>
                      <a:pt x="22" y="0"/>
                    </a:moveTo>
                    <a:lnTo>
                      <a:pt x="0" y="42"/>
                    </a:lnTo>
                    <a:lnTo>
                      <a:pt x="118" y="33"/>
                    </a:lnTo>
                    <a:lnTo>
                      <a:pt x="135" y="72"/>
                    </a:lnTo>
                    <a:lnTo>
                      <a:pt x="15" y="72"/>
                    </a:lnTo>
                    <a:lnTo>
                      <a:pt x="0" y="42"/>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55" name="Line 223"/>
              <p:cNvSpPr>
                <a:spLocks noChangeShapeType="1"/>
              </p:cNvSpPr>
              <p:nvPr/>
            </p:nvSpPr>
            <p:spPr bwMode="auto">
              <a:xfrm>
                <a:off x="2449" y="1503"/>
                <a:ext cx="0" cy="101"/>
              </a:xfrm>
              <a:prstGeom prst="line">
                <a:avLst/>
              </a:prstGeom>
              <a:noFill/>
              <a:ln w="12700">
                <a:solidFill>
                  <a:schemeClr val="tx1"/>
                </a:solidFill>
                <a:round/>
                <a:headEnd/>
                <a:tailEnd/>
              </a:ln>
            </p:spPr>
            <p:txBody>
              <a:bodyPr/>
              <a:lstStyle/>
              <a:p>
                <a:endParaRPr lang="en-US"/>
              </a:p>
            </p:txBody>
          </p:sp>
          <p:sp>
            <p:nvSpPr>
              <p:cNvPr id="26756" name="Line 224"/>
              <p:cNvSpPr>
                <a:spLocks noChangeShapeType="1"/>
              </p:cNvSpPr>
              <p:nvPr/>
            </p:nvSpPr>
            <p:spPr bwMode="auto">
              <a:xfrm flipH="1">
                <a:off x="2435" y="1556"/>
                <a:ext cx="121" cy="4"/>
              </a:xfrm>
              <a:prstGeom prst="line">
                <a:avLst/>
              </a:prstGeom>
              <a:noFill/>
              <a:ln w="12700">
                <a:solidFill>
                  <a:schemeClr val="tx1"/>
                </a:solidFill>
                <a:round/>
                <a:headEnd/>
                <a:tailEnd/>
              </a:ln>
            </p:spPr>
            <p:txBody>
              <a:bodyPr/>
              <a:lstStyle/>
              <a:p>
                <a:endParaRPr lang="en-US"/>
              </a:p>
            </p:txBody>
          </p:sp>
          <p:sp>
            <p:nvSpPr>
              <p:cNvPr id="26757" name="Line 225"/>
              <p:cNvSpPr>
                <a:spLocks noChangeShapeType="1"/>
              </p:cNvSpPr>
              <p:nvPr/>
            </p:nvSpPr>
            <p:spPr bwMode="auto">
              <a:xfrm flipH="1">
                <a:off x="2588" y="1511"/>
                <a:ext cx="4" cy="88"/>
              </a:xfrm>
              <a:prstGeom prst="line">
                <a:avLst/>
              </a:prstGeom>
              <a:noFill/>
              <a:ln w="12700">
                <a:solidFill>
                  <a:schemeClr val="tx1"/>
                </a:solidFill>
                <a:round/>
                <a:headEnd/>
                <a:tailEnd/>
              </a:ln>
            </p:spPr>
            <p:txBody>
              <a:bodyPr/>
              <a:lstStyle/>
              <a:p>
                <a:endParaRPr lang="en-US"/>
              </a:p>
            </p:txBody>
          </p:sp>
          <p:sp>
            <p:nvSpPr>
              <p:cNvPr id="26758" name="Freeform 226"/>
              <p:cNvSpPr>
                <a:spLocks/>
              </p:cNvSpPr>
              <p:nvPr/>
            </p:nvSpPr>
            <p:spPr bwMode="auto">
              <a:xfrm>
                <a:off x="2593" y="1536"/>
                <a:ext cx="52" cy="27"/>
              </a:xfrm>
              <a:custGeom>
                <a:avLst/>
                <a:gdLst>
                  <a:gd name="T0" fmla="*/ 51 w 52"/>
                  <a:gd name="T1" fmla="*/ 0 h 27"/>
                  <a:gd name="T2" fmla="*/ 46 w 52"/>
                  <a:gd name="T3" fmla="*/ 9 h 27"/>
                  <a:gd name="T4" fmla="*/ 27 w 52"/>
                  <a:gd name="T5" fmla="*/ 14 h 27"/>
                  <a:gd name="T6" fmla="*/ 19 w 52"/>
                  <a:gd name="T7" fmla="*/ 23 h 27"/>
                  <a:gd name="T8" fmla="*/ 0 w 52"/>
                  <a:gd name="T9" fmla="*/ 26 h 27"/>
                  <a:gd name="T10" fmla="*/ 0 60000 65536"/>
                  <a:gd name="T11" fmla="*/ 0 60000 65536"/>
                  <a:gd name="T12" fmla="*/ 0 60000 65536"/>
                  <a:gd name="T13" fmla="*/ 0 60000 65536"/>
                  <a:gd name="T14" fmla="*/ 0 60000 65536"/>
                  <a:gd name="T15" fmla="*/ 0 w 52"/>
                  <a:gd name="T16" fmla="*/ 0 h 27"/>
                  <a:gd name="T17" fmla="*/ 52 w 52"/>
                  <a:gd name="T18" fmla="*/ 27 h 27"/>
                </a:gdLst>
                <a:ahLst/>
                <a:cxnLst>
                  <a:cxn ang="T10">
                    <a:pos x="T0" y="T1"/>
                  </a:cxn>
                  <a:cxn ang="T11">
                    <a:pos x="T2" y="T3"/>
                  </a:cxn>
                  <a:cxn ang="T12">
                    <a:pos x="T4" y="T5"/>
                  </a:cxn>
                  <a:cxn ang="T13">
                    <a:pos x="T6" y="T7"/>
                  </a:cxn>
                  <a:cxn ang="T14">
                    <a:pos x="T8" y="T9"/>
                  </a:cxn>
                </a:cxnLst>
                <a:rect l="T15" t="T16" r="T17" b="T18"/>
                <a:pathLst>
                  <a:path w="52" h="27">
                    <a:moveTo>
                      <a:pt x="51" y="0"/>
                    </a:moveTo>
                    <a:lnTo>
                      <a:pt x="46" y="9"/>
                    </a:lnTo>
                    <a:lnTo>
                      <a:pt x="27" y="14"/>
                    </a:lnTo>
                    <a:lnTo>
                      <a:pt x="19" y="23"/>
                    </a:lnTo>
                    <a:lnTo>
                      <a:pt x="0" y="2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59" name="Freeform 227"/>
              <p:cNvSpPr>
                <a:spLocks/>
              </p:cNvSpPr>
              <p:nvPr/>
            </p:nvSpPr>
            <p:spPr bwMode="auto">
              <a:xfrm>
                <a:off x="2551" y="1593"/>
                <a:ext cx="42" cy="17"/>
              </a:xfrm>
              <a:custGeom>
                <a:avLst/>
                <a:gdLst>
                  <a:gd name="T0" fmla="*/ 41 w 42"/>
                  <a:gd name="T1" fmla="*/ 0 h 17"/>
                  <a:gd name="T2" fmla="*/ 31 w 42"/>
                  <a:gd name="T3" fmla="*/ 4 h 17"/>
                  <a:gd name="T4" fmla="*/ 15 w 42"/>
                  <a:gd name="T5" fmla="*/ 11 h 17"/>
                  <a:gd name="T6" fmla="*/ 5 w 42"/>
                  <a:gd name="T7" fmla="*/ 16 h 17"/>
                  <a:gd name="T8" fmla="*/ 0 w 42"/>
                  <a:gd name="T9" fmla="*/ 16 h 17"/>
                  <a:gd name="T10" fmla="*/ 0 60000 65536"/>
                  <a:gd name="T11" fmla="*/ 0 60000 65536"/>
                  <a:gd name="T12" fmla="*/ 0 60000 65536"/>
                  <a:gd name="T13" fmla="*/ 0 60000 65536"/>
                  <a:gd name="T14" fmla="*/ 0 60000 65536"/>
                  <a:gd name="T15" fmla="*/ 0 w 42"/>
                  <a:gd name="T16" fmla="*/ 0 h 17"/>
                  <a:gd name="T17" fmla="*/ 42 w 42"/>
                  <a:gd name="T18" fmla="*/ 17 h 17"/>
                </a:gdLst>
                <a:ahLst/>
                <a:cxnLst>
                  <a:cxn ang="T10">
                    <a:pos x="T0" y="T1"/>
                  </a:cxn>
                  <a:cxn ang="T11">
                    <a:pos x="T2" y="T3"/>
                  </a:cxn>
                  <a:cxn ang="T12">
                    <a:pos x="T4" y="T5"/>
                  </a:cxn>
                  <a:cxn ang="T13">
                    <a:pos x="T6" y="T7"/>
                  </a:cxn>
                  <a:cxn ang="T14">
                    <a:pos x="T8" y="T9"/>
                  </a:cxn>
                </a:cxnLst>
                <a:rect l="T15" t="T16" r="T17" b="T18"/>
                <a:pathLst>
                  <a:path w="42" h="17">
                    <a:moveTo>
                      <a:pt x="41" y="0"/>
                    </a:moveTo>
                    <a:lnTo>
                      <a:pt x="31" y="4"/>
                    </a:lnTo>
                    <a:lnTo>
                      <a:pt x="15" y="11"/>
                    </a:lnTo>
                    <a:lnTo>
                      <a:pt x="5" y="16"/>
                    </a:lnTo>
                    <a:lnTo>
                      <a:pt x="0" y="1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60" name="Freeform 228"/>
              <p:cNvSpPr>
                <a:spLocks/>
              </p:cNvSpPr>
              <p:nvPr/>
            </p:nvSpPr>
            <p:spPr bwMode="auto">
              <a:xfrm>
                <a:off x="2372" y="1564"/>
                <a:ext cx="180" cy="47"/>
              </a:xfrm>
              <a:custGeom>
                <a:avLst/>
                <a:gdLst>
                  <a:gd name="T0" fmla="*/ 179 w 180"/>
                  <a:gd name="T1" fmla="*/ 40 h 47"/>
                  <a:gd name="T2" fmla="*/ 154 w 180"/>
                  <a:gd name="T3" fmla="*/ 43 h 47"/>
                  <a:gd name="T4" fmla="*/ 134 w 180"/>
                  <a:gd name="T5" fmla="*/ 46 h 47"/>
                  <a:gd name="T6" fmla="*/ 102 w 180"/>
                  <a:gd name="T7" fmla="*/ 46 h 47"/>
                  <a:gd name="T8" fmla="*/ 77 w 180"/>
                  <a:gd name="T9" fmla="*/ 40 h 47"/>
                  <a:gd name="T10" fmla="*/ 55 w 180"/>
                  <a:gd name="T11" fmla="*/ 35 h 47"/>
                  <a:gd name="T12" fmla="*/ 30 w 180"/>
                  <a:gd name="T13" fmla="*/ 23 h 47"/>
                  <a:gd name="T14" fmla="*/ 17 w 180"/>
                  <a:gd name="T15" fmla="*/ 9 h 47"/>
                  <a:gd name="T16" fmla="*/ 0 w 180"/>
                  <a:gd name="T17" fmla="*/ 0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
                  <a:gd name="T28" fmla="*/ 0 h 47"/>
                  <a:gd name="T29" fmla="*/ 180 w 180"/>
                  <a:gd name="T30" fmla="*/ 47 h 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 h="47">
                    <a:moveTo>
                      <a:pt x="179" y="40"/>
                    </a:moveTo>
                    <a:lnTo>
                      <a:pt x="154" y="43"/>
                    </a:lnTo>
                    <a:lnTo>
                      <a:pt x="134" y="46"/>
                    </a:lnTo>
                    <a:lnTo>
                      <a:pt x="102" y="46"/>
                    </a:lnTo>
                    <a:lnTo>
                      <a:pt x="77" y="40"/>
                    </a:lnTo>
                    <a:lnTo>
                      <a:pt x="55" y="35"/>
                    </a:lnTo>
                    <a:lnTo>
                      <a:pt x="30" y="23"/>
                    </a:lnTo>
                    <a:lnTo>
                      <a:pt x="17" y="9"/>
                    </a:lnTo>
                    <a:lnTo>
                      <a:pt x="0"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61" name="Freeform 229"/>
              <p:cNvSpPr>
                <a:spLocks/>
              </p:cNvSpPr>
              <p:nvPr/>
            </p:nvSpPr>
            <p:spPr bwMode="auto">
              <a:xfrm>
                <a:off x="2428" y="1490"/>
                <a:ext cx="22" cy="38"/>
              </a:xfrm>
              <a:custGeom>
                <a:avLst/>
                <a:gdLst>
                  <a:gd name="T0" fmla="*/ 0 w 22"/>
                  <a:gd name="T1" fmla="*/ 0 h 38"/>
                  <a:gd name="T2" fmla="*/ 12 w 22"/>
                  <a:gd name="T3" fmla="*/ 17 h 38"/>
                  <a:gd name="T4" fmla="*/ 21 w 22"/>
                  <a:gd name="T5" fmla="*/ 26 h 38"/>
                  <a:gd name="T6" fmla="*/ 9 w 22"/>
                  <a:gd name="T7" fmla="*/ 34 h 38"/>
                  <a:gd name="T8" fmla="*/ 2 w 22"/>
                  <a:gd name="T9" fmla="*/ 37 h 38"/>
                  <a:gd name="T10" fmla="*/ 0 60000 65536"/>
                  <a:gd name="T11" fmla="*/ 0 60000 65536"/>
                  <a:gd name="T12" fmla="*/ 0 60000 65536"/>
                  <a:gd name="T13" fmla="*/ 0 60000 65536"/>
                  <a:gd name="T14" fmla="*/ 0 60000 65536"/>
                  <a:gd name="T15" fmla="*/ 0 w 22"/>
                  <a:gd name="T16" fmla="*/ 0 h 38"/>
                  <a:gd name="T17" fmla="*/ 22 w 22"/>
                  <a:gd name="T18" fmla="*/ 38 h 38"/>
                </a:gdLst>
                <a:ahLst/>
                <a:cxnLst>
                  <a:cxn ang="T10">
                    <a:pos x="T0" y="T1"/>
                  </a:cxn>
                  <a:cxn ang="T11">
                    <a:pos x="T2" y="T3"/>
                  </a:cxn>
                  <a:cxn ang="T12">
                    <a:pos x="T4" y="T5"/>
                  </a:cxn>
                  <a:cxn ang="T13">
                    <a:pos x="T6" y="T7"/>
                  </a:cxn>
                  <a:cxn ang="T14">
                    <a:pos x="T8" y="T9"/>
                  </a:cxn>
                </a:cxnLst>
                <a:rect l="T15" t="T16" r="T17" b="T18"/>
                <a:pathLst>
                  <a:path w="22" h="38">
                    <a:moveTo>
                      <a:pt x="0" y="0"/>
                    </a:moveTo>
                    <a:lnTo>
                      <a:pt x="12" y="17"/>
                    </a:lnTo>
                    <a:lnTo>
                      <a:pt x="21" y="26"/>
                    </a:lnTo>
                    <a:lnTo>
                      <a:pt x="9" y="34"/>
                    </a:lnTo>
                    <a:lnTo>
                      <a:pt x="2" y="37"/>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62" name="Line 230"/>
              <p:cNvSpPr>
                <a:spLocks noChangeShapeType="1"/>
              </p:cNvSpPr>
              <p:nvPr/>
            </p:nvSpPr>
            <p:spPr bwMode="auto">
              <a:xfrm flipH="1" flipV="1">
                <a:off x="2622" y="1760"/>
                <a:ext cx="17" cy="3"/>
              </a:xfrm>
              <a:prstGeom prst="line">
                <a:avLst/>
              </a:prstGeom>
              <a:noFill/>
              <a:ln w="12700">
                <a:solidFill>
                  <a:schemeClr val="tx1"/>
                </a:solidFill>
                <a:round/>
                <a:headEnd/>
                <a:tailEnd/>
              </a:ln>
            </p:spPr>
            <p:txBody>
              <a:bodyPr/>
              <a:lstStyle/>
              <a:p>
                <a:endParaRPr lang="en-US"/>
              </a:p>
            </p:txBody>
          </p:sp>
          <p:sp>
            <p:nvSpPr>
              <p:cNvPr id="26763" name="Line 231"/>
              <p:cNvSpPr>
                <a:spLocks noChangeShapeType="1"/>
              </p:cNvSpPr>
              <p:nvPr/>
            </p:nvSpPr>
            <p:spPr bwMode="auto">
              <a:xfrm>
                <a:off x="2555" y="1505"/>
                <a:ext cx="0" cy="105"/>
              </a:xfrm>
              <a:prstGeom prst="line">
                <a:avLst/>
              </a:prstGeom>
              <a:noFill/>
              <a:ln w="12700">
                <a:solidFill>
                  <a:schemeClr val="tx1"/>
                </a:solidFill>
                <a:round/>
                <a:headEnd/>
                <a:tailEnd/>
              </a:ln>
            </p:spPr>
            <p:txBody>
              <a:bodyPr/>
              <a:lstStyle/>
              <a:p>
                <a:endParaRPr lang="en-US"/>
              </a:p>
            </p:txBody>
          </p:sp>
          <p:sp>
            <p:nvSpPr>
              <p:cNvPr id="26764" name="Line 232"/>
              <p:cNvSpPr>
                <a:spLocks noChangeShapeType="1"/>
              </p:cNvSpPr>
              <p:nvPr/>
            </p:nvSpPr>
            <p:spPr bwMode="auto">
              <a:xfrm>
                <a:off x="2282" y="1550"/>
                <a:ext cx="28" cy="0"/>
              </a:xfrm>
              <a:prstGeom prst="line">
                <a:avLst/>
              </a:prstGeom>
              <a:noFill/>
              <a:ln w="12700">
                <a:solidFill>
                  <a:schemeClr val="tx1"/>
                </a:solidFill>
                <a:round/>
                <a:headEnd/>
                <a:tailEnd/>
              </a:ln>
            </p:spPr>
            <p:txBody>
              <a:bodyPr/>
              <a:lstStyle/>
              <a:p>
                <a:endParaRPr lang="en-US"/>
              </a:p>
            </p:txBody>
          </p:sp>
          <p:sp>
            <p:nvSpPr>
              <p:cNvPr id="26765" name="Line 233"/>
              <p:cNvSpPr>
                <a:spLocks noChangeShapeType="1"/>
              </p:cNvSpPr>
              <p:nvPr/>
            </p:nvSpPr>
            <p:spPr bwMode="auto">
              <a:xfrm>
                <a:off x="2521" y="1637"/>
                <a:ext cx="3" cy="105"/>
              </a:xfrm>
              <a:prstGeom prst="line">
                <a:avLst/>
              </a:prstGeom>
              <a:noFill/>
              <a:ln w="12700">
                <a:solidFill>
                  <a:schemeClr val="tx1"/>
                </a:solidFill>
                <a:round/>
                <a:headEnd/>
                <a:tailEnd/>
              </a:ln>
            </p:spPr>
            <p:txBody>
              <a:bodyPr/>
              <a:lstStyle/>
              <a:p>
                <a:endParaRPr lang="en-US"/>
              </a:p>
            </p:txBody>
          </p:sp>
          <p:sp>
            <p:nvSpPr>
              <p:cNvPr id="26766" name="Freeform 234"/>
              <p:cNvSpPr>
                <a:spLocks/>
              </p:cNvSpPr>
              <p:nvPr/>
            </p:nvSpPr>
            <p:spPr bwMode="auto">
              <a:xfrm>
                <a:off x="2530" y="1624"/>
                <a:ext cx="26" cy="18"/>
              </a:xfrm>
              <a:custGeom>
                <a:avLst/>
                <a:gdLst>
                  <a:gd name="T0" fmla="*/ 25 w 26"/>
                  <a:gd name="T1" fmla="*/ 17 h 18"/>
                  <a:gd name="T2" fmla="*/ 23 w 26"/>
                  <a:gd name="T3" fmla="*/ 0 h 18"/>
                  <a:gd name="T4" fmla="*/ 0 w 26"/>
                  <a:gd name="T5" fmla="*/ 3 h 18"/>
                  <a:gd name="T6" fmla="*/ 0 w 26"/>
                  <a:gd name="T7" fmla="*/ 14 h 18"/>
                  <a:gd name="T8" fmla="*/ 0 60000 65536"/>
                  <a:gd name="T9" fmla="*/ 0 60000 65536"/>
                  <a:gd name="T10" fmla="*/ 0 60000 65536"/>
                  <a:gd name="T11" fmla="*/ 0 60000 65536"/>
                  <a:gd name="T12" fmla="*/ 0 w 26"/>
                  <a:gd name="T13" fmla="*/ 0 h 18"/>
                  <a:gd name="T14" fmla="*/ 26 w 26"/>
                  <a:gd name="T15" fmla="*/ 18 h 18"/>
                </a:gdLst>
                <a:ahLst/>
                <a:cxnLst>
                  <a:cxn ang="T8">
                    <a:pos x="T0" y="T1"/>
                  </a:cxn>
                  <a:cxn ang="T9">
                    <a:pos x="T2" y="T3"/>
                  </a:cxn>
                  <a:cxn ang="T10">
                    <a:pos x="T4" y="T5"/>
                  </a:cxn>
                  <a:cxn ang="T11">
                    <a:pos x="T6" y="T7"/>
                  </a:cxn>
                </a:cxnLst>
                <a:rect l="T12" t="T13" r="T14" b="T15"/>
                <a:pathLst>
                  <a:path w="26" h="18">
                    <a:moveTo>
                      <a:pt x="25" y="17"/>
                    </a:moveTo>
                    <a:lnTo>
                      <a:pt x="23" y="0"/>
                    </a:lnTo>
                    <a:lnTo>
                      <a:pt x="0" y="3"/>
                    </a:lnTo>
                    <a:lnTo>
                      <a:pt x="0" y="1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67" name="Freeform 235"/>
              <p:cNvSpPr>
                <a:spLocks/>
              </p:cNvSpPr>
              <p:nvPr/>
            </p:nvSpPr>
            <p:spPr bwMode="auto">
              <a:xfrm>
                <a:off x="2452" y="1624"/>
                <a:ext cx="22" cy="18"/>
              </a:xfrm>
              <a:custGeom>
                <a:avLst/>
                <a:gdLst>
                  <a:gd name="T0" fmla="*/ 19 w 22"/>
                  <a:gd name="T1" fmla="*/ 17 h 18"/>
                  <a:gd name="T2" fmla="*/ 21 w 22"/>
                  <a:gd name="T3" fmla="*/ 0 h 18"/>
                  <a:gd name="T4" fmla="*/ 2 w 22"/>
                  <a:gd name="T5" fmla="*/ 0 h 18"/>
                  <a:gd name="T6" fmla="*/ 0 w 22"/>
                  <a:gd name="T7" fmla="*/ 14 h 18"/>
                  <a:gd name="T8" fmla="*/ 0 60000 65536"/>
                  <a:gd name="T9" fmla="*/ 0 60000 65536"/>
                  <a:gd name="T10" fmla="*/ 0 60000 65536"/>
                  <a:gd name="T11" fmla="*/ 0 60000 65536"/>
                  <a:gd name="T12" fmla="*/ 0 w 22"/>
                  <a:gd name="T13" fmla="*/ 0 h 18"/>
                  <a:gd name="T14" fmla="*/ 22 w 22"/>
                  <a:gd name="T15" fmla="*/ 18 h 18"/>
                </a:gdLst>
                <a:ahLst/>
                <a:cxnLst>
                  <a:cxn ang="T8">
                    <a:pos x="T0" y="T1"/>
                  </a:cxn>
                  <a:cxn ang="T9">
                    <a:pos x="T2" y="T3"/>
                  </a:cxn>
                  <a:cxn ang="T10">
                    <a:pos x="T4" y="T5"/>
                  </a:cxn>
                  <a:cxn ang="T11">
                    <a:pos x="T6" y="T7"/>
                  </a:cxn>
                </a:cxnLst>
                <a:rect l="T12" t="T13" r="T14" b="T15"/>
                <a:pathLst>
                  <a:path w="22" h="18">
                    <a:moveTo>
                      <a:pt x="19" y="17"/>
                    </a:moveTo>
                    <a:lnTo>
                      <a:pt x="21" y="0"/>
                    </a:lnTo>
                    <a:lnTo>
                      <a:pt x="2" y="0"/>
                    </a:lnTo>
                    <a:lnTo>
                      <a:pt x="0" y="14"/>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68" name="Line 236"/>
              <p:cNvSpPr>
                <a:spLocks noChangeShapeType="1"/>
              </p:cNvSpPr>
              <p:nvPr/>
            </p:nvSpPr>
            <p:spPr bwMode="auto">
              <a:xfrm flipH="1">
                <a:off x="2653" y="1723"/>
                <a:ext cx="267" cy="13"/>
              </a:xfrm>
              <a:prstGeom prst="line">
                <a:avLst/>
              </a:prstGeom>
              <a:noFill/>
              <a:ln w="12700">
                <a:solidFill>
                  <a:schemeClr val="tx1"/>
                </a:solidFill>
                <a:round/>
                <a:headEnd/>
                <a:tailEnd/>
              </a:ln>
            </p:spPr>
            <p:txBody>
              <a:bodyPr/>
              <a:lstStyle/>
              <a:p>
                <a:endParaRPr lang="en-US"/>
              </a:p>
            </p:txBody>
          </p:sp>
          <p:sp>
            <p:nvSpPr>
              <p:cNvPr id="26769" name="Freeform 237"/>
              <p:cNvSpPr>
                <a:spLocks/>
              </p:cNvSpPr>
              <p:nvPr/>
            </p:nvSpPr>
            <p:spPr bwMode="auto">
              <a:xfrm>
                <a:off x="2566" y="1717"/>
                <a:ext cx="67" cy="44"/>
              </a:xfrm>
              <a:custGeom>
                <a:avLst/>
                <a:gdLst>
                  <a:gd name="T0" fmla="*/ 56 w 67"/>
                  <a:gd name="T1" fmla="*/ 43 h 44"/>
                  <a:gd name="T2" fmla="*/ 58 w 67"/>
                  <a:gd name="T3" fmla="*/ 40 h 44"/>
                  <a:gd name="T4" fmla="*/ 63 w 67"/>
                  <a:gd name="T5" fmla="*/ 32 h 44"/>
                  <a:gd name="T6" fmla="*/ 66 w 67"/>
                  <a:gd name="T7" fmla="*/ 27 h 44"/>
                  <a:gd name="T8" fmla="*/ 63 w 67"/>
                  <a:gd name="T9" fmla="*/ 22 h 44"/>
                  <a:gd name="T10" fmla="*/ 56 w 67"/>
                  <a:gd name="T11" fmla="*/ 13 h 44"/>
                  <a:gd name="T12" fmla="*/ 48 w 67"/>
                  <a:gd name="T13" fmla="*/ 5 h 44"/>
                  <a:gd name="T14" fmla="*/ 41 w 67"/>
                  <a:gd name="T15" fmla="*/ 5 h 44"/>
                  <a:gd name="T16" fmla="*/ 28 w 67"/>
                  <a:gd name="T17" fmla="*/ 0 h 44"/>
                  <a:gd name="T18" fmla="*/ 15 w 67"/>
                  <a:gd name="T19" fmla="*/ 3 h 44"/>
                  <a:gd name="T20" fmla="*/ 3 w 67"/>
                  <a:gd name="T21" fmla="*/ 11 h 44"/>
                  <a:gd name="T22" fmla="*/ 0 w 67"/>
                  <a:gd name="T23" fmla="*/ 22 h 44"/>
                  <a:gd name="T24" fmla="*/ 0 w 67"/>
                  <a:gd name="T25" fmla="*/ 24 h 44"/>
                  <a:gd name="T26" fmla="*/ 0 w 67"/>
                  <a:gd name="T27" fmla="*/ 30 h 44"/>
                  <a:gd name="T28" fmla="*/ 5 w 67"/>
                  <a:gd name="T29" fmla="*/ 35 h 44"/>
                  <a:gd name="T30" fmla="*/ 5 w 67"/>
                  <a:gd name="T31" fmla="*/ 40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7"/>
                  <a:gd name="T49" fmla="*/ 0 h 44"/>
                  <a:gd name="T50" fmla="*/ 67 w 67"/>
                  <a:gd name="T51" fmla="*/ 44 h 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7" h="44">
                    <a:moveTo>
                      <a:pt x="56" y="43"/>
                    </a:moveTo>
                    <a:lnTo>
                      <a:pt x="58" y="40"/>
                    </a:lnTo>
                    <a:lnTo>
                      <a:pt x="63" y="32"/>
                    </a:lnTo>
                    <a:lnTo>
                      <a:pt x="66" y="27"/>
                    </a:lnTo>
                    <a:lnTo>
                      <a:pt x="63" y="22"/>
                    </a:lnTo>
                    <a:lnTo>
                      <a:pt x="56" y="13"/>
                    </a:lnTo>
                    <a:lnTo>
                      <a:pt x="48" y="5"/>
                    </a:lnTo>
                    <a:lnTo>
                      <a:pt x="41" y="5"/>
                    </a:lnTo>
                    <a:lnTo>
                      <a:pt x="28" y="0"/>
                    </a:lnTo>
                    <a:lnTo>
                      <a:pt x="15" y="3"/>
                    </a:lnTo>
                    <a:lnTo>
                      <a:pt x="3" y="11"/>
                    </a:lnTo>
                    <a:lnTo>
                      <a:pt x="0" y="22"/>
                    </a:lnTo>
                    <a:lnTo>
                      <a:pt x="0" y="24"/>
                    </a:lnTo>
                    <a:lnTo>
                      <a:pt x="0" y="30"/>
                    </a:lnTo>
                    <a:lnTo>
                      <a:pt x="5" y="35"/>
                    </a:lnTo>
                    <a:lnTo>
                      <a:pt x="5" y="4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70" name="Oval 238"/>
              <p:cNvSpPr>
                <a:spLocks noChangeArrowheads="1"/>
              </p:cNvSpPr>
              <p:nvPr/>
            </p:nvSpPr>
            <p:spPr bwMode="auto">
              <a:xfrm rot="-60000">
                <a:off x="2982" y="1684"/>
                <a:ext cx="26" cy="31"/>
              </a:xfrm>
              <a:prstGeom prst="ellipse">
                <a:avLst/>
              </a:prstGeom>
              <a:solidFill>
                <a:srgbClr val="C0C0C0"/>
              </a:solidFill>
              <a:ln w="12700">
                <a:solidFill>
                  <a:schemeClr val="tx1"/>
                </a:solidFill>
                <a:round/>
                <a:headEnd/>
                <a:tailEnd/>
              </a:ln>
            </p:spPr>
            <p:txBody>
              <a:bodyPr wrap="none" anchor="ctr"/>
              <a:lstStyle/>
              <a:p>
                <a:endParaRPr lang="en-US"/>
              </a:p>
            </p:txBody>
          </p:sp>
          <p:sp>
            <p:nvSpPr>
              <p:cNvPr id="26771" name="Freeform 239"/>
              <p:cNvSpPr>
                <a:spLocks/>
              </p:cNvSpPr>
              <p:nvPr/>
            </p:nvSpPr>
            <p:spPr bwMode="auto">
              <a:xfrm>
                <a:off x="2575" y="1734"/>
                <a:ext cx="48" cy="38"/>
              </a:xfrm>
              <a:custGeom>
                <a:avLst/>
                <a:gdLst>
                  <a:gd name="T0" fmla="*/ 2 w 48"/>
                  <a:gd name="T1" fmla="*/ 20 h 38"/>
                  <a:gd name="T2" fmla="*/ 2 w 48"/>
                  <a:gd name="T3" fmla="*/ 17 h 38"/>
                  <a:gd name="T4" fmla="*/ 5 w 48"/>
                  <a:gd name="T5" fmla="*/ 14 h 38"/>
                  <a:gd name="T6" fmla="*/ 5 w 48"/>
                  <a:gd name="T7" fmla="*/ 11 h 38"/>
                  <a:gd name="T8" fmla="*/ 7 w 48"/>
                  <a:gd name="T9" fmla="*/ 9 h 38"/>
                  <a:gd name="T10" fmla="*/ 7 w 48"/>
                  <a:gd name="T11" fmla="*/ 6 h 38"/>
                  <a:gd name="T12" fmla="*/ 10 w 48"/>
                  <a:gd name="T13" fmla="*/ 9 h 38"/>
                  <a:gd name="T14" fmla="*/ 12 w 48"/>
                  <a:gd name="T15" fmla="*/ 3 h 38"/>
                  <a:gd name="T16" fmla="*/ 15 w 48"/>
                  <a:gd name="T17" fmla="*/ 0 h 38"/>
                  <a:gd name="T18" fmla="*/ 17 w 48"/>
                  <a:gd name="T19" fmla="*/ 0 h 38"/>
                  <a:gd name="T20" fmla="*/ 20 w 48"/>
                  <a:gd name="T21" fmla="*/ 0 h 38"/>
                  <a:gd name="T22" fmla="*/ 22 w 48"/>
                  <a:gd name="T23" fmla="*/ 0 h 38"/>
                  <a:gd name="T24" fmla="*/ 25 w 48"/>
                  <a:gd name="T25" fmla="*/ 0 h 38"/>
                  <a:gd name="T26" fmla="*/ 27 w 48"/>
                  <a:gd name="T27" fmla="*/ 0 h 38"/>
                  <a:gd name="T28" fmla="*/ 32 w 48"/>
                  <a:gd name="T29" fmla="*/ 3 h 38"/>
                  <a:gd name="T30" fmla="*/ 35 w 48"/>
                  <a:gd name="T31" fmla="*/ 6 h 38"/>
                  <a:gd name="T32" fmla="*/ 37 w 48"/>
                  <a:gd name="T33" fmla="*/ 3 h 38"/>
                  <a:gd name="T34" fmla="*/ 42 w 48"/>
                  <a:gd name="T35" fmla="*/ 9 h 38"/>
                  <a:gd name="T36" fmla="*/ 42 w 48"/>
                  <a:gd name="T37" fmla="*/ 11 h 38"/>
                  <a:gd name="T38" fmla="*/ 42 w 48"/>
                  <a:gd name="T39" fmla="*/ 9 h 38"/>
                  <a:gd name="T40" fmla="*/ 45 w 48"/>
                  <a:gd name="T41" fmla="*/ 17 h 38"/>
                  <a:gd name="T42" fmla="*/ 45 w 48"/>
                  <a:gd name="T43" fmla="*/ 20 h 38"/>
                  <a:gd name="T44" fmla="*/ 47 w 48"/>
                  <a:gd name="T45" fmla="*/ 20 h 38"/>
                  <a:gd name="T46" fmla="*/ 45 w 48"/>
                  <a:gd name="T47" fmla="*/ 23 h 38"/>
                  <a:gd name="T48" fmla="*/ 45 w 48"/>
                  <a:gd name="T49" fmla="*/ 26 h 38"/>
                  <a:gd name="T50" fmla="*/ 47 w 48"/>
                  <a:gd name="T51" fmla="*/ 28 h 38"/>
                  <a:gd name="T52" fmla="*/ 42 w 48"/>
                  <a:gd name="T53" fmla="*/ 31 h 38"/>
                  <a:gd name="T54" fmla="*/ 40 w 48"/>
                  <a:gd name="T55" fmla="*/ 31 h 38"/>
                  <a:gd name="T56" fmla="*/ 37 w 48"/>
                  <a:gd name="T57" fmla="*/ 31 h 38"/>
                  <a:gd name="T58" fmla="*/ 35 w 48"/>
                  <a:gd name="T59" fmla="*/ 37 h 38"/>
                  <a:gd name="T60" fmla="*/ 32 w 48"/>
                  <a:gd name="T61" fmla="*/ 37 h 38"/>
                  <a:gd name="T62" fmla="*/ 27 w 48"/>
                  <a:gd name="T63" fmla="*/ 37 h 38"/>
                  <a:gd name="T64" fmla="*/ 25 w 48"/>
                  <a:gd name="T65" fmla="*/ 37 h 38"/>
                  <a:gd name="T66" fmla="*/ 22 w 48"/>
                  <a:gd name="T67" fmla="*/ 34 h 38"/>
                  <a:gd name="T68" fmla="*/ 20 w 48"/>
                  <a:gd name="T69" fmla="*/ 34 h 38"/>
                  <a:gd name="T70" fmla="*/ 17 w 48"/>
                  <a:gd name="T71" fmla="*/ 37 h 38"/>
                  <a:gd name="T72" fmla="*/ 12 w 48"/>
                  <a:gd name="T73" fmla="*/ 34 h 38"/>
                  <a:gd name="T74" fmla="*/ 15 w 48"/>
                  <a:gd name="T75" fmla="*/ 31 h 38"/>
                  <a:gd name="T76" fmla="*/ 10 w 48"/>
                  <a:gd name="T77" fmla="*/ 34 h 38"/>
                  <a:gd name="T78" fmla="*/ 10 w 48"/>
                  <a:gd name="T79" fmla="*/ 31 h 38"/>
                  <a:gd name="T80" fmla="*/ 5 w 48"/>
                  <a:gd name="T81" fmla="*/ 31 h 38"/>
                  <a:gd name="T82" fmla="*/ 7 w 48"/>
                  <a:gd name="T83" fmla="*/ 28 h 38"/>
                  <a:gd name="T84" fmla="*/ 5 w 48"/>
                  <a:gd name="T85" fmla="*/ 28 h 38"/>
                  <a:gd name="T86" fmla="*/ 2 w 48"/>
                  <a:gd name="T87" fmla="*/ 26 h 38"/>
                  <a:gd name="T88" fmla="*/ 5 w 48"/>
                  <a:gd name="T89" fmla="*/ 23 h 38"/>
                  <a:gd name="T90" fmla="*/ 0 w 48"/>
                  <a:gd name="T91" fmla="*/ 26 h 38"/>
                  <a:gd name="T92" fmla="*/ 2 w 48"/>
                  <a:gd name="T93" fmla="*/ 20 h 38"/>
                  <a:gd name="T94" fmla="*/ 2 w 48"/>
                  <a:gd name="T95" fmla="*/ 20 h 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
                  <a:gd name="T145" fmla="*/ 0 h 38"/>
                  <a:gd name="T146" fmla="*/ 48 w 48"/>
                  <a:gd name="T147" fmla="*/ 38 h 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 h="38">
                    <a:moveTo>
                      <a:pt x="2" y="20"/>
                    </a:moveTo>
                    <a:lnTo>
                      <a:pt x="2" y="17"/>
                    </a:lnTo>
                    <a:lnTo>
                      <a:pt x="5" y="14"/>
                    </a:lnTo>
                    <a:lnTo>
                      <a:pt x="5" y="11"/>
                    </a:lnTo>
                    <a:lnTo>
                      <a:pt x="7" y="9"/>
                    </a:lnTo>
                    <a:lnTo>
                      <a:pt x="7" y="6"/>
                    </a:lnTo>
                    <a:lnTo>
                      <a:pt x="10" y="9"/>
                    </a:lnTo>
                    <a:lnTo>
                      <a:pt x="12" y="3"/>
                    </a:lnTo>
                    <a:lnTo>
                      <a:pt x="15" y="0"/>
                    </a:lnTo>
                    <a:lnTo>
                      <a:pt x="17" y="0"/>
                    </a:lnTo>
                    <a:lnTo>
                      <a:pt x="20" y="0"/>
                    </a:lnTo>
                    <a:lnTo>
                      <a:pt x="22" y="0"/>
                    </a:lnTo>
                    <a:lnTo>
                      <a:pt x="25" y="0"/>
                    </a:lnTo>
                    <a:lnTo>
                      <a:pt x="27" y="0"/>
                    </a:lnTo>
                    <a:lnTo>
                      <a:pt x="32" y="3"/>
                    </a:lnTo>
                    <a:lnTo>
                      <a:pt x="35" y="6"/>
                    </a:lnTo>
                    <a:lnTo>
                      <a:pt x="37" y="3"/>
                    </a:lnTo>
                    <a:lnTo>
                      <a:pt x="42" y="9"/>
                    </a:lnTo>
                    <a:lnTo>
                      <a:pt x="42" y="11"/>
                    </a:lnTo>
                    <a:lnTo>
                      <a:pt x="42" y="9"/>
                    </a:lnTo>
                    <a:lnTo>
                      <a:pt x="45" y="17"/>
                    </a:lnTo>
                    <a:lnTo>
                      <a:pt x="45" y="20"/>
                    </a:lnTo>
                    <a:lnTo>
                      <a:pt x="47" y="20"/>
                    </a:lnTo>
                    <a:lnTo>
                      <a:pt x="45" y="23"/>
                    </a:lnTo>
                    <a:lnTo>
                      <a:pt x="45" y="26"/>
                    </a:lnTo>
                    <a:lnTo>
                      <a:pt x="47" y="28"/>
                    </a:lnTo>
                    <a:lnTo>
                      <a:pt x="42" y="31"/>
                    </a:lnTo>
                    <a:lnTo>
                      <a:pt x="40" y="31"/>
                    </a:lnTo>
                    <a:lnTo>
                      <a:pt x="37" y="31"/>
                    </a:lnTo>
                    <a:lnTo>
                      <a:pt x="35" y="37"/>
                    </a:lnTo>
                    <a:lnTo>
                      <a:pt x="32" y="37"/>
                    </a:lnTo>
                    <a:lnTo>
                      <a:pt x="27" y="37"/>
                    </a:lnTo>
                    <a:lnTo>
                      <a:pt x="25" y="37"/>
                    </a:lnTo>
                    <a:lnTo>
                      <a:pt x="22" y="34"/>
                    </a:lnTo>
                    <a:lnTo>
                      <a:pt x="20" y="34"/>
                    </a:lnTo>
                    <a:lnTo>
                      <a:pt x="17" y="37"/>
                    </a:lnTo>
                    <a:lnTo>
                      <a:pt x="12" y="34"/>
                    </a:lnTo>
                    <a:lnTo>
                      <a:pt x="15" y="31"/>
                    </a:lnTo>
                    <a:lnTo>
                      <a:pt x="10" y="34"/>
                    </a:lnTo>
                    <a:lnTo>
                      <a:pt x="10" y="31"/>
                    </a:lnTo>
                    <a:lnTo>
                      <a:pt x="5" y="31"/>
                    </a:lnTo>
                    <a:lnTo>
                      <a:pt x="7" y="28"/>
                    </a:lnTo>
                    <a:lnTo>
                      <a:pt x="5" y="28"/>
                    </a:lnTo>
                    <a:lnTo>
                      <a:pt x="2" y="26"/>
                    </a:lnTo>
                    <a:lnTo>
                      <a:pt x="5" y="23"/>
                    </a:lnTo>
                    <a:lnTo>
                      <a:pt x="0" y="26"/>
                    </a:lnTo>
                    <a:lnTo>
                      <a:pt x="2" y="2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72" name="Freeform 240"/>
              <p:cNvSpPr>
                <a:spLocks/>
              </p:cNvSpPr>
              <p:nvPr/>
            </p:nvSpPr>
            <p:spPr bwMode="auto">
              <a:xfrm>
                <a:off x="3020" y="1610"/>
                <a:ext cx="19" cy="17"/>
              </a:xfrm>
              <a:custGeom>
                <a:avLst/>
                <a:gdLst>
                  <a:gd name="T0" fmla="*/ 5 w 19"/>
                  <a:gd name="T1" fmla="*/ 0 h 17"/>
                  <a:gd name="T2" fmla="*/ 18 w 19"/>
                  <a:gd name="T3" fmla="*/ 8 h 17"/>
                  <a:gd name="T4" fmla="*/ 13 w 19"/>
                  <a:gd name="T5" fmla="*/ 8 h 17"/>
                  <a:gd name="T6" fmla="*/ 8 w 19"/>
                  <a:gd name="T7" fmla="*/ 16 h 17"/>
                  <a:gd name="T8" fmla="*/ 0 w 19"/>
                  <a:gd name="T9" fmla="*/ 4 h 17"/>
                  <a:gd name="T10" fmla="*/ 5 w 19"/>
                  <a:gd name="T11" fmla="*/ 0 h 17"/>
                  <a:gd name="T12" fmla="*/ 0 60000 65536"/>
                  <a:gd name="T13" fmla="*/ 0 60000 65536"/>
                  <a:gd name="T14" fmla="*/ 0 60000 65536"/>
                  <a:gd name="T15" fmla="*/ 0 60000 65536"/>
                  <a:gd name="T16" fmla="*/ 0 60000 65536"/>
                  <a:gd name="T17" fmla="*/ 0 60000 65536"/>
                  <a:gd name="T18" fmla="*/ 0 w 19"/>
                  <a:gd name="T19" fmla="*/ 0 h 17"/>
                  <a:gd name="T20" fmla="*/ 19 w 19"/>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9" h="17">
                    <a:moveTo>
                      <a:pt x="5" y="0"/>
                    </a:moveTo>
                    <a:lnTo>
                      <a:pt x="18" y="8"/>
                    </a:lnTo>
                    <a:lnTo>
                      <a:pt x="13" y="8"/>
                    </a:lnTo>
                    <a:lnTo>
                      <a:pt x="8" y="16"/>
                    </a:lnTo>
                    <a:lnTo>
                      <a:pt x="0" y="4"/>
                    </a:lnTo>
                    <a:lnTo>
                      <a:pt x="5"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73" name="Freeform 241"/>
              <p:cNvSpPr>
                <a:spLocks/>
              </p:cNvSpPr>
              <p:nvPr/>
            </p:nvSpPr>
            <p:spPr bwMode="auto">
              <a:xfrm>
                <a:off x="3012" y="1583"/>
                <a:ext cx="17" cy="18"/>
              </a:xfrm>
              <a:custGeom>
                <a:avLst/>
                <a:gdLst>
                  <a:gd name="T0" fmla="*/ 2 w 17"/>
                  <a:gd name="T1" fmla="*/ 0 h 18"/>
                  <a:gd name="T2" fmla="*/ 16 w 17"/>
                  <a:gd name="T3" fmla="*/ 11 h 18"/>
                  <a:gd name="T4" fmla="*/ 10 w 17"/>
                  <a:gd name="T5" fmla="*/ 17 h 18"/>
                  <a:gd name="T6" fmla="*/ 0 w 17"/>
                  <a:gd name="T7" fmla="*/ 3 h 18"/>
                  <a:gd name="T8" fmla="*/ 2 w 17"/>
                  <a:gd name="T9" fmla="*/ 0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2" y="0"/>
                    </a:moveTo>
                    <a:lnTo>
                      <a:pt x="16" y="11"/>
                    </a:lnTo>
                    <a:lnTo>
                      <a:pt x="10" y="17"/>
                    </a:lnTo>
                    <a:lnTo>
                      <a:pt x="0" y="3"/>
                    </a:lnTo>
                    <a:lnTo>
                      <a:pt x="2"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74" name="Freeform 242"/>
              <p:cNvSpPr>
                <a:spLocks/>
              </p:cNvSpPr>
              <p:nvPr/>
            </p:nvSpPr>
            <p:spPr bwMode="auto">
              <a:xfrm>
                <a:off x="2999" y="1610"/>
                <a:ext cx="17" cy="38"/>
              </a:xfrm>
              <a:custGeom>
                <a:avLst/>
                <a:gdLst>
                  <a:gd name="T0" fmla="*/ 16 w 17"/>
                  <a:gd name="T1" fmla="*/ 0 h 38"/>
                  <a:gd name="T2" fmla="*/ 10 w 17"/>
                  <a:gd name="T3" fmla="*/ 37 h 38"/>
                  <a:gd name="T4" fmla="*/ 0 w 17"/>
                  <a:gd name="T5" fmla="*/ 37 h 38"/>
                  <a:gd name="T6" fmla="*/ 0 w 17"/>
                  <a:gd name="T7" fmla="*/ 0 h 38"/>
                  <a:gd name="T8" fmla="*/ 16 w 17"/>
                  <a:gd name="T9" fmla="*/ 0 h 38"/>
                  <a:gd name="T10" fmla="*/ 0 60000 65536"/>
                  <a:gd name="T11" fmla="*/ 0 60000 65536"/>
                  <a:gd name="T12" fmla="*/ 0 60000 65536"/>
                  <a:gd name="T13" fmla="*/ 0 60000 65536"/>
                  <a:gd name="T14" fmla="*/ 0 60000 65536"/>
                  <a:gd name="T15" fmla="*/ 0 w 17"/>
                  <a:gd name="T16" fmla="*/ 0 h 38"/>
                  <a:gd name="T17" fmla="*/ 17 w 17"/>
                  <a:gd name="T18" fmla="*/ 38 h 38"/>
                </a:gdLst>
                <a:ahLst/>
                <a:cxnLst>
                  <a:cxn ang="T10">
                    <a:pos x="T0" y="T1"/>
                  </a:cxn>
                  <a:cxn ang="T11">
                    <a:pos x="T2" y="T3"/>
                  </a:cxn>
                  <a:cxn ang="T12">
                    <a:pos x="T4" y="T5"/>
                  </a:cxn>
                  <a:cxn ang="T13">
                    <a:pos x="T6" y="T7"/>
                  </a:cxn>
                  <a:cxn ang="T14">
                    <a:pos x="T8" y="T9"/>
                  </a:cxn>
                </a:cxnLst>
                <a:rect l="T15" t="T16" r="T17" b="T18"/>
                <a:pathLst>
                  <a:path w="17" h="38">
                    <a:moveTo>
                      <a:pt x="16" y="0"/>
                    </a:moveTo>
                    <a:lnTo>
                      <a:pt x="10" y="37"/>
                    </a:lnTo>
                    <a:lnTo>
                      <a:pt x="0" y="37"/>
                    </a:lnTo>
                    <a:lnTo>
                      <a:pt x="0" y="0"/>
                    </a:lnTo>
                    <a:lnTo>
                      <a:pt x="16"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75" name="Freeform 243"/>
              <p:cNvSpPr>
                <a:spLocks/>
              </p:cNvSpPr>
              <p:nvPr/>
            </p:nvSpPr>
            <p:spPr bwMode="auto">
              <a:xfrm>
                <a:off x="2974" y="1606"/>
                <a:ext cx="17" cy="38"/>
              </a:xfrm>
              <a:custGeom>
                <a:avLst/>
                <a:gdLst>
                  <a:gd name="T0" fmla="*/ 16 w 17"/>
                  <a:gd name="T1" fmla="*/ 0 h 38"/>
                  <a:gd name="T2" fmla="*/ 13 w 17"/>
                  <a:gd name="T3" fmla="*/ 37 h 38"/>
                  <a:gd name="T4" fmla="*/ 0 w 17"/>
                  <a:gd name="T5" fmla="*/ 37 h 38"/>
                  <a:gd name="T6" fmla="*/ 0 w 17"/>
                  <a:gd name="T7" fmla="*/ 0 h 38"/>
                  <a:gd name="T8" fmla="*/ 16 w 17"/>
                  <a:gd name="T9" fmla="*/ 0 h 38"/>
                  <a:gd name="T10" fmla="*/ 0 60000 65536"/>
                  <a:gd name="T11" fmla="*/ 0 60000 65536"/>
                  <a:gd name="T12" fmla="*/ 0 60000 65536"/>
                  <a:gd name="T13" fmla="*/ 0 60000 65536"/>
                  <a:gd name="T14" fmla="*/ 0 60000 65536"/>
                  <a:gd name="T15" fmla="*/ 0 w 17"/>
                  <a:gd name="T16" fmla="*/ 0 h 38"/>
                  <a:gd name="T17" fmla="*/ 17 w 17"/>
                  <a:gd name="T18" fmla="*/ 38 h 38"/>
                </a:gdLst>
                <a:ahLst/>
                <a:cxnLst>
                  <a:cxn ang="T10">
                    <a:pos x="T0" y="T1"/>
                  </a:cxn>
                  <a:cxn ang="T11">
                    <a:pos x="T2" y="T3"/>
                  </a:cxn>
                  <a:cxn ang="T12">
                    <a:pos x="T4" y="T5"/>
                  </a:cxn>
                  <a:cxn ang="T13">
                    <a:pos x="T6" y="T7"/>
                  </a:cxn>
                  <a:cxn ang="T14">
                    <a:pos x="T8" y="T9"/>
                  </a:cxn>
                </a:cxnLst>
                <a:rect l="T15" t="T16" r="T17" b="T18"/>
                <a:pathLst>
                  <a:path w="17" h="38">
                    <a:moveTo>
                      <a:pt x="16" y="0"/>
                    </a:moveTo>
                    <a:lnTo>
                      <a:pt x="13" y="37"/>
                    </a:lnTo>
                    <a:lnTo>
                      <a:pt x="0" y="37"/>
                    </a:lnTo>
                    <a:lnTo>
                      <a:pt x="0" y="0"/>
                    </a:lnTo>
                    <a:lnTo>
                      <a:pt x="16"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76" name="Freeform 244"/>
              <p:cNvSpPr>
                <a:spLocks/>
              </p:cNvSpPr>
              <p:nvPr/>
            </p:nvSpPr>
            <p:spPr bwMode="auto">
              <a:xfrm>
                <a:off x="2928" y="1542"/>
                <a:ext cx="19" cy="17"/>
              </a:xfrm>
              <a:custGeom>
                <a:avLst/>
                <a:gdLst>
                  <a:gd name="T0" fmla="*/ 18 w 19"/>
                  <a:gd name="T1" fmla="*/ 12 h 17"/>
                  <a:gd name="T2" fmla="*/ 18 w 19"/>
                  <a:gd name="T3" fmla="*/ 16 h 17"/>
                  <a:gd name="T4" fmla="*/ 0 w 19"/>
                  <a:gd name="T5" fmla="*/ 16 h 17"/>
                  <a:gd name="T6" fmla="*/ 0 w 19"/>
                  <a:gd name="T7" fmla="*/ 0 h 17"/>
                  <a:gd name="T8" fmla="*/ 15 w 19"/>
                  <a:gd name="T9" fmla="*/ 4 h 17"/>
                  <a:gd name="T10" fmla="*/ 18 w 19"/>
                  <a:gd name="T11" fmla="*/ 12 h 17"/>
                  <a:gd name="T12" fmla="*/ 0 60000 65536"/>
                  <a:gd name="T13" fmla="*/ 0 60000 65536"/>
                  <a:gd name="T14" fmla="*/ 0 60000 65536"/>
                  <a:gd name="T15" fmla="*/ 0 60000 65536"/>
                  <a:gd name="T16" fmla="*/ 0 60000 65536"/>
                  <a:gd name="T17" fmla="*/ 0 60000 65536"/>
                  <a:gd name="T18" fmla="*/ 0 w 19"/>
                  <a:gd name="T19" fmla="*/ 0 h 17"/>
                  <a:gd name="T20" fmla="*/ 19 w 19"/>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9" h="17">
                    <a:moveTo>
                      <a:pt x="18" y="12"/>
                    </a:moveTo>
                    <a:lnTo>
                      <a:pt x="18" y="16"/>
                    </a:lnTo>
                    <a:lnTo>
                      <a:pt x="0" y="16"/>
                    </a:lnTo>
                    <a:lnTo>
                      <a:pt x="0" y="0"/>
                    </a:lnTo>
                    <a:lnTo>
                      <a:pt x="15" y="4"/>
                    </a:lnTo>
                    <a:lnTo>
                      <a:pt x="18" y="12"/>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77" name="Freeform 245"/>
              <p:cNvSpPr>
                <a:spLocks/>
              </p:cNvSpPr>
              <p:nvPr/>
            </p:nvSpPr>
            <p:spPr bwMode="auto">
              <a:xfrm>
                <a:off x="2947" y="1542"/>
                <a:ext cx="18" cy="17"/>
              </a:xfrm>
              <a:custGeom>
                <a:avLst/>
                <a:gdLst>
                  <a:gd name="T0" fmla="*/ 11 w 18"/>
                  <a:gd name="T1" fmla="*/ 0 h 17"/>
                  <a:gd name="T2" fmla="*/ 17 w 18"/>
                  <a:gd name="T3" fmla="*/ 16 h 17"/>
                  <a:gd name="T4" fmla="*/ 9 w 18"/>
                  <a:gd name="T5" fmla="*/ 16 h 17"/>
                  <a:gd name="T6" fmla="*/ 0 w 18"/>
                  <a:gd name="T7" fmla="*/ 0 h 17"/>
                  <a:gd name="T8" fmla="*/ 11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11" y="0"/>
                    </a:moveTo>
                    <a:lnTo>
                      <a:pt x="17" y="16"/>
                    </a:lnTo>
                    <a:lnTo>
                      <a:pt x="9" y="16"/>
                    </a:lnTo>
                    <a:lnTo>
                      <a:pt x="0" y="0"/>
                    </a:lnTo>
                    <a:lnTo>
                      <a:pt x="11"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78" name="Freeform 246"/>
              <p:cNvSpPr>
                <a:spLocks/>
              </p:cNvSpPr>
              <p:nvPr/>
            </p:nvSpPr>
            <p:spPr bwMode="auto">
              <a:xfrm>
                <a:off x="2966" y="1538"/>
                <a:ext cx="17" cy="17"/>
              </a:xfrm>
              <a:custGeom>
                <a:avLst/>
                <a:gdLst>
                  <a:gd name="T0" fmla="*/ 5 w 17"/>
                  <a:gd name="T1" fmla="*/ 0 h 17"/>
                  <a:gd name="T2" fmla="*/ 5 w 17"/>
                  <a:gd name="T3" fmla="*/ 4 h 17"/>
                  <a:gd name="T4" fmla="*/ 16 w 17"/>
                  <a:gd name="T5" fmla="*/ 8 h 17"/>
                  <a:gd name="T6" fmla="*/ 13 w 17"/>
                  <a:gd name="T7" fmla="*/ 16 h 17"/>
                  <a:gd name="T8" fmla="*/ 0 w 17"/>
                  <a:gd name="T9" fmla="*/ 0 h 17"/>
                  <a:gd name="T10" fmla="*/ 5 w 17"/>
                  <a:gd name="T11" fmla="*/ 0 h 17"/>
                  <a:gd name="T12" fmla="*/ 0 60000 65536"/>
                  <a:gd name="T13" fmla="*/ 0 60000 65536"/>
                  <a:gd name="T14" fmla="*/ 0 60000 65536"/>
                  <a:gd name="T15" fmla="*/ 0 60000 65536"/>
                  <a:gd name="T16" fmla="*/ 0 60000 65536"/>
                  <a:gd name="T17" fmla="*/ 0 60000 65536"/>
                  <a:gd name="T18" fmla="*/ 0 w 17"/>
                  <a:gd name="T19" fmla="*/ 0 h 17"/>
                  <a:gd name="T20" fmla="*/ 17 w 1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7" h="17">
                    <a:moveTo>
                      <a:pt x="5" y="0"/>
                    </a:moveTo>
                    <a:lnTo>
                      <a:pt x="5" y="4"/>
                    </a:lnTo>
                    <a:lnTo>
                      <a:pt x="16" y="8"/>
                    </a:lnTo>
                    <a:lnTo>
                      <a:pt x="13" y="16"/>
                    </a:lnTo>
                    <a:lnTo>
                      <a:pt x="0" y="0"/>
                    </a:lnTo>
                    <a:lnTo>
                      <a:pt x="5"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79" name="Freeform 247"/>
              <p:cNvSpPr>
                <a:spLocks/>
              </p:cNvSpPr>
              <p:nvPr/>
            </p:nvSpPr>
            <p:spPr bwMode="auto">
              <a:xfrm>
                <a:off x="2984" y="1550"/>
                <a:ext cx="19" cy="26"/>
              </a:xfrm>
              <a:custGeom>
                <a:avLst/>
                <a:gdLst>
                  <a:gd name="T0" fmla="*/ 3 w 19"/>
                  <a:gd name="T1" fmla="*/ 0 h 26"/>
                  <a:gd name="T2" fmla="*/ 18 w 19"/>
                  <a:gd name="T3" fmla="*/ 22 h 26"/>
                  <a:gd name="T4" fmla="*/ 15 w 19"/>
                  <a:gd name="T5" fmla="*/ 25 h 26"/>
                  <a:gd name="T6" fmla="*/ 0 w 19"/>
                  <a:gd name="T7" fmla="*/ 3 h 26"/>
                  <a:gd name="T8" fmla="*/ 3 w 19"/>
                  <a:gd name="T9" fmla="*/ 0 h 26"/>
                  <a:gd name="T10" fmla="*/ 0 60000 65536"/>
                  <a:gd name="T11" fmla="*/ 0 60000 65536"/>
                  <a:gd name="T12" fmla="*/ 0 60000 65536"/>
                  <a:gd name="T13" fmla="*/ 0 60000 65536"/>
                  <a:gd name="T14" fmla="*/ 0 60000 65536"/>
                  <a:gd name="T15" fmla="*/ 0 w 19"/>
                  <a:gd name="T16" fmla="*/ 0 h 26"/>
                  <a:gd name="T17" fmla="*/ 19 w 19"/>
                  <a:gd name="T18" fmla="*/ 26 h 26"/>
                </a:gdLst>
                <a:ahLst/>
                <a:cxnLst>
                  <a:cxn ang="T10">
                    <a:pos x="T0" y="T1"/>
                  </a:cxn>
                  <a:cxn ang="T11">
                    <a:pos x="T2" y="T3"/>
                  </a:cxn>
                  <a:cxn ang="T12">
                    <a:pos x="T4" y="T5"/>
                  </a:cxn>
                  <a:cxn ang="T13">
                    <a:pos x="T6" y="T7"/>
                  </a:cxn>
                  <a:cxn ang="T14">
                    <a:pos x="T8" y="T9"/>
                  </a:cxn>
                </a:cxnLst>
                <a:rect l="T15" t="T16" r="T17" b="T18"/>
                <a:pathLst>
                  <a:path w="19" h="26">
                    <a:moveTo>
                      <a:pt x="3" y="0"/>
                    </a:moveTo>
                    <a:lnTo>
                      <a:pt x="18" y="22"/>
                    </a:lnTo>
                    <a:lnTo>
                      <a:pt x="15" y="25"/>
                    </a:lnTo>
                    <a:lnTo>
                      <a:pt x="0" y="3"/>
                    </a:lnTo>
                    <a:lnTo>
                      <a:pt x="3"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80" name="Freeform 248"/>
              <p:cNvSpPr>
                <a:spLocks/>
              </p:cNvSpPr>
              <p:nvPr/>
            </p:nvSpPr>
            <p:spPr bwMode="auto">
              <a:xfrm>
                <a:off x="2977" y="1560"/>
                <a:ext cx="23" cy="22"/>
              </a:xfrm>
              <a:custGeom>
                <a:avLst/>
                <a:gdLst>
                  <a:gd name="T0" fmla="*/ 6 w 23"/>
                  <a:gd name="T1" fmla="*/ 0 h 22"/>
                  <a:gd name="T2" fmla="*/ 22 w 23"/>
                  <a:gd name="T3" fmla="*/ 18 h 22"/>
                  <a:gd name="T4" fmla="*/ 11 w 23"/>
                  <a:gd name="T5" fmla="*/ 21 h 22"/>
                  <a:gd name="T6" fmla="*/ 0 w 23"/>
                  <a:gd name="T7" fmla="*/ 3 h 22"/>
                  <a:gd name="T8" fmla="*/ 6 w 23"/>
                  <a:gd name="T9" fmla="*/ 0 h 22"/>
                  <a:gd name="T10" fmla="*/ 0 60000 65536"/>
                  <a:gd name="T11" fmla="*/ 0 60000 65536"/>
                  <a:gd name="T12" fmla="*/ 0 60000 65536"/>
                  <a:gd name="T13" fmla="*/ 0 60000 65536"/>
                  <a:gd name="T14" fmla="*/ 0 60000 65536"/>
                  <a:gd name="T15" fmla="*/ 0 w 23"/>
                  <a:gd name="T16" fmla="*/ 0 h 22"/>
                  <a:gd name="T17" fmla="*/ 23 w 23"/>
                  <a:gd name="T18" fmla="*/ 22 h 22"/>
                </a:gdLst>
                <a:ahLst/>
                <a:cxnLst>
                  <a:cxn ang="T10">
                    <a:pos x="T0" y="T1"/>
                  </a:cxn>
                  <a:cxn ang="T11">
                    <a:pos x="T2" y="T3"/>
                  </a:cxn>
                  <a:cxn ang="T12">
                    <a:pos x="T4" y="T5"/>
                  </a:cxn>
                  <a:cxn ang="T13">
                    <a:pos x="T6" y="T7"/>
                  </a:cxn>
                  <a:cxn ang="T14">
                    <a:pos x="T8" y="T9"/>
                  </a:cxn>
                </a:cxnLst>
                <a:rect l="T15" t="T16" r="T17" b="T18"/>
                <a:pathLst>
                  <a:path w="23" h="22">
                    <a:moveTo>
                      <a:pt x="6" y="0"/>
                    </a:moveTo>
                    <a:lnTo>
                      <a:pt x="22" y="18"/>
                    </a:lnTo>
                    <a:lnTo>
                      <a:pt x="11" y="21"/>
                    </a:lnTo>
                    <a:lnTo>
                      <a:pt x="0" y="3"/>
                    </a:lnTo>
                    <a:lnTo>
                      <a:pt x="6"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81" name="Freeform 249"/>
              <p:cNvSpPr>
                <a:spLocks/>
              </p:cNvSpPr>
              <p:nvPr/>
            </p:nvSpPr>
            <p:spPr bwMode="auto">
              <a:xfrm>
                <a:off x="2958" y="1560"/>
                <a:ext cx="26" cy="28"/>
              </a:xfrm>
              <a:custGeom>
                <a:avLst/>
                <a:gdLst>
                  <a:gd name="T0" fmla="*/ 13 w 26"/>
                  <a:gd name="T1" fmla="*/ 0 h 28"/>
                  <a:gd name="T2" fmla="*/ 25 w 26"/>
                  <a:gd name="T3" fmla="*/ 24 h 28"/>
                  <a:gd name="T4" fmla="*/ 13 w 26"/>
                  <a:gd name="T5" fmla="*/ 27 h 28"/>
                  <a:gd name="T6" fmla="*/ 0 w 26"/>
                  <a:gd name="T7" fmla="*/ 0 h 28"/>
                  <a:gd name="T8" fmla="*/ 13 w 26"/>
                  <a:gd name="T9" fmla="*/ 0 h 28"/>
                  <a:gd name="T10" fmla="*/ 0 60000 65536"/>
                  <a:gd name="T11" fmla="*/ 0 60000 65536"/>
                  <a:gd name="T12" fmla="*/ 0 60000 65536"/>
                  <a:gd name="T13" fmla="*/ 0 60000 65536"/>
                  <a:gd name="T14" fmla="*/ 0 60000 65536"/>
                  <a:gd name="T15" fmla="*/ 0 w 26"/>
                  <a:gd name="T16" fmla="*/ 0 h 28"/>
                  <a:gd name="T17" fmla="*/ 26 w 26"/>
                  <a:gd name="T18" fmla="*/ 28 h 28"/>
                </a:gdLst>
                <a:ahLst/>
                <a:cxnLst>
                  <a:cxn ang="T10">
                    <a:pos x="T0" y="T1"/>
                  </a:cxn>
                  <a:cxn ang="T11">
                    <a:pos x="T2" y="T3"/>
                  </a:cxn>
                  <a:cxn ang="T12">
                    <a:pos x="T4" y="T5"/>
                  </a:cxn>
                  <a:cxn ang="T13">
                    <a:pos x="T6" y="T7"/>
                  </a:cxn>
                  <a:cxn ang="T14">
                    <a:pos x="T8" y="T9"/>
                  </a:cxn>
                </a:cxnLst>
                <a:rect l="T15" t="T16" r="T17" b="T18"/>
                <a:pathLst>
                  <a:path w="26" h="28">
                    <a:moveTo>
                      <a:pt x="13" y="0"/>
                    </a:moveTo>
                    <a:lnTo>
                      <a:pt x="25" y="24"/>
                    </a:lnTo>
                    <a:lnTo>
                      <a:pt x="13" y="27"/>
                    </a:lnTo>
                    <a:lnTo>
                      <a:pt x="0" y="0"/>
                    </a:lnTo>
                    <a:lnTo>
                      <a:pt x="13"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82" name="Freeform 250"/>
              <p:cNvSpPr>
                <a:spLocks/>
              </p:cNvSpPr>
              <p:nvPr/>
            </p:nvSpPr>
            <p:spPr bwMode="auto">
              <a:xfrm>
                <a:off x="2928" y="1560"/>
                <a:ext cx="33" cy="32"/>
              </a:xfrm>
              <a:custGeom>
                <a:avLst/>
                <a:gdLst>
                  <a:gd name="T0" fmla="*/ 22 w 33"/>
                  <a:gd name="T1" fmla="*/ 0 h 32"/>
                  <a:gd name="T2" fmla="*/ 32 w 33"/>
                  <a:gd name="T3" fmla="*/ 25 h 32"/>
                  <a:gd name="T4" fmla="*/ 7 w 33"/>
                  <a:gd name="T5" fmla="*/ 31 h 32"/>
                  <a:gd name="T6" fmla="*/ 0 w 33"/>
                  <a:gd name="T7" fmla="*/ 0 h 32"/>
                  <a:gd name="T8" fmla="*/ 22 w 33"/>
                  <a:gd name="T9" fmla="*/ 0 h 32"/>
                  <a:gd name="T10" fmla="*/ 0 60000 65536"/>
                  <a:gd name="T11" fmla="*/ 0 60000 65536"/>
                  <a:gd name="T12" fmla="*/ 0 60000 65536"/>
                  <a:gd name="T13" fmla="*/ 0 60000 65536"/>
                  <a:gd name="T14" fmla="*/ 0 60000 65536"/>
                  <a:gd name="T15" fmla="*/ 0 w 33"/>
                  <a:gd name="T16" fmla="*/ 0 h 32"/>
                  <a:gd name="T17" fmla="*/ 33 w 33"/>
                  <a:gd name="T18" fmla="*/ 32 h 32"/>
                </a:gdLst>
                <a:ahLst/>
                <a:cxnLst>
                  <a:cxn ang="T10">
                    <a:pos x="T0" y="T1"/>
                  </a:cxn>
                  <a:cxn ang="T11">
                    <a:pos x="T2" y="T3"/>
                  </a:cxn>
                  <a:cxn ang="T12">
                    <a:pos x="T4" y="T5"/>
                  </a:cxn>
                  <a:cxn ang="T13">
                    <a:pos x="T6" y="T7"/>
                  </a:cxn>
                  <a:cxn ang="T14">
                    <a:pos x="T8" y="T9"/>
                  </a:cxn>
                </a:cxnLst>
                <a:rect l="T15" t="T16" r="T17" b="T18"/>
                <a:pathLst>
                  <a:path w="33" h="32">
                    <a:moveTo>
                      <a:pt x="22" y="0"/>
                    </a:moveTo>
                    <a:lnTo>
                      <a:pt x="32" y="25"/>
                    </a:lnTo>
                    <a:lnTo>
                      <a:pt x="7" y="31"/>
                    </a:lnTo>
                    <a:lnTo>
                      <a:pt x="0" y="0"/>
                    </a:lnTo>
                    <a:lnTo>
                      <a:pt x="22"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83" name="Line 251"/>
              <p:cNvSpPr>
                <a:spLocks noChangeShapeType="1"/>
              </p:cNvSpPr>
              <p:nvPr/>
            </p:nvSpPr>
            <p:spPr bwMode="auto">
              <a:xfrm flipH="1">
                <a:off x="2964" y="1756"/>
                <a:ext cx="28" cy="0"/>
              </a:xfrm>
              <a:prstGeom prst="line">
                <a:avLst/>
              </a:prstGeom>
              <a:noFill/>
              <a:ln w="12700">
                <a:solidFill>
                  <a:schemeClr val="tx1"/>
                </a:solidFill>
                <a:round/>
                <a:headEnd/>
                <a:tailEnd/>
              </a:ln>
            </p:spPr>
            <p:txBody>
              <a:bodyPr/>
              <a:lstStyle/>
              <a:p>
                <a:endParaRPr lang="en-US"/>
              </a:p>
            </p:txBody>
          </p:sp>
          <p:sp>
            <p:nvSpPr>
              <p:cNvPr id="26784" name="Freeform 252"/>
              <p:cNvSpPr>
                <a:spLocks/>
              </p:cNvSpPr>
              <p:nvPr/>
            </p:nvSpPr>
            <p:spPr bwMode="auto">
              <a:xfrm>
                <a:off x="2927" y="1507"/>
                <a:ext cx="20" cy="17"/>
              </a:xfrm>
              <a:custGeom>
                <a:avLst/>
                <a:gdLst>
                  <a:gd name="T0" fmla="*/ 19 w 20"/>
                  <a:gd name="T1" fmla="*/ 16 h 17"/>
                  <a:gd name="T2" fmla="*/ 5 w 20"/>
                  <a:gd name="T3" fmla="*/ 0 h 17"/>
                  <a:gd name="T4" fmla="*/ 0 w 20"/>
                  <a:gd name="T5" fmla="*/ 0 h 17"/>
                  <a:gd name="T6" fmla="*/ 0 60000 65536"/>
                  <a:gd name="T7" fmla="*/ 0 60000 65536"/>
                  <a:gd name="T8" fmla="*/ 0 60000 65536"/>
                  <a:gd name="T9" fmla="*/ 0 w 20"/>
                  <a:gd name="T10" fmla="*/ 0 h 17"/>
                  <a:gd name="T11" fmla="*/ 20 w 20"/>
                  <a:gd name="T12" fmla="*/ 17 h 17"/>
                </a:gdLst>
                <a:ahLst/>
                <a:cxnLst>
                  <a:cxn ang="T6">
                    <a:pos x="T0" y="T1"/>
                  </a:cxn>
                  <a:cxn ang="T7">
                    <a:pos x="T2" y="T3"/>
                  </a:cxn>
                  <a:cxn ang="T8">
                    <a:pos x="T4" y="T5"/>
                  </a:cxn>
                </a:cxnLst>
                <a:rect l="T9" t="T10" r="T11" b="T12"/>
                <a:pathLst>
                  <a:path w="20" h="17">
                    <a:moveTo>
                      <a:pt x="19" y="16"/>
                    </a:moveTo>
                    <a:lnTo>
                      <a:pt x="5" y="0"/>
                    </a:lnTo>
                    <a:lnTo>
                      <a:pt x="0" y="0"/>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85" name="Line 253"/>
              <p:cNvSpPr>
                <a:spLocks noChangeShapeType="1"/>
              </p:cNvSpPr>
              <p:nvPr/>
            </p:nvSpPr>
            <p:spPr bwMode="auto">
              <a:xfrm flipH="1">
                <a:off x="2676" y="1760"/>
                <a:ext cx="14" cy="0"/>
              </a:xfrm>
              <a:prstGeom prst="line">
                <a:avLst/>
              </a:prstGeom>
              <a:noFill/>
              <a:ln w="12700">
                <a:solidFill>
                  <a:schemeClr val="tx1"/>
                </a:solidFill>
                <a:round/>
                <a:headEnd/>
                <a:tailEnd/>
              </a:ln>
            </p:spPr>
            <p:txBody>
              <a:bodyPr/>
              <a:lstStyle/>
              <a:p>
                <a:endParaRPr lang="en-US"/>
              </a:p>
            </p:txBody>
          </p:sp>
          <p:sp>
            <p:nvSpPr>
              <p:cNvPr id="26786" name="Line 254"/>
              <p:cNvSpPr>
                <a:spLocks noChangeShapeType="1"/>
              </p:cNvSpPr>
              <p:nvPr/>
            </p:nvSpPr>
            <p:spPr bwMode="auto">
              <a:xfrm flipV="1">
                <a:off x="2566" y="1760"/>
                <a:ext cx="12" cy="3"/>
              </a:xfrm>
              <a:prstGeom prst="line">
                <a:avLst/>
              </a:prstGeom>
              <a:noFill/>
              <a:ln w="12700">
                <a:solidFill>
                  <a:schemeClr val="tx1"/>
                </a:solidFill>
                <a:round/>
                <a:headEnd/>
                <a:tailEnd/>
              </a:ln>
            </p:spPr>
            <p:txBody>
              <a:bodyPr/>
              <a:lstStyle/>
              <a:p>
                <a:endParaRPr lang="en-US"/>
              </a:p>
            </p:txBody>
          </p:sp>
          <p:sp>
            <p:nvSpPr>
              <p:cNvPr id="26787" name="Freeform 255"/>
              <p:cNvSpPr>
                <a:spLocks/>
              </p:cNvSpPr>
              <p:nvPr/>
            </p:nvSpPr>
            <p:spPr bwMode="auto">
              <a:xfrm>
                <a:off x="2880" y="1756"/>
                <a:ext cx="53" cy="43"/>
              </a:xfrm>
              <a:custGeom>
                <a:avLst/>
                <a:gdLst>
                  <a:gd name="T0" fmla="*/ 0 w 53"/>
                  <a:gd name="T1" fmla="*/ 11 h 43"/>
                  <a:gd name="T2" fmla="*/ 2 w 53"/>
                  <a:gd name="T3" fmla="*/ 11 h 43"/>
                  <a:gd name="T4" fmla="*/ 0 w 53"/>
                  <a:gd name="T5" fmla="*/ 6 h 43"/>
                  <a:gd name="T6" fmla="*/ 2 w 53"/>
                  <a:gd name="T7" fmla="*/ 3 h 43"/>
                  <a:gd name="T8" fmla="*/ 5 w 53"/>
                  <a:gd name="T9" fmla="*/ 0 h 43"/>
                  <a:gd name="T10" fmla="*/ 45 w 53"/>
                  <a:gd name="T11" fmla="*/ 0 h 43"/>
                  <a:gd name="T12" fmla="*/ 47 w 53"/>
                  <a:gd name="T13" fmla="*/ 3 h 43"/>
                  <a:gd name="T14" fmla="*/ 47 w 53"/>
                  <a:gd name="T15" fmla="*/ 6 h 43"/>
                  <a:gd name="T16" fmla="*/ 47 w 53"/>
                  <a:gd name="T17" fmla="*/ 8 h 43"/>
                  <a:gd name="T18" fmla="*/ 50 w 53"/>
                  <a:gd name="T19" fmla="*/ 14 h 43"/>
                  <a:gd name="T20" fmla="*/ 52 w 53"/>
                  <a:gd name="T21" fmla="*/ 20 h 43"/>
                  <a:gd name="T22" fmla="*/ 50 w 53"/>
                  <a:gd name="T23" fmla="*/ 20 h 43"/>
                  <a:gd name="T24" fmla="*/ 50 w 53"/>
                  <a:gd name="T25" fmla="*/ 25 h 43"/>
                  <a:gd name="T26" fmla="*/ 47 w 53"/>
                  <a:gd name="T27" fmla="*/ 25 h 43"/>
                  <a:gd name="T28" fmla="*/ 47 w 53"/>
                  <a:gd name="T29" fmla="*/ 28 h 43"/>
                  <a:gd name="T30" fmla="*/ 45 w 53"/>
                  <a:gd name="T31" fmla="*/ 31 h 43"/>
                  <a:gd name="T32" fmla="*/ 47 w 53"/>
                  <a:gd name="T33" fmla="*/ 34 h 43"/>
                  <a:gd name="T34" fmla="*/ 43 w 53"/>
                  <a:gd name="T35" fmla="*/ 31 h 43"/>
                  <a:gd name="T36" fmla="*/ 40 w 53"/>
                  <a:gd name="T37" fmla="*/ 36 h 43"/>
                  <a:gd name="T38" fmla="*/ 31 w 53"/>
                  <a:gd name="T39" fmla="*/ 36 h 43"/>
                  <a:gd name="T40" fmla="*/ 28 w 53"/>
                  <a:gd name="T41" fmla="*/ 36 h 43"/>
                  <a:gd name="T42" fmla="*/ 28 w 53"/>
                  <a:gd name="T43" fmla="*/ 39 h 43"/>
                  <a:gd name="T44" fmla="*/ 26 w 53"/>
                  <a:gd name="T45" fmla="*/ 39 h 43"/>
                  <a:gd name="T46" fmla="*/ 21 w 53"/>
                  <a:gd name="T47" fmla="*/ 42 h 43"/>
                  <a:gd name="T48" fmla="*/ 19 w 53"/>
                  <a:gd name="T49" fmla="*/ 39 h 43"/>
                  <a:gd name="T50" fmla="*/ 14 w 53"/>
                  <a:gd name="T51" fmla="*/ 39 h 43"/>
                  <a:gd name="T52" fmla="*/ 12 w 53"/>
                  <a:gd name="T53" fmla="*/ 39 h 43"/>
                  <a:gd name="T54" fmla="*/ 7 w 53"/>
                  <a:gd name="T55" fmla="*/ 39 h 43"/>
                  <a:gd name="T56" fmla="*/ 7 w 53"/>
                  <a:gd name="T57" fmla="*/ 36 h 43"/>
                  <a:gd name="T58" fmla="*/ 5 w 53"/>
                  <a:gd name="T59" fmla="*/ 36 h 43"/>
                  <a:gd name="T60" fmla="*/ 9 w 53"/>
                  <a:gd name="T61" fmla="*/ 34 h 43"/>
                  <a:gd name="T62" fmla="*/ 7 w 53"/>
                  <a:gd name="T63" fmla="*/ 34 h 43"/>
                  <a:gd name="T64" fmla="*/ 7 w 53"/>
                  <a:gd name="T65" fmla="*/ 28 h 43"/>
                  <a:gd name="T66" fmla="*/ 2 w 53"/>
                  <a:gd name="T67" fmla="*/ 28 h 43"/>
                  <a:gd name="T68" fmla="*/ 5 w 53"/>
                  <a:gd name="T69" fmla="*/ 22 h 43"/>
                  <a:gd name="T70" fmla="*/ 2 w 53"/>
                  <a:gd name="T71" fmla="*/ 25 h 43"/>
                  <a:gd name="T72" fmla="*/ 0 w 53"/>
                  <a:gd name="T73" fmla="*/ 17 h 43"/>
                  <a:gd name="T74" fmla="*/ 0 w 53"/>
                  <a:gd name="T75" fmla="*/ 11 h 43"/>
                  <a:gd name="T76" fmla="*/ 0 w 53"/>
                  <a:gd name="T77" fmla="*/ 11 h 4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
                  <a:gd name="T118" fmla="*/ 0 h 43"/>
                  <a:gd name="T119" fmla="*/ 53 w 53"/>
                  <a:gd name="T120" fmla="*/ 43 h 4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 h="43">
                    <a:moveTo>
                      <a:pt x="0" y="11"/>
                    </a:moveTo>
                    <a:lnTo>
                      <a:pt x="2" y="11"/>
                    </a:lnTo>
                    <a:lnTo>
                      <a:pt x="0" y="6"/>
                    </a:lnTo>
                    <a:lnTo>
                      <a:pt x="2" y="3"/>
                    </a:lnTo>
                    <a:lnTo>
                      <a:pt x="5" y="0"/>
                    </a:lnTo>
                    <a:lnTo>
                      <a:pt x="45" y="0"/>
                    </a:lnTo>
                    <a:lnTo>
                      <a:pt x="47" y="3"/>
                    </a:lnTo>
                    <a:lnTo>
                      <a:pt x="47" y="6"/>
                    </a:lnTo>
                    <a:lnTo>
                      <a:pt x="47" y="8"/>
                    </a:lnTo>
                    <a:lnTo>
                      <a:pt x="50" y="14"/>
                    </a:lnTo>
                    <a:lnTo>
                      <a:pt x="52" y="20"/>
                    </a:lnTo>
                    <a:lnTo>
                      <a:pt x="50" y="20"/>
                    </a:lnTo>
                    <a:lnTo>
                      <a:pt x="50" y="25"/>
                    </a:lnTo>
                    <a:lnTo>
                      <a:pt x="47" y="25"/>
                    </a:lnTo>
                    <a:lnTo>
                      <a:pt x="47" y="28"/>
                    </a:lnTo>
                    <a:lnTo>
                      <a:pt x="45" y="31"/>
                    </a:lnTo>
                    <a:lnTo>
                      <a:pt x="47" y="34"/>
                    </a:lnTo>
                    <a:lnTo>
                      <a:pt x="43" y="31"/>
                    </a:lnTo>
                    <a:lnTo>
                      <a:pt x="40" y="36"/>
                    </a:lnTo>
                    <a:lnTo>
                      <a:pt x="31" y="36"/>
                    </a:lnTo>
                    <a:lnTo>
                      <a:pt x="28" y="36"/>
                    </a:lnTo>
                    <a:lnTo>
                      <a:pt x="28" y="39"/>
                    </a:lnTo>
                    <a:lnTo>
                      <a:pt x="26" y="39"/>
                    </a:lnTo>
                    <a:lnTo>
                      <a:pt x="21" y="42"/>
                    </a:lnTo>
                    <a:lnTo>
                      <a:pt x="19" y="39"/>
                    </a:lnTo>
                    <a:lnTo>
                      <a:pt x="14" y="39"/>
                    </a:lnTo>
                    <a:lnTo>
                      <a:pt x="12" y="39"/>
                    </a:lnTo>
                    <a:lnTo>
                      <a:pt x="7" y="39"/>
                    </a:lnTo>
                    <a:lnTo>
                      <a:pt x="7" y="36"/>
                    </a:lnTo>
                    <a:lnTo>
                      <a:pt x="5" y="36"/>
                    </a:lnTo>
                    <a:lnTo>
                      <a:pt x="9" y="34"/>
                    </a:lnTo>
                    <a:lnTo>
                      <a:pt x="7" y="34"/>
                    </a:lnTo>
                    <a:lnTo>
                      <a:pt x="7" y="28"/>
                    </a:lnTo>
                    <a:lnTo>
                      <a:pt x="2" y="28"/>
                    </a:lnTo>
                    <a:lnTo>
                      <a:pt x="5" y="22"/>
                    </a:lnTo>
                    <a:lnTo>
                      <a:pt x="2" y="25"/>
                    </a:lnTo>
                    <a:lnTo>
                      <a:pt x="0" y="17"/>
                    </a:lnTo>
                    <a:lnTo>
                      <a:pt x="0" y="11"/>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88" name="Line 256"/>
              <p:cNvSpPr>
                <a:spLocks noChangeShapeType="1"/>
              </p:cNvSpPr>
              <p:nvPr/>
            </p:nvSpPr>
            <p:spPr bwMode="auto">
              <a:xfrm flipH="1">
                <a:off x="2334" y="1767"/>
                <a:ext cx="18" cy="4"/>
              </a:xfrm>
              <a:prstGeom prst="line">
                <a:avLst/>
              </a:prstGeom>
              <a:noFill/>
              <a:ln w="12700">
                <a:solidFill>
                  <a:schemeClr val="tx1"/>
                </a:solidFill>
                <a:round/>
                <a:headEnd/>
                <a:tailEnd/>
              </a:ln>
            </p:spPr>
            <p:txBody>
              <a:bodyPr/>
              <a:lstStyle/>
              <a:p>
                <a:endParaRPr lang="en-US"/>
              </a:p>
            </p:txBody>
          </p:sp>
          <p:sp>
            <p:nvSpPr>
              <p:cNvPr id="26789" name="Freeform 257"/>
              <p:cNvSpPr>
                <a:spLocks/>
              </p:cNvSpPr>
              <p:nvPr/>
            </p:nvSpPr>
            <p:spPr bwMode="auto">
              <a:xfrm>
                <a:off x="2352" y="1767"/>
                <a:ext cx="75" cy="46"/>
              </a:xfrm>
              <a:custGeom>
                <a:avLst/>
                <a:gdLst>
                  <a:gd name="T0" fmla="*/ 0 w 75"/>
                  <a:gd name="T1" fmla="*/ 8 h 46"/>
                  <a:gd name="T2" fmla="*/ 3 w 75"/>
                  <a:gd name="T3" fmla="*/ 0 h 46"/>
                  <a:gd name="T4" fmla="*/ 71 w 75"/>
                  <a:gd name="T5" fmla="*/ 0 h 46"/>
                  <a:gd name="T6" fmla="*/ 74 w 75"/>
                  <a:gd name="T7" fmla="*/ 3 h 46"/>
                  <a:gd name="T8" fmla="*/ 74 w 75"/>
                  <a:gd name="T9" fmla="*/ 6 h 46"/>
                  <a:gd name="T10" fmla="*/ 74 w 75"/>
                  <a:gd name="T11" fmla="*/ 11 h 46"/>
                  <a:gd name="T12" fmla="*/ 71 w 75"/>
                  <a:gd name="T13" fmla="*/ 14 h 46"/>
                  <a:gd name="T14" fmla="*/ 71 w 75"/>
                  <a:gd name="T15" fmla="*/ 20 h 46"/>
                  <a:gd name="T16" fmla="*/ 69 w 75"/>
                  <a:gd name="T17" fmla="*/ 20 h 46"/>
                  <a:gd name="T18" fmla="*/ 66 w 75"/>
                  <a:gd name="T19" fmla="*/ 20 h 46"/>
                  <a:gd name="T20" fmla="*/ 64 w 75"/>
                  <a:gd name="T21" fmla="*/ 25 h 46"/>
                  <a:gd name="T22" fmla="*/ 61 w 75"/>
                  <a:gd name="T23" fmla="*/ 28 h 46"/>
                  <a:gd name="T24" fmla="*/ 56 w 75"/>
                  <a:gd name="T25" fmla="*/ 31 h 46"/>
                  <a:gd name="T26" fmla="*/ 54 w 75"/>
                  <a:gd name="T27" fmla="*/ 37 h 46"/>
                  <a:gd name="T28" fmla="*/ 51 w 75"/>
                  <a:gd name="T29" fmla="*/ 34 h 46"/>
                  <a:gd name="T30" fmla="*/ 48 w 75"/>
                  <a:gd name="T31" fmla="*/ 39 h 46"/>
                  <a:gd name="T32" fmla="*/ 46 w 75"/>
                  <a:gd name="T33" fmla="*/ 39 h 46"/>
                  <a:gd name="T34" fmla="*/ 43 w 75"/>
                  <a:gd name="T35" fmla="*/ 39 h 46"/>
                  <a:gd name="T36" fmla="*/ 38 w 75"/>
                  <a:gd name="T37" fmla="*/ 45 h 46"/>
                  <a:gd name="T38" fmla="*/ 36 w 75"/>
                  <a:gd name="T39" fmla="*/ 42 h 46"/>
                  <a:gd name="T40" fmla="*/ 33 w 75"/>
                  <a:gd name="T41" fmla="*/ 39 h 46"/>
                  <a:gd name="T42" fmla="*/ 28 w 75"/>
                  <a:gd name="T43" fmla="*/ 37 h 46"/>
                  <a:gd name="T44" fmla="*/ 26 w 75"/>
                  <a:gd name="T45" fmla="*/ 39 h 46"/>
                  <a:gd name="T46" fmla="*/ 20 w 75"/>
                  <a:gd name="T47" fmla="*/ 34 h 46"/>
                  <a:gd name="T48" fmla="*/ 20 w 75"/>
                  <a:gd name="T49" fmla="*/ 31 h 46"/>
                  <a:gd name="T50" fmla="*/ 13 w 75"/>
                  <a:gd name="T51" fmla="*/ 28 h 46"/>
                  <a:gd name="T52" fmla="*/ 10 w 75"/>
                  <a:gd name="T53" fmla="*/ 28 h 46"/>
                  <a:gd name="T54" fmla="*/ 8 w 75"/>
                  <a:gd name="T55" fmla="*/ 28 h 46"/>
                  <a:gd name="T56" fmla="*/ 8 w 75"/>
                  <a:gd name="T57" fmla="*/ 25 h 46"/>
                  <a:gd name="T58" fmla="*/ 8 w 75"/>
                  <a:gd name="T59" fmla="*/ 23 h 46"/>
                  <a:gd name="T60" fmla="*/ 5 w 75"/>
                  <a:gd name="T61" fmla="*/ 20 h 46"/>
                  <a:gd name="T62" fmla="*/ 8 w 75"/>
                  <a:gd name="T63" fmla="*/ 14 h 46"/>
                  <a:gd name="T64" fmla="*/ 3 w 75"/>
                  <a:gd name="T65" fmla="*/ 14 h 46"/>
                  <a:gd name="T66" fmla="*/ 5 w 75"/>
                  <a:gd name="T67" fmla="*/ 8 h 46"/>
                  <a:gd name="T68" fmla="*/ 0 w 75"/>
                  <a:gd name="T69" fmla="*/ 8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5"/>
                  <a:gd name="T106" fmla="*/ 0 h 46"/>
                  <a:gd name="T107" fmla="*/ 75 w 75"/>
                  <a:gd name="T108" fmla="*/ 46 h 4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5" h="46">
                    <a:moveTo>
                      <a:pt x="0" y="8"/>
                    </a:moveTo>
                    <a:lnTo>
                      <a:pt x="3" y="0"/>
                    </a:lnTo>
                    <a:lnTo>
                      <a:pt x="71" y="0"/>
                    </a:lnTo>
                    <a:lnTo>
                      <a:pt x="74" y="3"/>
                    </a:lnTo>
                    <a:lnTo>
                      <a:pt x="74" y="6"/>
                    </a:lnTo>
                    <a:lnTo>
                      <a:pt x="74" y="11"/>
                    </a:lnTo>
                    <a:lnTo>
                      <a:pt x="71" y="14"/>
                    </a:lnTo>
                    <a:lnTo>
                      <a:pt x="71" y="20"/>
                    </a:lnTo>
                    <a:lnTo>
                      <a:pt x="69" y="20"/>
                    </a:lnTo>
                    <a:lnTo>
                      <a:pt x="66" y="20"/>
                    </a:lnTo>
                    <a:lnTo>
                      <a:pt x="64" y="25"/>
                    </a:lnTo>
                    <a:lnTo>
                      <a:pt x="61" y="28"/>
                    </a:lnTo>
                    <a:lnTo>
                      <a:pt x="56" y="31"/>
                    </a:lnTo>
                    <a:lnTo>
                      <a:pt x="54" y="37"/>
                    </a:lnTo>
                    <a:lnTo>
                      <a:pt x="51" y="34"/>
                    </a:lnTo>
                    <a:lnTo>
                      <a:pt x="48" y="39"/>
                    </a:lnTo>
                    <a:lnTo>
                      <a:pt x="46" y="39"/>
                    </a:lnTo>
                    <a:lnTo>
                      <a:pt x="43" y="39"/>
                    </a:lnTo>
                    <a:lnTo>
                      <a:pt x="38" y="45"/>
                    </a:lnTo>
                    <a:lnTo>
                      <a:pt x="36" y="42"/>
                    </a:lnTo>
                    <a:lnTo>
                      <a:pt x="33" y="39"/>
                    </a:lnTo>
                    <a:lnTo>
                      <a:pt x="28" y="37"/>
                    </a:lnTo>
                    <a:lnTo>
                      <a:pt x="26" y="39"/>
                    </a:lnTo>
                    <a:lnTo>
                      <a:pt x="20" y="34"/>
                    </a:lnTo>
                    <a:lnTo>
                      <a:pt x="20" y="31"/>
                    </a:lnTo>
                    <a:lnTo>
                      <a:pt x="13" y="28"/>
                    </a:lnTo>
                    <a:lnTo>
                      <a:pt x="10" y="28"/>
                    </a:lnTo>
                    <a:lnTo>
                      <a:pt x="8" y="28"/>
                    </a:lnTo>
                    <a:lnTo>
                      <a:pt x="8" y="25"/>
                    </a:lnTo>
                    <a:lnTo>
                      <a:pt x="8" y="23"/>
                    </a:lnTo>
                    <a:lnTo>
                      <a:pt x="5" y="20"/>
                    </a:lnTo>
                    <a:lnTo>
                      <a:pt x="8" y="14"/>
                    </a:lnTo>
                    <a:lnTo>
                      <a:pt x="3" y="14"/>
                    </a:lnTo>
                    <a:lnTo>
                      <a:pt x="5" y="8"/>
                    </a:lnTo>
                    <a:lnTo>
                      <a:pt x="0" y="8"/>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90" name="Freeform 258"/>
              <p:cNvSpPr>
                <a:spLocks/>
              </p:cNvSpPr>
              <p:nvPr/>
            </p:nvSpPr>
            <p:spPr bwMode="auto">
              <a:xfrm>
                <a:off x="2514" y="1564"/>
                <a:ext cx="24" cy="18"/>
              </a:xfrm>
              <a:custGeom>
                <a:avLst/>
                <a:gdLst>
                  <a:gd name="T0" fmla="*/ 23 w 24"/>
                  <a:gd name="T1" fmla="*/ 17 h 18"/>
                  <a:gd name="T2" fmla="*/ 23 w 24"/>
                  <a:gd name="T3" fmla="*/ 0 h 18"/>
                  <a:gd name="T4" fmla="*/ 0 w 24"/>
                  <a:gd name="T5" fmla="*/ 3 h 18"/>
                  <a:gd name="T6" fmla="*/ 0 w 24"/>
                  <a:gd name="T7" fmla="*/ 17 h 18"/>
                  <a:gd name="T8" fmla="*/ 23 w 24"/>
                  <a:gd name="T9" fmla="*/ 17 h 18"/>
                  <a:gd name="T10" fmla="*/ 0 60000 65536"/>
                  <a:gd name="T11" fmla="*/ 0 60000 65536"/>
                  <a:gd name="T12" fmla="*/ 0 60000 65536"/>
                  <a:gd name="T13" fmla="*/ 0 60000 65536"/>
                  <a:gd name="T14" fmla="*/ 0 60000 65536"/>
                  <a:gd name="T15" fmla="*/ 0 w 24"/>
                  <a:gd name="T16" fmla="*/ 0 h 18"/>
                  <a:gd name="T17" fmla="*/ 24 w 24"/>
                  <a:gd name="T18" fmla="*/ 18 h 18"/>
                </a:gdLst>
                <a:ahLst/>
                <a:cxnLst>
                  <a:cxn ang="T10">
                    <a:pos x="T0" y="T1"/>
                  </a:cxn>
                  <a:cxn ang="T11">
                    <a:pos x="T2" y="T3"/>
                  </a:cxn>
                  <a:cxn ang="T12">
                    <a:pos x="T4" y="T5"/>
                  </a:cxn>
                  <a:cxn ang="T13">
                    <a:pos x="T6" y="T7"/>
                  </a:cxn>
                  <a:cxn ang="T14">
                    <a:pos x="T8" y="T9"/>
                  </a:cxn>
                </a:cxnLst>
                <a:rect l="T15" t="T16" r="T17" b="T18"/>
                <a:pathLst>
                  <a:path w="24" h="18">
                    <a:moveTo>
                      <a:pt x="23" y="17"/>
                    </a:moveTo>
                    <a:lnTo>
                      <a:pt x="23" y="0"/>
                    </a:lnTo>
                    <a:lnTo>
                      <a:pt x="0" y="3"/>
                    </a:lnTo>
                    <a:lnTo>
                      <a:pt x="0" y="17"/>
                    </a:lnTo>
                    <a:lnTo>
                      <a:pt x="23" y="17"/>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sp>
            <p:nvSpPr>
              <p:cNvPr id="26791" name="Freeform 259"/>
              <p:cNvSpPr>
                <a:spLocks/>
              </p:cNvSpPr>
              <p:nvPr/>
            </p:nvSpPr>
            <p:spPr bwMode="auto">
              <a:xfrm>
                <a:off x="2467" y="1599"/>
                <a:ext cx="29" cy="17"/>
              </a:xfrm>
              <a:custGeom>
                <a:avLst/>
                <a:gdLst>
                  <a:gd name="T0" fmla="*/ 28 w 29"/>
                  <a:gd name="T1" fmla="*/ 16 h 17"/>
                  <a:gd name="T2" fmla="*/ 25 w 29"/>
                  <a:gd name="T3" fmla="*/ 5 h 17"/>
                  <a:gd name="T4" fmla="*/ 0 w 29"/>
                  <a:gd name="T5" fmla="*/ 0 h 17"/>
                  <a:gd name="T6" fmla="*/ 5 w 29"/>
                  <a:gd name="T7" fmla="*/ 16 h 17"/>
                  <a:gd name="T8" fmla="*/ 0 60000 65536"/>
                  <a:gd name="T9" fmla="*/ 0 60000 65536"/>
                  <a:gd name="T10" fmla="*/ 0 60000 65536"/>
                  <a:gd name="T11" fmla="*/ 0 60000 65536"/>
                  <a:gd name="T12" fmla="*/ 0 w 29"/>
                  <a:gd name="T13" fmla="*/ 0 h 17"/>
                  <a:gd name="T14" fmla="*/ 29 w 29"/>
                  <a:gd name="T15" fmla="*/ 17 h 17"/>
                </a:gdLst>
                <a:ahLst/>
                <a:cxnLst>
                  <a:cxn ang="T8">
                    <a:pos x="T0" y="T1"/>
                  </a:cxn>
                  <a:cxn ang="T9">
                    <a:pos x="T2" y="T3"/>
                  </a:cxn>
                  <a:cxn ang="T10">
                    <a:pos x="T4" y="T5"/>
                  </a:cxn>
                  <a:cxn ang="T11">
                    <a:pos x="T6" y="T7"/>
                  </a:cxn>
                </a:cxnLst>
                <a:rect l="T12" t="T13" r="T14" b="T15"/>
                <a:pathLst>
                  <a:path w="29" h="17">
                    <a:moveTo>
                      <a:pt x="28" y="16"/>
                    </a:moveTo>
                    <a:lnTo>
                      <a:pt x="25" y="5"/>
                    </a:lnTo>
                    <a:lnTo>
                      <a:pt x="0" y="0"/>
                    </a:lnTo>
                    <a:lnTo>
                      <a:pt x="5" y="16"/>
                    </a:lnTo>
                  </a:path>
                </a:pathLst>
              </a:custGeom>
              <a:solidFill>
                <a:srgbClr val="C0C0C0"/>
              </a:solidFill>
              <a:ln w="12700" cap="rnd" cmpd="sng">
                <a:solidFill>
                  <a:schemeClr val="tx1"/>
                </a:solidFill>
                <a:prstDash val="solid"/>
                <a:round/>
                <a:headEnd type="none" w="med" len="med"/>
                <a:tailEnd type="none" w="med" len="med"/>
              </a:ln>
            </p:spPr>
            <p:txBody>
              <a:bodyPr/>
              <a:lstStyle/>
              <a:p>
                <a:endParaRPr lang="en-US"/>
              </a:p>
            </p:txBody>
          </p:sp>
        </p:grpSp>
      </p:grpSp>
      <p:sp>
        <p:nvSpPr>
          <p:cNvPr id="26664" name="Text Box 260"/>
          <p:cNvSpPr txBox="1">
            <a:spLocks noChangeArrowheads="1"/>
          </p:cNvSpPr>
          <p:nvPr/>
        </p:nvSpPr>
        <p:spPr bwMode="auto">
          <a:xfrm>
            <a:off x="2514600" y="3048000"/>
            <a:ext cx="1139825" cy="458788"/>
          </a:xfrm>
          <a:prstGeom prst="rect">
            <a:avLst/>
          </a:prstGeom>
          <a:noFill/>
          <a:ln w="9525">
            <a:noFill/>
            <a:miter lim="800000"/>
            <a:headEnd/>
            <a:tailEnd/>
          </a:ln>
        </p:spPr>
        <p:txBody>
          <a:bodyPr wrap="none">
            <a:spAutoFit/>
          </a:bodyPr>
          <a:lstStyle/>
          <a:p>
            <a:r>
              <a:rPr lang="en-US"/>
              <a:t>Authentication light</a:t>
            </a:r>
          </a:p>
          <a:p>
            <a:r>
              <a:rPr lang="en-US"/>
              <a:t>located 15 M to the</a:t>
            </a:r>
          </a:p>
          <a:p>
            <a:r>
              <a:rPr lang="en-US"/>
              <a:t>right of the first panel</a:t>
            </a:r>
          </a:p>
        </p:txBody>
      </p:sp>
      <p:sp>
        <p:nvSpPr>
          <p:cNvPr id="26665" name="Text Box 262"/>
          <p:cNvSpPr txBox="1">
            <a:spLocks noChangeArrowheads="1"/>
          </p:cNvSpPr>
          <p:nvPr/>
        </p:nvSpPr>
        <p:spPr bwMode="auto">
          <a:xfrm>
            <a:off x="2743200" y="5867400"/>
            <a:ext cx="1139825" cy="458788"/>
          </a:xfrm>
          <a:prstGeom prst="rect">
            <a:avLst/>
          </a:prstGeom>
          <a:noFill/>
          <a:ln w="9525">
            <a:noFill/>
            <a:miter lim="800000"/>
            <a:headEnd/>
            <a:tailEnd/>
          </a:ln>
        </p:spPr>
        <p:txBody>
          <a:bodyPr wrap="none">
            <a:spAutoFit/>
          </a:bodyPr>
          <a:lstStyle/>
          <a:p>
            <a:r>
              <a:rPr lang="en-US"/>
              <a:t>Authentication light</a:t>
            </a:r>
          </a:p>
          <a:p>
            <a:r>
              <a:rPr lang="en-US"/>
              <a:t>located 15 M to the</a:t>
            </a:r>
          </a:p>
          <a:p>
            <a:r>
              <a:rPr lang="en-US"/>
              <a:t>right of the first panel</a:t>
            </a:r>
          </a:p>
        </p:txBody>
      </p:sp>
      <p:sp>
        <p:nvSpPr>
          <p:cNvPr id="26666" name="Line 263"/>
          <p:cNvSpPr>
            <a:spLocks noChangeShapeType="1"/>
          </p:cNvSpPr>
          <p:nvPr/>
        </p:nvSpPr>
        <p:spPr bwMode="auto">
          <a:xfrm>
            <a:off x="228600" y="3581400"/>
            <a:ext cx="3886200" cy="0"/>
          </a:xfrm>
          <a:prstGeom prst="line">
            <a:avLst/>
          </a:prstGeom>
          <a:noFill/>
          <a:ln w="28575">
            <a:solidFill>
              <a:schemeClr val="tx1"/>
            </a:solidFill>
            <a:prstDash val="sysDot"/>
            <a:round/>
            <a:headEnd/>
            <a:tailEnd/>
          </a:ln>
        </p:spPr>
        <p:txBody>
          <a:bodyPr/>
          <a:lstStyle/>
          <a:p>
            <a:endParaRPr lang="en-US"/>
          </a:p>
        </p:txBody>
      </p:sp>
      <p:grpSp>
        <p:nvGrpSpPr>
          <p:cNvPr id="26667" name="Group 315"/>
          <p:cNvGrpSpPr>
            <a:grpSpLocks/>
          </p:cNvGrpSpPr>
          <p:nvPr/>
        </p:nvGrpSpPr>
        <p:grpSpPr bwMode="auto">
          <a:xfrm>
            <a:off x="5105400" y="838200"/>
            <a:ext cx="3803650" cy="3998913"/>
            <a:chOff x="3144" y="448"/>
            <a:chExt cx="2396" cy="2519"/>
          </a:xfrm>
        </p:grpSpPr>
        <p:grpSp>
          <p:nvGrpSpPr>
            <p:cNvPr id="26669" name="Group 281"/>
            <p:cNvGrpSpPr>
              <a:grpSpLocks/>
            </p:cNvGrpSpPr>
            <p:nvPr/>
          </p:nvGrpSpPr>
          <p:grpSpPr bwMode="auto">
            <a:xfrm>
              <a:off x="3600" y="816"/>
              <a:ext cx="912" cy="1203"/>
              <a:chOff x="2976" y="435"/>
              <a:chExt cx="1824" cy="2544"/>
            </a:xfrm>
          </p:grpSpPr>
          <p:sp>
            <p:nvSpPr>
              <p:cNvPr id="26700" name="Rectangle 265"/>
              <p:cNvSpPr>
                <a:spLocks noChangeArrowheads="1"/>
              </p:cNvSpPr>
              <p:nvPr/>
            </p:nvSpPr>
            <p:spPr bwMode="auto">
              <a:xfrm>
                <a:off x="4176" y="435"/>
                <a:ext cx="144" cy="336"/>
              </a:xfrm>
              <a:prstGeom prst="rect">
                <a:avLst/>
              </a:prstGeom>
              <a:noFill/>
              <a:ln w="9525">
                <a:solidFill>
                  <a:schemeClr val="tx1"/>
                </a:solidFill>
                <a:miter lim="800000"/>
                <a:headEnd/>
                <a:tailEnd/>
              </a:ln>
            </p:spPr>
            <p:txBody>
              <a:bodyPr wrap="none" anchor="ctr"/>
              <a:lstStyle/>
              <a:p>
                <a:endParaRPr lang="en-US"/>
              </a:p>
            </p:txBody>
          </p:sp>
          <p:grpSp>
            <p:nvGrpSpPr>
              <p:cNvPr id="26701" name="Group 266"/>
              <p:cNvGrpSpPr>
                <a:grpSpLocks/>
              </p:cNvGrpSpPr>
              <p:nvPr/>
            </p:nvGrpSpPr>
            <p:grpSpPr bwMode="auto">
              <a:xfrm>
                <a:off x="4176" y="2307"/>
                <a:ext cx="624" cy="672"/>
                <a:chOff x="1344" y="2640"/>
                <a:chExt cx="624" cy="672"/>
              </a:xfrm>
            </p:grpSpPr>
            <p:sp>
              <p:nvSpPr>
                <p:cNvPr id="26703" name="Rectangle 267"/>
                <p:cNvSpPr>
                  <a:spLocks noChangeArrowheads="1"/>
                </p:cNvSpPr>
                <p:nvPr/>
              </p:nvSpPr>
              <p:spPr bwMode="auto">
                <a:xfrm>
                  <a:off x="1344" y="2640"/>
                  <a:ext cx="144" cy="336"/>
                </a:xfrm>
                <a:prstGeom prst="rect">
                  <a:avLst/>
                </a:prstGeom>
                <a:solidFill>
                  <a:srgbClr val="CFCFCF"/>
                </a:solidFill>
                <a:ln w="9525">
                  <a:solidFill>
                    <a:schemeClr val="tx1"/>
                  </a:solidFill>
                  <a:miter lim="800000"/>
                  <a:headEnd/>
                  <a:tailEnd/>
                </a:ln>
              </p:spPr>
              <p:txBody>
                <a:bodyPr wrap="none" anchor="ctr"/>
                <a:lstStyle/>
                <a:p>
                  <a:endParaRPr lang="en-US"/>
                </a:p>
              </p:txBody>
            </p:sp>
            <p:sp>
              <p:nvSpPr>
                <p:cNvPr id="26704" name="Rectangle 268"/>
                <p:cNvSpPr>
                  <a:spLocks noChangeArrowheads="1"/>
                </p:cNvSpPr>
                <p:nvPr/>
              </p:nvSpPr>
              <p:spPr bwMode="auto">
                <a:xfrm>
                  <a:off x="1824" y="2976"/>
                  <a:ext cx="144" cy="336"/>
                </a:xfrm>
                <a:prstGeom prst="rect">
                  <a:avLst/>
                </a:prstGeom>
                <a:noFill/>
                <a:ln w="9525">
                  <a:solidFill>
                    <a:schemeClr val="tx1"/>
                  </a:solidFill>
                  <a:miter lim="800000"/>
                  <a:headEnd/>
                  <a:tailEnd/>
                </a:ln>
              </p:spPr>
              <p:txBody>
                <a:bodyPr wrap="none" anchor="ctr"/>
                <a:lstStyle/>
                <a:p>
                  <a:endParaRPr lang="en-US"/>
                </a:p>
              </p:txBody>
            </p:sp>
            <p:sp>
              <p:nvSpPr>
                <p:cNvPr id="26705" name="Rectangle 269"/>
                <p:cNvSpPr>
                  <a:spLocks noChangeArrowheads="1"/>
                </p:cNvSpPr>
                <p:nvPr/>
              </p:nvSpPr>
              <p:spPr bwMode="auto">
                <a:xfrm>
                  <a:off x="1824" y="2640"/>
                  <a:ext cx="144" cy="336"/>
                </a:xfrm>
                <a:prstGeom prst="rect">
                  <a:avLst/>
                </a:prstGeom>
                <a:noFill/>
                <a:ln w="9525">
                  <a:solidFill>
                    <a:schemeClr val="tx1"/>
                  </a:solidFill>
                  <a:miter lim="800000"/>
                  <a:headEnd/>
                  <a:tailEnd/>
                </a:ln>
              </p:spPr>
              <p:txBody>
                <a:bodyPr wrap="none" anchor="ctr"/>
                <a:lstStyle/>
                <a:p>
                  <a:endParaRPr lang="en-US"/>
                </a:p>
              </p:txBody>
            </p:sp>
            <p:sp>
              <p:nvSpPr>
                <p:cNvPr id="26706" name="Rectangle 270"/>
                <p:cNvSpPr>
                  <a:spLocks noChangeArrowheads="1"/>
                </p:cNvSpPr>
                <p:nvPr/>
              </p:nvSpPr>
              <p:spPr bwMode="auto">
                <a:xfrm>
                  <a:off x="1344" y="2976"/>
                  <a:ext cx="144" cy="336"/>
                </a:xfrm>
                <a:prstGeom prst="rect">
                  <a:avLst/>
                </a:prstGeom>
                <a:noFill/>
                <a:ln w="9525">
                  <a:solidFill>
                    <a:schemeClr val="tx1"/>
                  </a:solidFill>
                  <a:miter lim="800000"/>
                  <a:headEnd/>
                  <a:tailEnd/>
                </a:ln>
              </p:spPr>
              <p:txBody>
                <a:bodyPr wrap="none" anchor="ctr"/>
                <a:lstStyle/>
                <a:p>
                  <a:endParaRPr lang="en-US"/>
                </a:p>
              </p:txBody>
            </p:sp>
            <p:sp>
              <p:nvSpPr>
                <p:cNvPr id="26707" name="Rectangle 271"/>
                <p:cNvSpPr>
                  <a:spLocks noChangeArrowheads="1"/>
                </p:cNvSpPr>
                <p:nvPr/>
              </p:nvSpPr>
              <p:spPr bwMode="auto">
                <a:xfrm>
                  <a:off x="1488" y="2880"/>
                  <a:ext cx="336" cy="168"/>
                </a:xfrm>
                <a:prstGeom prst="rect">
                  <a:avLst/>
                </a:prstGeom>
                <a:noFill/>
                <a:ln w="9525">
                  <a:solidFill>
                    <a:schemeClr val="tx1"/>
                  </a:solidFill>
                  <a:miter lim="800000"/>
                  <a:headEnd/>
                  <a:tailEnd/>
                </a:ln>
              </p:spPr>
              <p:txBody>
                <a:bodyPr wrap="none" anchor="ctr"/>
                <a:lstStyle/>
                <a:p>
                  <a:endParaRPr lang="en-US"/>
                </a:p>
              </p:txBody>
            </p:sp>
          </p:grpSp>
          <p:sp>
            <p:nvSpPr>
              <p:cNvPr id="26702" name="Rectangle 272"/>
              <p:cNvSpPr>
                <a:spLocks noChangeArrowheads="1"/>
              </p:cNvSpPr>
              <p:nvPr/>
            </p:nvSpPr>
            <p:spPr bwMode="auto">
              <a:xfrm>
                <a:off x="2976" y="2307"/>
                <a:ext cx="144" cy="336"/>
              </a:xfrm>
              <a:prstGeom prst="rect">
                <a:avLst/>
              </a:prstGeom>
              <a:noFill/>
              <a:ln w="9525">
                <a:solidFill>
                  <a:schemeClr val="tx1"/>
                </a:solidFill>
                <a:miter lim="800000"/>
                <a:headEnd/>
                <a:tailEnd/>
              </a:ln>
            </p:spPr>
            <p:txBody>
              <a:bodyPr wrap="none" anchor="ctr"/>
              <a:lstStyle/>
              <a:p>
                <a:pPr algn="ctr"/>
                <a:endParaRPr lang="en-US"/>
              </a:p>
            </p:txBody>
          </p:sp>
        </p:grpSp>
        <p:sp>
          <p:nvSpPr>
            <p:cNvPr id="26670" name="Freeform 283"/>
            <p:cNvSpPr>
              <a:spLocks/>
            </p:cNvSpPr>
            <p:nvPr/>
          </p:nvSpPr>
          <p:spPr bwMode="auto">
            <a:xfrm>
              <a:off x="3144" y="448"/>
              <a:ext cx="1632" cy="1728"/>
            </a:xfrm>
            <a:custGeom>
              <a:avLst/>
              <a:gdLst>
                <a:gd name="T0" fmla="*/ 552 w 1632"/>
                <a:gd name="T1" fmla="*/ 800 h 1728"/>
                <a:gd name="T2" fmla="*/ 696 w 1632"/>
                <a:gd name="T3" fmla="*/ 416 h 1728"/>
                <a:gd name="T4" fmla="*/ 504 w 1632"/>
                <a:gd name="T5" fmla="*/ 224 h 1728"/>
                <a:gd name="T6" fmla="*/ 1080 w 1632"/>
                <a:gd name="T7" fmla="*/ 32 h 1728"/>
                <a:gd name="T8" fmla="*/ 1368 w 1632"/>
                <a:gd name="T9" fmla="*/ 416 h 1728"/>
                <a:gd name="T10" fmla="*/ 1608 w 1632"/>
                <a:gd name="T11" fmla="*/ 848 h 1728"/>
                <a:gd name="T12" fmla="*/ 1512 w 1632"/>
                <a:gd name="T13" fmla="*/ 1232 h 1728"/>
                <a:gd name="T14" fmla="*/ 1560 w 1632"/>
                <a:gd name="T15" fmla="*/ 1472 h 1728"/>
                <a:gd name="T16" fmla="*/ 1368 w 1632"/>
                <a:gd name="T17" fmla="*/ 1664 h 1728"/>
                <a:gd name="T18" fmla="*/ 984 w 1632"/>
                <a:gd name="T19" fmla="*/ 1712 h 1728"/>
                <a:gd name="T20" fmla="*/ 696 w 1632"/>
                <a:gd name="T21" fmla="*/ 1568 h 1728"/>
                <a:gd name="T22" fmla="*/ 408 w 1632"/>
                <a:gd name="T23" fmla="*/ 1664 h 1728"/>
                <a:gd name="T24" fmla="*/ 120 w 1632"/>
                <a:gd name="T25" fmla="*/ 1520 h 1728"/>
                <a:gd name="T26" fmla="*/ 24 w 1632"/>
                <a:gd name="T27" fmla="*/ 1136 h 1728"/>
                <a:gd name="T28" fmla="*/ 264 w 1632"/>
                <a:gd name="T29" fmla="*/ 848 h 1728"/>
                <a:gd name="T30" fmla="*/ 552 w 1632"/>
                <a:gd name="T31" fmla="*/ 800 h 17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32"/>
                <a:gd name="T49" fmla="*/ 0 h 1728"/>
                <a:gd name="T50" fmla="*/ 1632 w 1632"/>
                <a:gd name="T51" fmla="*/ 1728 h 17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32" h="1728">
                  <a:moveTo>
                    <a:pt x="552" y="800"/>
                  </a:moveTo>
                  <a:cubicBezTo>
                    <a:pt x="624" y="728"/>
                    <a:pt x="704" y="512"/>
                    <a:pt x="696" y="416"/>
                  </a:cubicBezTo>
                  <a:cubicBezTo>
                    <a:pt x="688" y="320"/>
                    <a:pt x="440" y="288"/>
                    <a:pt x="504" y="224"/>
                  </a:cubicBezTo>
                  <a:cubicBezTo>
                    <a:pt x="568" y="160"/>
                    <a:pt x="936" y="0"/>
                    <a:pt x="1080" y="32"/>
                  </a:cubicBezTo>
                  <a:cubicBezTo>
                    <a:pt x="1224" y="64"/>
                    <a:pt x="1280" y="280"/>
                    <a:pt x="1368" y="416"/>
                  </a:cubicBezTo>
                  <a:cubicBezTo>
                    <a:pt x="1456" y="552"/>
                    <a:pt x="1584" y="712"/>
                    <a:pt x="1608" y="848"/>
                  </a:cubicBezTo>
                  <a:cubicBezTo>
                    <a:pt x="1632" y="984"/>
                    <a:pt x="1520" y="1128"/>
                    <a:pt x="1512" y="1232"/>
                  </a:cubicBezTo>
                  <a:cubicBezTo>
                    <a:pt x="1504" y="1336"/>
                    <a:pt x="1584" y="1400"/>
                    <a:pt x="1560" y="1472"/>
                  </a:cubicBezTo>
                  <a:cubicBezTo>
                    <a:pt x="1536" y="1544"/>
                    <a:pt x="1464" y="1624"/>
                    <a:pt x="1368" y="1664"/>
                  </a:cubicBezTo>
                  <a:cubicBezTo>
                    <a:pt x="1272" y="1704"/>
                    <a:pt x="1096" y="1728"/>
                    <a:pt x="984" y="1712"/>
                  </a:cubicBezTo>
                  <a:cubicBezTo>
                    <a:pt x="872" y="1696"/>
                    <a:pt x="792" y="1576"/>
                    <a:pt x="696" y="1568"/>
                  </a:cubicBezTo>
                  <a:cubicBezTo>
                    <a:pt x="600" y="1560"/>
                    <a:pt x="504" y="1672"/>
                    <a:pt x="408" y="1664"/>
                  </a:cubicBezTo>
                  <a:cubicBezTo>
                    <a:pt x="312" y="1656"/>
                    <a:pt x="184" y="1608"/>
                    <a:pt x="120" y="1520"/>
                  </a:cubicBezTo>
                  <a:cubicBezTo>
                    <a:pt x="56" y="1432"/>
                    <a:pt x="0" y="1248"/>
                    <a:pt x="24" y="1136"/>
                  </a:cubicBezTo>
                  <a:cubicBezTo>
                    <a:pt x="48" y="1024"/>
                    <a:pt x="176" y="904"/>
                    <a:pt x="264" y="848"/>
                  </a:cubicBezTo>
                  <a:cubicBezTo>
                    <a:pt x="352" y="792"/>
                    <a:pt x="480" y="872"/>
                    <a:pt x="552" y="800"/>
                  </a:cubicBezTo>
                  <a:close/>
                </a:path>
              </a:pathLst>
            </a:custGeom>
            <a:noFill/>
            <a:ln w="9525">
              <a:solidFill>
                <a:schemeClr val="tx1"/>
              </a:solidFill>
              <a:round/>
              <a:headEnd/>
              <a:tailEnd/>
            </a:ln>
          </p:spPr>
          <p:txBody>
            <a:bodyPr/>
            <a:lstStyle/>
            <a:p>
              <a:endParaRPr lang="en-US"/>
            </a:p>
          </p:txBody>
        </p:sp>
        <p:sp>
          <p:nvSpPr>
            <p:cNvPr id="26671" name="Line 284"/>
            <p:cNvSpPr>
              <a:spLocks noChangeShapeType="1"/>
            </p:cNvSpPr>
            <p:nvPr/>
          </p:nvSpPr>
          <p:spPr bwMode="auto">
            <a:xfrm>
              <a:off x="4224" y="2064"/>
              <a:ext cx="0" cy="672"/>
            </a:xfrm>
            <a:prstGeom prst="line">
              <a:avLst/>
            </a:prstGeom>
            <a:noFill/>
            <a:ln w="9525">
              <a:solidFill>
                <a:schemeClr val="tx1"/>
              </a:solidFill>
              <a:prstDash val="dash"/>
              <a:round/>
              <a:headEnd/>
              <a:tailEnd/>
            </a:ln>
          </p:spPr>
          <p:txBody>
            <a:bodyPr/>
            <a:lstStyle/>
            <a:p>
              <a:endParaRPr lang="en-US"/>
            </a:p>
          </p:txBody>
        </p:sp>
        <p:sp>
          <p:nvSpPr>
            <p:cNvPr id="26672" name="Line 285"/>
            <p:cNvSpPr>
              <a:spLocks noChangeShapeType="1"/>
            </p:cNvSpPr>
            <p:nvPr/>
          </p:nvSpPr>
          <p:spPr bwMode="auto">
            <a:xfrm>
              <a:off x="3264" y="2736"/>
              <a:ext cx="1344" cy="0"/>
            </a:xfrm>
            <a:prstGeom prst="line">
              <a:avLst/>
            </a:prstGeom>
            <a:noFill/>
            <a:ln w="9525">
              <a:solidFill>
                <a:schemeClr val="tx1"/>
              </a:solidFill>
              <a:round/>
              <a:headEnd/>
              <a:tailEnd type="triangle" w="med" len="med"/>
            </a:ln>
          </p:spPr>
          <p:txBody>
            <a:bodyPr/>
            <a:lstStyle/>
            <a:p>
              <a:endParaRPr lang="en-US"/>
            </a:p>
          </p:txBody>
        </p:sp>
        <p:sp>
          <p:nvSpPr>
            <p:cNvPr id="26673" name="Line 286"/>
            <p:cNvSpPr>
              <a:spLocks noChangeShapeType="1"/>
            </p:cNvSpPr>
            <p:nvPr/>
          </p:nvSpPr>
          <p:spPr bwMode="auto">
            <a:xfrm flipV="1">
              <a:off x="4944" y="1824"/>
              <a:ext cx="0" cy="624"/>
            </a:xfrm>
            <a:prstGeom prst="line">
              <a:avLst/>
            </a:prstGeom>
            <a:noFill/>
            <a:ln w="9525">
              <a:solidFill>
                <a:schemeClr val="tx1"/>
              </a:solidFill>
              <a:round/>
              <a:headEnd/>
              <a:tailEnd type="triangle" w="med" len="med"/>
            </a:ln>
          </p:spPr>
          <p:txBody>
            <a:bodyPr/>
            <a:lstStyle/>
            <a:p>
              <a:endParaRPr lang="en-US"/>
            </a:p>
          </p:txBody>
        </p:sp>
        <p:sp>
          <p:nvSpPr>
            <p:cNvPr id="26674" name="Oval 287"/>
            <p:cNvSpPr>
              <a:spLocks noChangeArrowheads="1"/>
            </p:cNvSpPr>
            <p:nvPr/>
          </p:nvSpPr>
          <p:spPr bwMode="auto">
            <a:xfrm>
              <a:off x="4896" y="1584"/>
              <a:ext cx="192" cy="192"/>
            </a:xfrm>
            <a:prstGeom prst="ellipse">
              <a:avLst/>
            </a:prstGeom>
            <a:noFill/>
            <a:ln w="9525">
              <a:solidFill>
                <a:schemeClr val="tx1"/>
              </a:solidFill>
              <a:round/>
              <a:headEnd/>
              <a:tailEnd/>
            </a:ln>
          </p:spPr>
          <p:txBody>
            <a:bodyPr wrap="none" anchor="ctr"/>
            <a:lstStyle/>
            <a:p>
              <a:endParaRPr lang="en-US"/>
            </a:p>
          </p:txBody>
        </p:sp>
        <p:sp>
          <p:nvSpPr>
            <p:cNvPr id="26675" name="Text Box 288"/>
            <p:cNvSpPr txBox="1">
              <a:spLocks noChangeArrowheads="1"/>
            </p:cNvSpPr>
            <p:nvPr/>
          </p:nvSpPr>
          <p:spPr bwMode="auto">
            <a:xfrm>
              <a:off x="4896" y="1632"/>
              <a:ext cx="205" cy="135"/>
            </a:xfrm>
            <a:prstGeom prst="rect">
              <a:avLst/>
            </a:prstGeom>
            <a:noFill/>
            <a:ln w="9525">
              <a:noFill/>
              <a:miter lim="800000"/>
              <a:headEnd/>
              <a:tailEnd/>
            </a:ln>
          </p:spPr>
          <p:txBody>
            <a:bodyPr wrap="none">
              <a:spAutoFit/>
            </a:bodyPr>
            <a:lstStyle/>
            <a:p>
              <a:r>
                <a:rPr lang="en-US"/>
                <a:t>RP</a:t>
              </a:r>
            </a:p>
          </p:txBody>
        </p:sp>
        <p:sp>
          <p:nvSpPr>
            <p:cNvPr id="26676" name="Text Box 289"/>
            <p:cNvSpPr txBox="1">
              <a:spLocks noChangeArrowheads="1"/>
            </p:cNvSpPr>
            <p:nvPr/>
          </p:nvSpPr>
          <p:spPr bwMode="auto">
            <a:xfrm>
              <a:off x="4224" y="1632"/>
              <a:ext cx="208" cy="135"/>
            </a:xfrm>
            <a:prstGeom prst="rect">
              <a:avLst/>
            </a:prstGeom>
            <a:noFill/>
            <a:ln w="9525">
              <a:noFill/>
              <a:miter lim="800000"/>
              <a:headEnd/>
              <a:tailEnd/>
            </a:ln>
          </p:spPr>
          <p:txBody>
            <a:bodyPr wrap="none">
              <a:spAutoFit/>
            </a:bodyPr>
            <a:lstStyle/>
            <a:p>
              <a:r>
                <a:rPr lang="en-US"/>
                <a:t>CC</a:t>
              </a:r>
            </a:p>
          </p:txBody>
        </p:sp>
        <p:sp>
          <p:nvSpPr>
            <p:cNvPr id="26677" name="Oval 291"/>
            <p:cNvSpPr>
              <a:spLocks noChangeArrowheads="1"/>
            </p:cNvSpPr>
            <p:nvPr/>
          </p:nvSpPr>
          <p:spPr bwMode="auto">
            <a:xfrm>
              <a:off x="4272" y="1632"/>
              <a:ext cx="144" cy="144"/>
            </a:xfrm>
            <a:prstGeom prst="ellipse">
              <a:avLst/>
            </a:prstGeom>
            <a:noFill/>
            <a:ln w="9525">
              <a:solidFill>
                <a:schemeClr val="tx1"/>
              </a:solidFill>
              <a:round/>
              <a:headEnd/>
              <a:tailEnd/>
            </a:ln>
          </p:spPr>
          <p:txBody>
            <a:bodyPr wrap="none" anchor="ctr"/>
            <a:lstStyle/>
            <a:p>
              <a:endParaRPr lang="en-US"/>
            </a:p>
          </p:txBody>
        </p:sp>
        <p:sp>
          <p:nvSpPr>
            <p:cNvPr id="26678" name="Oval 292"/>
            <p:cNvSpPr>
              <a:spLocks noChangeArrowheads="1"/>
            </p:cNvSpPr>
            <p:nvPr/>
          </p:nvSpPr>
          <p:spPr bwMode="auto">
            <a:xfrm>
              <a:off x="4032" y="1200"/>
              <a:ext cx="192" cy="192"/>
            </a:xfrm>
            <a:prstGeom prst="ellipse">
              <a:avLst/>
            </a:prstGeom>
            <a:noFill/>
            <a:ln w="9525">
              <a:solidFill>
                <a:schemeClr val="tx1"/>
              </a:solidFill>
              <a:round/>
              <a:headEnd/>
              <a:tailEnd/>
            </a:ln>
          </p:spPr>
          <p:txBody>
            <a:bodyPr wrap="none" anchor="ctr"/>
            <a:lstStyle/>
            <a:p>
              <a:endParaRPr lang="en-US"/>
            </a:p>
          </p:txBody>
        </p:sp>
        <p:sp>
          <p:nvSpPr>
            <p:cNvPr id="26679" name="Text Box 294"/>
            <p:cNvSpPr txBox="1">
              <a:spLocks noChangeArrowheads="1"/>
            </p:cNvSpPr>
            <p:nvPr/>
          </p:nvSpPr>
          <p:spPr bwMode="auto">
            <a:xfrm>
              <a:off x="4032" y="1248"/>
              <a:ext cx="177" cy="135"/>
            </a:xfrm>
            <a:prstGeom prst="rect">
              <a:avLst/>
            </a:prstGeom>
            <a:noFill/>
            <a:ln w="9525">
              <a:noFill/>
              <a:miter lim="800000"/>
              <a:headEnd/>
              <a:tailEnd/>
            </a:ln>
          </p:spPr>
          <p:txBody>
            <a:bodyPr wrap="none">
              <a:spAutoFit/>
            </a:bodyPr>
            <a:lstStyle/>
            <a:p>
              <a:r>
                <a:rPr lang="en-US"/>
                <a:t>PI</a:t>
              </a:r>
            </a:p>
          </p:txBody>
        </p:sp>
        <p:cxnSp>
          <p:nvCxnSpPr>
            <p:cNvPr id="26680" name="AutoShape 295"/>
            <p:cNvCxnSpPr>
              <a:cxnSpLocks noChangeShapeType="1"/>
            </p:cNvCxnSpPr>
            <p:nvPr/>
          </p:nvCxnSpPr>
          <p:spPr bwMode="auto">
            <a:xfrm flipV="1">
              <a:off x="4656" y="2496"/>
              <a:ext cx="288" cy="240"/>
            </a:xfrm>
            <a:prstGeom prst="curvedConnector3">
              <a:avLst>
                <a:gd name="adj1" fmla="val 97222"/>
              </a:avLst>
            </a:prstGeom>
            <a:noFill/>
            <a:ln w="9525">
              <a:solidFill>
                <a:schemeClr val="tx1"/>
              </a:solidFill>
              <a:round/>
              <a:headEnd/>
              <a:tailEnd type="triangle" w="med" len="med"/>
            </a:ln>
          </p:spPr>
        </p:cxnSp>
        <p:sp>
          <p:nvSpPr>
            <p:cNvPr id="26681" name="Line 296"/>
            <p:cNvSpPr>
              <a:spLocks noChangeShapeType="1"/>
            </p:cNvSpPr>
            <p:nvPr/>
          </p:nvSpPr>
          <p:spPr bwMode="auto">
            <a:xfrm>
              <a:off x="4224" y="2784"/>
              <a:ext cx="720" cy="0"/>
            </a:xfrm>
            <a:prstGeom prst="line">
              <a:avLst/>
            </a:prstGeom>
            <a:noFill/>
            <a:ln w="9525">
              <a:solidFill>
                <a:schemeClr val="tx1"/>
              </a:solidFill>
              <a:round/>
              <a:headEnd/>
              <a:tailEnd/>
            </a:ln>
          </p:spPr>
          <p:txBody>
            <a:bodyPr/>
            <a:lstStyle/>
            <a:p>
              <a:endParaRPr lang="en-US"/>
            </a:p>
          </p:txBody>
        </p:sp>
        <p:sp>
          <p:nvSpPr>
            <p:cNvPr id="26682" name="Line 297"/>
            <p:cNvSpPr>
              <a:spLocks noChangeShapeType="1"/>
            </p:cNvSpPr>
            <p:nvPr/>
          </p:nvSpPr>
          <p:spPr bwMode="auto">
            <a:xfrm>
              <a:off x="4224" y="2784"/>
              <a:ext cx="0" cy="96"/>
            </a:xfrm>
            <a:prstGeom prst="line">
              <a:avLst/>
            </a:prstGeom>
            <a:noFill/>
            <a:ln w="9525">
              <a:solidFill>
                <a:schemeClr val="tx1"/>
              </a:solidFill>
              <a:round/>
              <a:headEnd/>
              <a:tailEnd/>
            </a:ln>
          </p:spPr>
          <p:txBody>
            <a:bodyPr/>
            <a:lstStyle/>
            <a:p>
              <a:endParaRPr lang="en-US"/>
            </a:p>
          </p:txBody>
        </p:sp>
        <p:sp>
          <p:nvSpPr>
            <p:cNvPr id="26683" name="Line 298"/>
            <p:cNvSpPr>
              <a:spLocks noChangeShapeType="1"/>
            </p:cNvSpPr>
            <p:nvPr/>
          </p:nvSpPr>
          <p:spPr bwMode="auto">
            <a:xfrm>
              <a:off x="4944" y="2784"/>
              <a:ext cx="0" cy="96"/>
            </a:xfrm>
            <a:prstGeom prst="line">
              <a:avLst/>
            </a:prstGeom>
            <a:noFill/>
            <a:ln w="9525">
              <a:solidFill>
                <a:schemeClr val="tx1"/>
              </a:solidFill>
              <a:round/>
              <a:headEnd/>
              <a:tailEnd/>
            </a:ln>
          </p:spPr>
          <p:txBody>
            <a:bodyPr/>
            <a:lstStyle/>
            <a:p>
              <a:endParaRPr lang="en-US"/>
            </a:p>
          </p:txBody>
        </p:sp>
        <p:sp>
          <p:nvSpPr>
            <p:cNvPr id="26684" name="Line 299"/>
            <p:cNvSpPr>
              <a:spLocks noChangeShapeType="1"/>
            </p:cNvSpPr>
            <p:nvPr/>
          </p:nvSpPr>
          <p:spPr bwMode="auto">
            <a:xfrm>
              <a:off x="4464" y="2784"/>
              <a:ext cx="0" cy="96"/>
            </a:xfrm>
            <a:prstGeom prst="line">
              <a:avLst/>
            </a:prstGeom>
            <a:noFill/>
            <a:ln w="9525">
              <a:solidFill>
                <a:schemeClr val="tx1"/>
              </a:solidFill>
              <a:round/>
              <a:headEnd/>
              <a:tailEnd/>
            </a:ln>
          </p:spPr>
          <p:txBody>
            <a:bodyPr/>
            <a:lstStyle/>
            <a:p>
              <a:endParaRPr lang="en-US"/>
            </a:p>
          </p:txBody>
        </p:sp>
        <p:sp>
          <p:nvSpPr>
            <p:cNvPr id="26685" name="Line 300"/>
            <p:cNvSpPr>
              <a:spLocks noChangeShapeType="1"/>
            </p:cNvSpPr>
            <p:nvPr/>
          </p:nvSpPr>
          <p:spPr bwMode="auto">
            <a:xfrm>
              <a:off x="4704" y="2784"/>
              <a:ext cx="0" cy="96"/>
            </a:xfrm>
            <a:prstGeom prst="line">
              <a:avLst/>
            </a:prstGeom>
            <a:noFill/>
            <a:ln w="9525">
              <a:solidFill>
                <a:schemeClr val="tx1"/>
              </a:solidFill>
              <a:round/>
              <a:headEnd/>
              <a:tailEnd/>
            </a:ln>
          </p:spPr>
          <p:txBody>
            <a:bodyPr/>
            <a:lstStyle/>
            <a:p>
              <a:endParaRPr lang="en-US"/>
            </a:p>
          </p:txBody>
        </p:sp>
        <p:sp>
          <p:nvSpPr>
            <p:cNvPr id="26686" name="Text Box 301"/>
            <p:cNvSpPr txBox="1">
              <a:spLocks noChangeArrowheads="1"/>
            </p:cNvSpPr>
            <p:nvPr/>
          </p:nvSpPr>
          <p:spPr bwMode="auto">
            <a:xfrm>
              <a:off x="4224" y="2832"/>
              <a:ext cx="782" cy="135"/>
            </a:xfrm>
            <a:prstGeom prst="rect">
              <a:avLst/>
            </a:prstGeom>
            <a:noFill/>
            <a:ln w="9525">
              <a:noFill/>
              <a:miter lim="800000"/>
              <a:headEnd/>
              <a:tailEnd/>
            </a:ln>
          </p:spPr>
          <p:txBody>
            <a:bodyPr wrap="none">
              <a:spAutoFit/>
            </a:bodyPr>
            <a:lstStyle/>
            <a:p>
              <a:r>
                <a:rPr lang="en-US"/>
                <a:t>1 SEC   2 SEC   3 SEC</a:t>
              </a:r>
            </a:p>
          </p:txBody>
        </p:sp>
        <p:sp>
          <p:nvSpPr>
            <p:cNvPr id="26687" name="Text Box 302"/>
            <p:cNvSpPr txBox="1">
              <a:spLocks noChangeArrowheads="1"/>
            </p:cNvSpPr>
            <p:nvPr/>
          </p:nvSpPr>
          <p:spPr bwMode="auto">
            <a:xfrm rot="-5400000">
              <a:off x="4103" y="2425"/>
              <a:ext cx="473" cy="135"/>
            </a:xfrm>
            <a:prstGeom prst="rect">
              <a:avLst/>
            </a:prstGeom>
            <a:noFill/>
            <a:ln w="9525">
              <a:noFill/>
              <a:miter lim="800000"/>
              <a:headEnd/>
              <a:tailEnd/>
            </a:ln>
          </p:spPr>
          <p:txBody>
            <a:bodyPr wrap="none">
              <a:spAutoFit/>
            </a:bodyPr>
            <a:lstStyle/>
            <a:p>
              <a:r>
                <a:rPr lang="en-US"/>
                <a:t>36 METERS</a:t>
              </a:r>
            </a:p>
          </p:txBody>
        </p:sp>
        <p:sp>
          <p:nvSpPr>
            <p:cNvPr id="26688" name="Text Box 303"/>
            <p:cNvSpPr txBox="1">
              <a:spLocks noChangeArrowheads="1"/>
            </p:cNvSpPr>
            <p:nvPr/>
          </p:nvSpPr>
          <p:spPr bwMode="auto">
            <a:xfrm rot="-5400000">
              <a:off x="4343" y="2425"/>
              <a:ext cx="473" cy="135"/>
            </a:xfrm>
            <a:prstGeom prst="rect">
              <a:avLst/>
            </a:prstGeom>
            <a:noFill/>
            <a:ln w="9525">
              <a:noFill/>
              <a:miter lim="800000"/>
              <a:headEnd/>
              <a:tailEnd/>
            </a:ln>
          </p:spPr>
          <p:txBody>
            <a:bodyPr wrap="none">
              <a:spAutoFit/>
            </a:bodyPr>
            <a:lstStyle/>
            <a:p>
              <a:r>
                <a:rPr lang="en-US"/>
                <a:t>36 METERS</a:t>
              </a:r>
            </a:p>
          </p:txBody>
        </p:sp>
        <p:sp>
          <p:nvSpPr>
            <p:cNvPr id="26689" name="Text Box 304"/>
            <p:cNvSpPr txBox="1">
              <a:spLocks noChangeArrowheads="1"/>
            </p:cNvSpPr>
            <p:nvPr/>
          </p:nvSpPr>
          <p:spPr bwMode="auto">
            <a:xfrm rot="-5400000">
              <a:off x="4535" y="2425"/>
              <a:ext cx="473" cy="135"/>
            </a:xfrm>
            <a:prstGeom prst="rect">
              <a:avLst/>
            </a:prstGeom>
            <a:noFill/>
            <a:ln w="9525">
              <a:noFill/>
              <a:miter lim="800000"/>
              <a:headEnd/>
              <a:tailEnd/>
            </a:ln>
          </p:spPr>
          <p:txBody>
            <a:bodyPr wrap="none">
              <a:spAutoFit/>
            </a:bodyPr>
            <a:lstStyle/>
            <a:p>
              <a:r>
                <a:rPr lang="en-US"/>
                <a:t>36 METERS</a:t>
              </a:r>
            </a:p>
          </p:txBody>
        </p:sp>
        <p:sp>
          <p:nvSpPr>
            <p:cNvPr id="26690" name="Line 305"/>
            <p:cNvSpPr>
              <a:spLocks noChangeShapeType="1"/>
            </p:cNvSpPr>
            <p:nvPr/>
          </p:nvSpPr>
          <p:spPr bwMode="auto">
            <a:xfrm flipV="1">
              <a:off x="4944" y="1248"/>
              <a:ext cx="0" cy="288"/>
            </a:xfrm>
            <a:prstGeom prst="line">
              <a:avLst/>
            </a:prstGeom>
            <a:noFill/>
            <a:ln w="9525">
              <a:solidFill>
                <a:schemeClr val="tx1"/>
              </a:solidFill>
              <a:prstDash val="dash"/>
              <a:round/>
              <a:headEnd/>
              <a:tailEnd type="triangle" w="med" len="med"/>
            </a:ln>
          </p:spPr>
          <p:txBody>
            <a:bodyPr/>
            <a:lstStyle/>
            <a:p>
              <a:endParaRPr lang="en-US"/>
            </a:p>
          </p:txBody>
        </p:sp>
        <p:sp>
          <p:nvSpPr>
            <p:cNvPr id="26691" name="Oval 306"/>
            <p:cNvSpPr>
              <a:spLocks noChangeArrowheads="1"/>
            </p:cNvSpPr>
            <p:nvPr/>
          </p:nvSpPr>
          <p:spPr bwMode="auto">
            <a:xfrm>
              <a:off x="4896" y="1152"/>
              <a:ext cx="96" cy="96"/>
            </a:xfrm>
            <a:prstGeom prst="ellipse">
              <a:avLst/>
            </a:prstGeom>
            <a:solidFill>
              <a:schemeClr val="bg2"/>
            </a:solidFill>
            <a:ln w="9525">
              <a:solidFill>
                <a:schemeClr val="tx1"/>
              </a:solidFill>
              <a:round/>
              <a:headEnd/>
              <a:tailEnd/>
            </a:ln>
          </p:spPr>
          <p:txBody>
            <a:bodyPr wrap="none" anchor="ctr"/>
            <a:lstStyle/>
            <a:p>
              <a:endParaRPr lang="en-US"/>
            </a:p>
          </p:txBody>
        </p:sp>
        <p:sp>
          <p:nvSpPr>
            <p:cNvPr id="26692" name="Line 307"/>
            <p:cNvSpPr>
              <a:spLocks noChangeShapeType="1"/>
            </p:cNvSpPr>
            <p:nvPr/>
          </p:nvSpPr>
          <p:spPr bwMode="auto">
            <a:xfrm flipH="1">
              <a:off x="4224" y="1200"/>
              <a:ext cx="624" cy="0"/>
            </a:xfrm>
            <a:prstGeom prst="line">
              <a:avLst/>
            </a:prstGeom>
            <a:noFill/>
            <a:ln w="9525">
              <a:solidFill>
                <a:schemeClr val="tx1"/>
              </a:solidFill>
              <a:prstDash val="dash"/>
              <a:round/>
              <a:headEnd/>
              <a:tailEnd type="triangle" w="med" len="med"/>
            </a:ln>
          </p:spPr>
          <p:txBody>
            <a:bodyPr/>
            <a:lstStyle/>
            <a:p>
              <a:endParaRPr lang="en-US"/>
            </a:p>
          </p:txBody>
        </p:sp>
        <p:sp>
          <p:nvSpPr>
            <p:cNvPr id="26693" name="Text Box 308"/>
            <p:cNvSpPr txBox="1">
              <a:spLocks noChangeArrowheads="1"/>
            </p:cNvSpPr>
            <p:nvPr/>
          </p:nvSpPr>
          <p:spPr bwMode="auto">
            <a:xfrm>
              <a:off x="4310" y="1109"/>
              <a:ext cx="304" cy="135"/>
            </a:xfrm>
            <a:prstGeom prst="rect">
              <a:avLst/>
            </a:prstGeom>
            <a:noFill/>
            <a:ln w="9525">
              <a:noFill/>
              <a:miter lim="800000"/>
              <a:headEnd/>
              <a:tailEnd/>
            </a:ln>
          </p:spPr>
          <p:txBody>
            <a:bodyPr wrap="none">
              <a:spAutoFit/>
            </a:bodyPr>
            <a:lstStyle/>
            <a:p>
              <a:r>
                <a:rPr lang="en-US"/>
                <a:t>DRIFT</a:t>
              </a:r>
            </a:p>
          </p:txBody>
        </p:sp>
        <p:sp>
          <p:nvSpPr>
            <p:cNvPr id="26694" name="Text Box 309"/>
            <p:cNvSpPr txBox="1">
              <a:spLocks noChangeArrowheads="1"/>
            </p:cNvSpPr>
            <p:nvPr/>
          </p:nvSpPr>
          <p:spPr bwMode="auto">
            <a:xfrm>
              <a:off x="4896" y="1296"/>
              <a:ext cx="446" cy="212"/>
            </a:xfrm>
            <a:prstGeom prst="rect">
              <a:avLst/>
            </a:prstGeom>
            <a:noFill/>
            <a:ln w="9525">
              <a:noFill/>
              <a:miter lim="800000"/>
              <a:headEnd/>
              <a:tailEnd/>
            </a:ln>
          </p:spPr>
          <p:txBody>
            <a:bodyPr wrap="none">
              <a:spAutoFit/>
            </a:bodyPr>
            <a:lstStyle/>
            <a:p>
              <a:pPr algn="ctr"/>
              <a:r>
                <a:rPr lang="en-US"/>
                <a:t>FORWARD</a:t>
              </a:r>
            </a:p>
            <a:p>
              <a:pPr algn="ctr"/>
              <a:r>
                <a:rPr lang="en-US"/>
                <a:t>THROW</a:t>
              </a:r>
            </a:p>
          </p:txBody>
        </p:sp>
        <p:sp>
          <p:nvSpPr>
            <p:cNvPr id="26695" name="Text Box 310"/>
            <p:cNvSpPr txBox="1">
              <a:spLocks noChangeArrowheads="1"/>
            </p:cNvSpPr>
            <p:nvPr/>
          </p:nvSpPr>
          <p:spPr bwMode="auto">
            <a:xfrm>
              <a:off x="4790" y="1013"/>
              <a:ext cx="718" cy="135"/>
            </a:xfrm>
            <a:prstGeom prst="rect">
              <a:avLst/>
            </a:prstGeom>
            <a:noFill/>
            <a:ln w="9525">
              <a:noFill/>
              <a:miter lim="800000"/>
              <a:headEnd/>
              <a:tailEnd/>
            </a:ln>
          </p:spPr>
          <p:txBody>
            <a:bodyPr wrap="none">
              <a:spAutoFit/>
            </a:bodyPr>
            <a:lstStyle/>
            <a:p>
              <a:r>
                <a:rPr lang="en-US"/>
                <a:t>TRANSITION POINT</a:t>
              </a:r>
            </a:p>
          </p:txBody>
        </p:sp>
        <p:sp>
          <p:nvSpPr>
            <p:cNvPr id="26696" name="Text Box 311"/>
            <p:cNvSpPr txBox="1">
              <a:spLocks noChangeArrowheads="1"/>
            </p:cNvSpPr>
            <p:nvPr/>
          </p:nvSpPr>
          <p:spPr bwMode="auto">
            <a:xfrm>
              <a:off x="4944" y="2688"/>
              <a:ext cx="496" cy="212"/>
            </a:xfrm>
            <a:prstGeom prst="rect">
              <a:avLst/>
            </a:prstGeom>
            <a:noFill/>
            <a:ln w="9525">
              <a:noFill/>
              <a:miter lim="800000"/>
              <a:headEnd/>
              <a:tailEnd/>
            </a:ln>
          </p:spPr>
          <p:txBody>
            <a:bodyPr wrap="none">
              <a:spAutoFit/>
            </a:bodyPr>
            <a:lstStyle/>
            <a:p>
              <a:pPr algn="ctr"/>
              <a:r>
                <a:rPr lang="en-US" b="1"/>
                <a:t>TURN DROP</a:t>
              </a:r>
            </a:p>
            <a:p>
              <a:pPr algn="ctr"/>
              <a:r>
                <a:rPr lang="en-US" b="1"/>
                <a:t> HEADING</a:t>
              </a:r>
            </a:p>
          </p:txBody>
        </p:sp>
        <p:sp>
          <p:nvSpPr>
            <p:cNvPr id="26697" name="Text Box 312"/>
            <p:cNvSpPr txBox="1">
              <a:spLocks noChangeArrowheads="1"/>
            </p:cNvSpPr>
            <p:nvPr/>
          </p:nvSpPr>
          <p:spPr bwMode="auto">
            <a:xfrm>
              <a:off x="5024" y="1680"/>
              <a:ext cx="516" cy="320"/>
            </a:xfrm>
            <a:prstGeom prst="rect">
              <a:avLst/>
            </a:prstGeom>
            <a:noFill/>
            <a:ln w="9525">
              <a:noFill/>
              <a:miter lim="800000"/>
              <a:headEnd/>
              <a:tailEnd/>
            </a:ln>
          </p:spPr>
          <p:txBody>
            <a:bodyPr wrap="none">
              <a:spAutoFit/>
            </a:bodyPr>
            <a:lstStyle/>
            <a:p>
              <a:pPr algn="ctr"/>
              <a:r>
                <a:rPr lang="en-US" sz="900" b="1" dirty="0"/>
                <a:t>“</a:t>
              </a:r>
              <a:r>
                <a:rPr lang="en-US" sz="900" b="1" dirty="0" smtClean="0"/>
                <a:t>EXECUTE</a:t>
              </a:r>
              <a:r>
                <a:rPr lang="en-US" sz="900" b="1" dirty="0"/>
                <a:t>,</a:t>
              </a:r>
            </a:p>
            <a:p>
              <a:pPr algn="ctr"/>
              <a:r>
                <a:rPr lang="en-US" sz="900" b="1" dirty="0" smtClean="0"/>
                <a:t>EXECUTE</a:t>
              </a:r>
              <a:r>
                <a:rPr lang="en-US" sz="900" b="1" dirty="0"/>
                <a:t>,</a:t>
              </a:r>
            </a:p>
            <a:p>
              <a:pPr algn="ctr"/>
              <a:r>
                <a:rPr lang="en-US" sz="900" b="1" dirty="0" smtClean="0"/>
                <a:t>EXECUTE</a:t>
              </a:r>
              <a:r>
                <a:rPr lang="en-US" sz="900" b="1" dirty="0"/>
                <a:t>”</a:t>
              </a:r>
            </a:p>
          </p:txBody>
        </p:sp>
        <p:sp>
          <p:nvSpPr>
            <p:cNvPr id="26698" name="Line 313"/>
            <p:cNvSpPr>
              <a:spLocks noChangeShapeType="1"/>
            </p:cNvSpPr>
            <p:nvPr/>
          </p:nvSpPr>
          <p:spPr bwMode="auto">
            <a:xfrm flipH="1">
              <a:off x="4464" y="672"/>
              <a:ext cx="432" cy="0"/>
            </a:xfrm>
            <a:prstGeom prst="line">
              <a:avLst/>
            </a:prstGeom>
            <a:noFill/>
            <a:ln w="19050">
              <a:solidFill>
                <a:schemeClr val="tx1"/>
              </a:solidFill>
              <a:prstDash val="dash"/>
              <a:round/>
              <a:headEnd/>
              <a:tailEnd type="triangle" w="med" len="med"/>
            </a:ln>
          </p:spPr>
          <p:txBody>
            <a:bodyPr/>
            <a:lstStyle/>
            <a:p>
              <a:endParaRPr lang="en-US"/>
            </a:p>
          </p:txBody>
        </p:sp>
        <p:sp>
          <p:nvSpPr>
            <p:cNvPr id="26699" name="Text Box 314"/>
            <p:cNvSpPr txBox="1">
              <a:spLocks noChangeArrowheads="1"/>
            </p:cNvSpPr>
            <p:nvPr/>
          </p:nvSpPr>
          <p:spPr bwMode="auto">
            <a:xfrm>
              <a:off x="4608" y="672"/>
              <a:ext cx="656" cy="135"/>
            </a:xfrm>
            <a:prstGeom prst="rect">
              <a:avLst/>
            </a:prstGeom>
            <a:noFill/>
            <a:ln w="9525">
              <a:noFill/>
              <a:miter lim="800000"/>
              <a:headEnd/>
              <a:tailEnd/>
            </a:ln>
          </p:spPr>
          <p:txBody>
            <a:bodyPr wrap="none">
              <a:spAutoFit/>
            </a:bodyPr>
            <a:lstStyle/>
            <a:p>
              <a:r>
                <a:rPr lang="en-US"/>
                <a:t>WIND DIRECTION</a:t>
              </a:r>
            </a:p>
          </p:txBody>
        </p:sp>
      </p:grpSp>
      <p:sp>
        <p:nvSpPr>
          <p:cNvPr id="26668" name="Text Box 316"/>
          <p:cNvSpPr txBox="1">
            <a:spLocks noChangeArrowheads="1"/>
          </p:cNvSpPr>
          <p:nvPr/>
        </p:nvSpPr>
        <p:spPr bwMode="auto">
          <a:xfrm>
            <a:off x="5334000" y="5105400"/>
            <a:ext cx="3457575" cy="244475"/>
          </a:xfrm>
          <a:prstGeom prst="rect">
            <a:avLst/>
          </a:prstGeom>
          <a:noFill/>
          <a:ln w="9525">
            <a:noFill/>
            <a:miter lim="800000"/>
            <a:headEnd/>
            <a:tailEnd/>
          </a:ln>
        </p:spPr>
        <p:txBody>
          <a:bodyPr wrap="none">
            <a:spAutoFit/>
          </a:bodyPr>
          <a:lstStyle/>
          <a:p>
            <a:r>
              <a:rPr lang="en-US" sz="1000"/>
              <a:t>* 36 Meters = 1 second of flight time for A/C flying 70 KIAS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sz="half" idx="1"/>
          </p:nvPr>
        </p:nvSpPr>
        <p:spPr>
          <a:xfrm>
            <a:off x="0" y="0"/>
            <a:ext cx="4343400" cy="609600"/>
          </a:xfrm>
        </p:spPr>
        <p:txBody>
          <a:bodyPr/>
          <a:lstStyle/>
          <a:p>
            <a:pPr algn="ctr" eaLnBrk="1" hangingPunct="1">
              <a:buFontTx/>
              <a:buNone/>
            </a:pPr>
            <a:r>
              <a:rPr lang="en-US" sz="1400" b="1" smtClean="0"/>
              <a:t>ARMY VIRS “LATE” RELEASE</a:t>
            </a:r>
          </a:p>
          <a:p>
            <a:pPr algn="ctr" eaLnBrk="1" hangingPunct="1">
              <a:buFontTx/>
              <a:buNone/>
            </a:pPr>
            <a:r>
              <a:rPr lang="en-US" sz="1400" b="1" smtClean="0"/>
              <a:t>(AFTER THE CC)</a:t>
            </a:r>
            <a:endParaRPr lang="en-US" sz="1400" smtClean="0"/>
          </a:p>
        </p:txBody>
      </p:sp>
      <p:grpSp>
        <p:nvGrpSpPr>
          <p:cNvPr id="27651" name="Group 215"/>
          <p:cNvGrpSpPr>
            <a:grpSpLocks/>
          </p:cNvGrpSpPr>
          <p:nvPr/>
        </p:nvGrpSpPr>
        <p:grpSpPr bwMode="auto">
          <a:xfrm>
            <a:off x="1828800" y="4648200"/>
            <a:ext cx="1035050" cy="914400"/>
            <a:chOff x="4320" y="1155"/>
            <a:chExt cx="652" cy="576"/>
          </a:xfrm>
        </p:grpSpPr>
        <p:sp>
          <p:nvSpPr>
            <p:cNvPr id="27686" name="Line 216"/>
            <p:cNvSpPr>
              <a:spLocks noChangeShapeType="1"/>
            </p:cNvSpPr>
            <p:nvPr/>
          </p:nvSpPr>
          <p:spPr bwMode="auto">
            <a:xfrm flipV="1">
              <a:off x="4656" y="1155"/>
              <a:ext cx="0" cy="432"/>
            </a:xfrm>
            <a:prstGeom prst="line">
              <a:avLst/>
            </a:prstGeom>
            <a:noFill/>
            <a:ln w="28575">
              <a:solidFill>
                <a:schemeClr val="tx1"/>
              </a:solidFill>
              <a:round/>
              <a:headEnd/>
              <a:tailEnd type="triangle" w="med" len="med"/>
            </a:ln>
          </p:spPr>
          <p:txBody>
            <a:bodyPr/>
            <a:lstStyle/>
            <a:p>
              <a:endParaRPr lang="en-US"/>
            </a:p>
          </p:txBody>
        </p:sp>
        <p:sp>
          <p:nvSpPr>
            <p:cNvPr id="27687" name="Text Box 217"/>
            <p:cNvSpPr txBox="1">
              <a:spLocks noChangeArrowheads="1"/>
            </p:cNvSpPr>
            <p:nvPr/>
          </p:nvSpPr>
          <p:spPr bwMode="auto">
            <a:xfrm>
              <a:off x="4320" y="1587"/>
              <a:ext cx="652" cy="144"/>
            </a:xfrm>
            <a:prstGeom prst="rect">
              <a:avLst/>
            </a:prstGeom>
            <a:noFill/>
            <a:ln w="9525">
              <a:noFill/>
              <a:miter lim="800000"/>
              <a:headEnd/>
              <a:tailEnd/>
            </a:ln>
          </p:spPr>
          <p:txBody>
            <a:bodyPr wrap="none">
              <a:spAutoFit/>
            </a:bodyPr>
            <a:lstStyle/>
            <a:p>
              <a:r>
                <a:rPr lang="en-US" sz="900"/>
                <a:t>Direction of flight</a:t>
              </a:r>
            </a:p>
          </p:txBody>
        </p:sp>
      </p:grpSp>
      <p:grpSp>
        <p:nvGrpSpPr>
          <p:cNvPr id="27652" name="Group 219"/>
          <p:cNvGrpSpPr>
            <a:grpSpLocks/>
          </p:cNvGrpSpPr>
          <p:nvPr/>
        </p:nvGrpSpPr>
        <p:grpSpPr bwMode="auto">
          <a:xfrm>
            <a:off x="1219200" y="2209800"/>
            <a:ext cx="1447800" cy="1909763"/>
            <a:chOff x="2976" y="435"/>
            <a:chExt cx="1824" cy="2544"/>
          </a:xfrm>
        </p:grpSpPr>
        <p:sp>
          <p:nvSpPr>
            <p:cNvPr id="27678" name="Rectangle 220"/>
            <p:cNvSpPr>
              <a:spLocks noChangeArrowheads="1"/>
            </p:cNvSpPr>
            <p:nvPr/>
          </p:nvSpPr>
          <p:spPr bwMode="auto">
            <a:xfrm>
              <a:off x="4176" y="435"/>
              <a:ext cx="144" cy="336"/>
            </a:xfrm>
            <a:prstGeom prst="rect">
              <a:avLst/>
            </a:prstGeom>
            <a:noFill/>
            <a:ln w="9525">
              <a:solidFill>
                <a:schemeClr val="tx1"/>
              </a:solidFill>
              <a:miter lim="800000"/>
              <a:headEnd/>
              <a:tailEnd/>
            </a:ln>
          </p:spPr>
          <p:txBody>
            <a:bodyPr wrap="none" anchor="ctr"/>
            <a:lstStyle/>
            <a:p>
              <a:endParaRPr lang="en-US"/>
            </a:p>
          </p:txBody>
        </p:sp>
        <p:grpSp>
          <p:nvGrpSpPr>
            <p:cNvPr id="27679" name="Group 221"/>
            <p:cNvGrpSpPr>
              <a:grpSpLocks/>
            </p:cNvGrpSpPr>
            <p:nvPr/>
          </p:nvGrpSpPr>
          <p:grpSpPr bwMode="auto">
            <a:xfrm>
              <a:off x="4176" y="2307"/>
              <a:ext cx="624" cy="672"/>
              <a:chOff x="1344" y="2640"/>
              <a:chExt cx="624" cy="672"/>
            </a:xfrm>
          </p:grpSpPr>
          <p:sp>
            <p:nvSpPr>
              <p:cNvPr id="27681" name="Rectangle 222"/>
              <p:cNvSpPr>
                <a:spLocks noChangeArrowheads="1"/>
              </p:cNvSpPr>
              <p:nvPr/>
            </p:nvSpPr>
            <p:spPr bwMode="auto">
              <a:xfrm>
                <a:off x="1344" y="2640"/>
                <a:ext cx="144" cy="336"/>
              </a:xfrm>
              <a:prstGeom prst="rect">
                <a:avLst/>
              </a:prstGeom>
              <a:solidFill>
                <a:srgbClr val="CFCFCF"/>
              </a:solidFill>
              <a:ln w="9525">
                <a:solidFill>
                  <a:schemeClr val="tx1"/>
                </a:solidFill>
                <a:miter lim="800000"/>
                <a:headEnd/>
                <a:tailEnd/>
              </a:ln>
            </p:spPr>
            <p:txBody>
              <a:bodyPr wrap="none" anchor="ctr"/>
              <a:lstStyle/>
              <a:p>
                <a:endParaRPr lang="en-US"/>
              </a:p>
            </p:txBody>
          </p:sp>
          <p:sp>
            <p:nvSpPr>
              <p:cNvPr id="27682" name="Rectangle 223"/>
              <p:cNvSpPr>
                <a:spLocks noChangeArrowheads="1"/>
              </p:cNvSpPr>
              <p:nvPr/>
            </p:nvSpPr>
            <p:spPr bwMode="auto">
              <a:xfrm>
                <a:off x="1824" y="2976"/>
                <a:ext cx="144" cy="336"/>
              </a:xfrm>
              <a:prstGeom prst="rect">
                <a:avLst/>
              </a:prstGeom>
              <a:noFill/>
              <a:ln w="9525">
                <a:solidFill>
                  <a:schemeClr val="tx1"/>
                </a:solidFill>
                <a:miter lim="800000"/>
                <a:headEnd/>
                <a:tailEnd/>
              </a:ln>
            </p:spPr>
            <p:txBody>
              <a:bodyPr wrap="none" anchor="ctr"/>
              <a:lstStyle/>
              <a:p>
                <a:endParaRPr lang="en-US"/>
              </a:p>
            </p:txBody>
          </p:sp>
          <p:sp>
            <p:nvSpPr>
              <p:cNvPr id="27683" name="Rectangle 224"/>
              <p:cNvSpPr>
                <a:spLocks noChangeArrowheads="1"/>
              </p:cNvSpPr>
              <p:nvPr/>
            </p:nvSpPr>
            <p:spPr bwMode="auto">
              <a:xfrm>
                <a:off x="1824" y="2640"/>
                <a:ext cx="144" cy="336"/>
              </a:xfrm>
              <a:prstGeom prst="rect">
                <a:avLst/>
              </a:prstGeom>
              <a:noFill/>
              <a:ln w="9525">
                <a:solidFill>
                  <a:schemeClr val="tx1"/>
                </a:solidFill>
                <a:miter lim="800000"/>
                <a:headEnd/>
                <a:tailEnd/>
              </a:ln>
            </p:spPr>
            <p:txBody>
              <a:bodyPr wrap="none" anchor="ctr"/>
              <a:lstStyle/>
              <a:p>
                <a:endParaRPr lang="en-US"/>
              </a:p>
            </p:txBody>
          </p:sp>
          <p:sp>
            <p:nvSpPr>
              <p:cNvPr id="27684" name="Rectangle 225"/>
              <p:cNvSpPr>
                <a:spLocks noChangeArrowheads="1"/>
              </p:cNvSpPr>
              <p:nvPr/>
            </p:nvSpPr>
            <p:spPr bwMode="auto">
              <a:xfrm>
                <a:off x="1344" y="2976"/>
                <a:ext cx="144" cy="336"/>
              </a:xfrm>
              <a:prstGeom prst="rect">
                <a:avLst/>
              </a:prstGeom>
              <a:noFill/>
              <a:ln w="9525">
                <a:solidFill>
                  <a:schemeClr val="tx1"/>
                </a:solidFill>
                <a:miter lim="800000"/>
                <a:headEnd/>
                <a:tailEnd/>
              </a:ln>
            </p:spPr>
            <p:txBody>
              <a:bodyPr wrap="none" anchor="ctr"/>
              <a:lstStyle/>
              <a:p>
                <a:endParaRPr lang="en-US"/>
              </a:p>
            </p:txBody>
          </p:sp>
          <p:sp>
            <p:nvSpPr>
              <p:cNvPr id="27685" name="Rectangle 226"/>
              <p:cNvSpPr>
                <a:spLocks noChangeArrowheads="1"/>
              </p:cNvSpPr>
              <p:nvPr/>
            </p:nvSpPr>
            <p:spPr bwMode="auto">
              <a:xfrm>
                <a:off x="1488" y="2880"/>
                <a:ext cx="336" cy="168"/>
              </a:xfrm>
              <a:prstGeom prst="rect">
                <a:avLst/>
              </a:prstGeom>
              <a:noFill/>
              <a:ln w="9525">
                <a:solidFill>
                  <a:schemeClr val="tx1"/>
                </a:solidFill>
                <a:miter lim="800000"/>
                <a:headEnd/>
                <a:tailEnd/>
              </a:ln>
            </p:spPr>
            <p:txBody>
              <a:bodyPr wrap="none" anchor="ctr"/>
              <a:lstStyle/>
              <a:p>
                <a:endParaRPr lang="en-US"/>
              </a:p>
            </p:txBody>
          </p:sp>
        </p:grpSp>
        <p:sp>
          <p:nvSpPr>
            <p:cNvPr id="27680" name="Rectangle 227"/>
            <p:cNvSpPr>
              <a:spLocks noChangeArrowheads="1"/>
            </p:cNvSpPr>
            <p:nvPr/>
          </p:nvSpPr>
          <p:spPr bwMode="auto">
            <a:xfrm>
              <a:off x="2976" y="2307"/>
              <a:ext cx="144" cy="336"/>
            </a:xfrm>
            <a:prstGeom prst="rect">
              <a:avLst/>
            </a:prstGeom>
            <a:noFill/>
            <a:ln w="9525">
              <a:solidFill>
                <a:schemeClr val="tx1"/>
              </a:solidFill>
              <a:miter lim="800000"/>
              <a:headEnd/>
              <a:tailEnd/>
            </a:ln>
          </p:spPr>
          <p:txBody>
            <a:bodyPr wrap="none" anchor="ctr"/>
            <a:lstStyle/>
            <a:p>
              <a:pPr algn="ctr"/>
              <a:endParaRPr lang="en-US"/>
            </a:p>
          </p:txBody>
        </p:sp>
      </p:grpSp>
      <p:sp>
        <p:nvSpPr>
          <p:cNvPr id="27653" name="Freeform 228"/>
          <p:cNvSpPr>
            <a:spLocks/>
          </p:cNvSpPr>
          <p:nvPr/>
        </p:nvSpPr>
        <p:spPr bwMode="auto">
          <a:xfrm>
            <a:off x="685800" y="1905000"/>
            <a:ext cx="2590800" cy="2743200"/>
          </a:xfrm>
          <a:custGeom>
            <a:avLst/>
            <a:gdLst>
              <a:gd name="T0" fmla="*/ 2147483647 w 1632"/>
              <a:gd name="T1" fmla="*/ 2147483647 h 1728"/>
              <a:gd name="T2" fmla="*/ 2147483647 w 1632"/>
              <a:gd name="T3" fmla="*/ 2147483647 h 1728"/>
              <a:gd name="T4" fmla="*/ 2147483647 w 1632"/>
              <a:gd name="T5" fmla="*/ 2147483647 h 1728"/>
              <a:gd name="T6" fmla="*/ 2147483647 w 1632"/>
              <a:gd name="T7" fmla="*/ 2147483647 h 1728"/>
              <a:gd name="T8" fmla="*/ 2147483647 w 1632"/>
              <a:gd name="T9" fmla="*/ 2147483647 h 1728"/>
              <a:gd name="T10" fmla="*/ 2147483647 w 1632"/>
              <a:gd name="T11" fmla="*/ 2147483647 h 1728"/>
              <a:gd name="T12" fmla="*/ 2147483647 w 1632"/>
              <a:gd name="T13" fmla="*/ 2147483647 h 1728"/>
              <a:gd name="T14" fmla="*/ 2147483647 w 1632"/>
              <a:gd name="T15" fmla="*/ 2147483647 h 1728"/>
              <a:gd name="T16" fmla="*/ 2147483647 w 1632"/>
              <a:gd name="T17" fmla="*/ 2147483647 h 1728"/>
              <a:gd name="T18" fmla="*/ 2147483647 w 1632"/>
              <a:gd name="T19" fmla="*/ 2147483647 h 1728"/>
              <a:gd name="T20" fmla="*/ 2147483647 w 1632"/>
              <a:gd name="T21" fmla="*/ 2147483647 h 1728"/>
              <a:gd name="T22" fmla="*/ 2147483647 w 1632"/>
              <a:gd name="T23" fmla="*/ 2147483647 h 1728"/>
              <a:gd name="T24" fmla="*/ 2147483647 w 1632"/>
              <a:gd name="T25" fmla="*/ 2147483647 h 1728"/>
              <a:gd name="T26" fmla="*/ 2147483647 w 1632"/>
              <a:gd name="T27" fmla="*/ 2147483647 h 1728"/>
              <a:gd name="T28" fmla="*/ 2147483647 w 1632"/>
              <a:gd name="T29" fmla="*/ 2147483647 h 1728"/>
              <a:gd name="T30" fmla="*/ 2147483647 w 1632"/>
              <a:gd name="T31" fmla="*/ 2147483647 h 17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32"/>
              <a:gd name="T49" fmla="*/ 0 h 1728"/>
              <a:gd name="T50" fmla="*/ 1632 w 1632"/>
              <a:gd name="T51" fmla="*/ 1728 h 17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32" h="1728">
                <a:moveTo>
                  <a:pt x="552" y="800"/>
                </a:moveTo>
                <a:cubicBezTo>
                  <a:pt x="624" y="728"/>
                  <a:pt x="704" y="512"/>
                  <a:pt x="696" y="416"/>
                </a:cubicBezTo>
                <a:cubicBezTo>
                  <a:pt x="688" y="320"/>
                  <a:pt x="440" y="288"/>
                  <a:pt x="504" y="224"/>
                </a:cubicBezTo>
                <a:cubicBezTo>
                  <a:pt x="568" y="160"/>
                  <a:pt x="936" y="0"/>
                  <a:pt x="1080" y="32"/>
                </a:cubicBezTo>
                <a:cubicBezTo>
                  <a:pt x="1224" y="64"/>
                  <a:pt x="1280" y="280"/>
                  <a:pt x="1368" y="416"/>
                </a:cubicBezTo>
                <a:cubicBezTo>
                  <a:pt x="1456" y="552"/>
                  <a:pt x="1584" y="712"/>
                  <a:pt x="1608" y="848"/>
                </a:cubicBezTo>
                <a:cubicBezTo>
                  <a:pt x="1632" y="984"/>
                  <a:pt x="1520" y="1128"/>
                  <a:pt x="1512" y="1232"/>
                </a:cubicBezTo>
                <a:cubicBezTo>
                  <a:pt x="1504" y="1336"/>
                  <a:pt x="1584" y="1400"/>
                  <a:pt x="1560" y="1472"/>
                </a:cubicBezTo>
                <a:cubicBezTo>
                  <a:pt x="1536" y="1544"/>
                  <a:pt x="1464" y="1624"/>
                  <a:pt x="1368" y="1664"/>
                </a:cubicBezTo>
                <a:cubicBezTo>
                  <a:pt x="1272" y="1704"/>
                  <a:pt x="1096" y="1728"/>
                  <a:pt x="984" y="1712"/>
                </a:cubicBezTo>
                <a:cubicBezTo>
                  <a:pt x="872" y="1696"/>
                  <a:pt x="792" y="1576"/>
                  <a:pt x="696" y="1568"/>
                </a:cubicBezTo>
                <a:cubicBezTo>
                  <a:pt x="600" y="1560"/>
                  <a:pt x="504" y="1672"/>
                  <a:pt x="408" y="1664"/>
                </a:cubicBezTo>
                <a:cubicBezTo>
                  <a:pt x="312" y="1656"/>
                  <a:pt x="184" y="1608"/>
                  <a:pt x="120" y="1520"/>
                </a:cubicBezTo>
                <a:cubicBezTo>
                  <a:pt x="56" y="1432"/>
                  <a:pt x="0" y="1248"/>
                  <a:pt x="24" y="1136"/>
                </a:cubicBezTo>
                <a:cubicBezTo>
                  <a:pt x="48" y="1024"/>
                  <a:pt x="176" y="904"/>
                  <a:pt x="264" y="848"/>
                </a:cubicBezTo>
                <a:cubicBezTo>
                  <a:pt x="352" y="792"/>
                  <a:pt x="480" y="872"/>
                  <a:pt x="552" y="800"/>
                </a:cubicBezTo>
                <a:close/>
              </a:path>
            </a:pathLst>
          </a:custGeom>
          <a:noFill/>
          <a:ln w="9525">
            <a:solidFill>
              <a:schemeClr val="tx1"/>
            </a:solidFill>
            <a:round/>
            <a:headEnd/>
            <a:tailEnd/>
          </a:ln>
        </p:spPr>
        <p:txBody>
          <a:bodyPr/>
          <a:lstStyle/>
          <a:p>
            <a:endParaRPr lang="en-US"/>
          </a:p>
        </p:txBody>
      </p:sp>
      <p:grpSp>
        <p:nvGrpSpPr>
          <p:cNvPr id="27654" name="Group 260"/>
          <p:cNvGrpSpPr>
            <a:grpSpLocks/>
          </p:cNvGrpSpPr>
          <p:nvPr/>
        </p:nvGrpSpPr>
        <p:grpSpPr bwMode="auto">
          <a:xfrm>
            <a:off x="2057400" y="990600"/>
            <a:ext cx="325438" cy="304800"/>
            <a:chOff x="4968" y="1280"/>
            <a:chExt cx="205" cy="192"/>
          </a:xfrm>
        </p:grpSpPr>
        <p:sp>
          <p:nvSpPr>
            <p:cNvPr id="27676" name="Oval 232"/>
            <p:cNvSpPr>
              <a:spLocks noChangeArrowheads="1"/>
            </p:cNvSpPr>
            <p:nvPr/>
          </p:nvSpPr>
          <p:spPr bwMode="auto">
            <a:xfrm>
              <a:off x="4968" y="1280"/>
              <a:ext cx="192" cy="192"/>
            </a:xfrm>
            <a:prstGeom prst="ellipse">
              <a:avLst/>
            </a:prstGeom>
            <a:noFill/>
            <a:ln w="9525">
              <a:solidFill>
                <a:schemeClr val="tx1"/>
              </a:solidFill>
              <a:round/>
              <a:headEnd/>
              <a:tailEnd/>
            </a:ln>
          </p:spPr>
          <p:txBody>
            <a:bodyPr wrap="none" anchor="ctr"/>
            <a:lstStyle/>
            <a:p>
              <a:endParaRPr lang="en-US"/>
            </a:p>
          </p:txBody>
        </p:sp>
        <p:sp>
          <p:nvSpPr>
            <p:cNvPr id="27677" name="Text Box 233"/>
            <p:cNvSpPr txBox="1">
              <a:spLocks noChangeArrowheads="1"/>
            </p:cNvSpPr>
            <p:nvPr/>
          </p:nvSpPr>
          <p:spPr bwMode="auto">
            <a:xfrm>
              <a:off x="4968" y="1328"/>
              <a:ext cx="205" cy="135"/>
            </a:xfrm>
            <a:prstGeom prst="rect">
              <a:avLst/>
            </a:prstGeom>
            <a:noFill/>
            <a:ln w="9525">
              <a:noFill/>
              <a:miter lim="800000"/>
              <a:headEnd/>
              <a:tailEnd/>
            </a:ln>
          </p:spPr>
          <p:txBody>
            <a:bodyPr wrap="none">
              <a:spAutoFit/>
            </a:bodyPr>
            <a:lstStyle/>
            <a:p>
              <a:r>
                <a:rPr lang="en-US"/>
                <a:t>RP</a:t>
              </a:r>
            </a:p>
          </p:txBody>
        </p:sp>
      </p:grpSp>
      <p:grpSp>
        <p:nvGrpSpPr>
          <p:cNvPr id="27655" name="Group 259"/>
          <p:cNvGrpSpPr>
            <a:grpSpLocks/>
          </p:cNvGrpSpPr>
          <p:nvPr/>
        </p:nvGrpSpPr>
        <p:grpSpPr bwMode="auto">
          <a:xfrm>
            <a:off x="2209800" y="3429000"/>
            <a:ext cx="330200" cy="228600"/>
            <a:chOff x="4296" y="1328"/>
            <a:chExt cx="208" cy="144"/>
          </a:xfrm>
        </p:grpSpPr>
        <p:sp>
          <p:nvSpPr>
            <p:cNvPr id="27674" name="Text Box 234"/>
            <p:cNvSpPr txBox="1">
              <a:spLocks noChangeArrowheads="1"/>
            </p:cNvSpPr>
            <p:nvPr/>
          </p:nvSpPr>
          <p:spPr bwMode="auto">
            <a:xfrm>
              <a:off x="4296" y="1328"/>
              <a:ext cx="208" cy="135"/>
            </a:xfrm>
            <a:prstGeom prst="rect">
              <a:avLst/>
            </a:prstGeom>
            <a:noFill/>
            <a:ln w="9525">
              <a:noFill/>
              <a:miter lim="800000"/>
              <a:headEnd/>
              <a:tailEnd/>
            </a:ln>
          </p:spPr>
          <p:txBody>
            <a:bodyPr wrap="none">
              <a:spAutoFit/>
            </a:bodyPr>
            <a:lstStyle/>
            <a:p>
              <a:r>
                <a:rPr lang="en-US"/>
                <a:t>CC</a:t>
              </a:r>
            </a:p>
          </p:txBody>
        </p:sp>
        <p:sp>
          <p:nvSpPr>
            <p:cNvPr id="27675" name="Oval 235"/>
            <p:cNvSpPr>
              <a:spLocks noChangeArrowheads="1"/>
            </p:cNvSpPr>
            <p:nvPr/>
          </p:nvSpPr>
          <p:spPr bwMode="auto">
            <a:xfrm>
              <a:off x="4344" y="1328"/>
              <a:ext cx="144" cy="144"/>
            </a:xfrm>
            <a:prstGeom prst="ellipse">
              <a:avLst/>
            </a:prstGeom>
            <a:noFill/>
            <a:ln w="9525">
              <a:solidFill>
                <a:schemeClr val="tx1"/>
              </a:solidFill>
              <a:round/>
              <a:headEnd/>
              <a:tailEnd/>
            </a:ln>
          </p:spPr>
          <p:txBody>
            <a:bodyPr wrap="none" anchor="ctr"/>
            <a:lstStyle/>
            <a:p>
              <a:endParaRPr lang="en-US"/>
            </a:p>
          </p:txBody>
        </p:sp>
      </p:grpSp>
      <p:grpSp>
        <p:nvGrpSpPr>
          <p:cNvPr id="27656" name="Group 258"/>
          <p:cNvGrpSpPr>
            <a:grpSpLocks/>
          </p:cNvGrpSpPr>
          <p:nvPr/>
        </p:nvGrpSpPr>
        <p:grpSpPr bwMode="auto">
          <a:xfrm>
            <a:off x="2286000" y="4038600"/>
            <a:ext cx="304800" cy="304800"/>
            <a:chOff x="4104" y="896"/>
            <a:chExt cx="192" cy="192"/>
          </a:xfrm>
        </p:grpSpPr>
        <p:sp>
          <p:nvSpPr>
            <p:cNvPr id="27672" name="Oval 236"/>
            <p:cNvSpPr>
              <a:spLocks noChangeArrowheads="1"/>
            </p:cNvSpPr>
            <p:nvPr/>
          </p:nvSpPr>
          <p:spPr bwMode="auto">
            <a:xfrm>
              <a:off x="4104" y="896"/>
              <a:ext cx="192" cy="192"/>
            </a:xfrm>
            <a:prstGeom prst="ellipse">
              <a:avLst/>
            </a:prstGeom>
            <a:noFill/>
            <a:ln w="9525">
              <a:solidFill>
                <a:schemeClr val="tx1"/>
              </a:solidFill>
              <a:round/>
              <a:headEnd/>
              <a:tailEnd/>
            </a:ln>
          </p:spPr>
          <p:txBody>
            <a:bodyPr wrap="none" anchor="ctr"/>
            <a:lstStyle/>
            <a:p>
              <a:endParaRPr lang="en-US"/>
            </a:p>
          </p:txBody>
        </p:sp>
        <p:sp>
          <p:nvSpPr>
            <p:cNvPr id="27673" name="Text Box 237"/>
            <p:cNvSpPr txBox="1">
              <a:spLocks noChangeArrowheads="1"/>
            </p:cNvSpPr>
            <p:nvPr/>
          </p:nvSpPr>
          <p:spPr bwMode="auto">
            <a:xfrm>
              <a:off x="4104" y="944"/>
              <a:ext cx="177" cy="135"/>
            </a:xfrm>
            <a:prstGeom prst="rect">
              <a:avLst/>
            </a:prstGeom>
            <a:noFill/>
            <a:ln w="9525">
              <a:noFill/>
              <a:miter lim="800000"/>
              <a:headEnd/>
              <a:tailEnd/>
            </a:ln>
          </p:spPr>
          <p:txBody>
            <a:bodyPr wrap="none">
              <a:spAutoFit/>
            </a:bodyPr>
            <a:lstStyle/>
            <a:p>
              <a:r>
                <a:rPr lang="en-US"/>
                <a:t>PI</a:t>
              </a:r>
            </a:p>
          </p:txBody>
        </p:sp>
      </p:grpSp>
      <p:sp>
        <p:nvSpPr>
          <p:cNvPr id="27657" name="Text Box 245"/>
          <p:cNvSpPr txBox="1">
            <a:spLocks noChangeArrowheads="1"/>
          </p:cNvSpPr>
          <p:nvPr/>
        </p:nvSpPr>
        <p:spPr bwMode="auto">
          <a:xfrm>
            <a:off x="1752600" y="1371600"/>
            <a:ext cx="750888" cy="214313"/>
          </a:xfrm>
          <a:prstGeom prst="rect">
            <a:avLst/>
          </a:prstGeom>
          <a:noFill/>
          <a:ln w="9525">
            <a:noFill/>
            <a:miter lim="800000"/>
            <a:headEnd/>
            <a:tailEnd/>
          </a:ln>
        </p:spPr>
        <p:txBody>
          <a:bodyPr wrap="none">
            <a:spAutoFit/>
          </a:bodyPr>
          <a:lstStyle/>
          <a:p>
            <a:r>
              <a:rPr lang="en-US"/>
              <a:t>36 METERS</a:t>
            </a:r>
          </a:p>
        </p:txBody>
      </p:sp>
      <p:sp>
        <p:nvSpPr>
          <p:cNvPr id="27658" name="Text Box 255"/>
          <p:cNvSpPr txBox="1">
            <a:spLocks noChangeArrowheads="1"/>
          </p:cNvSpPr>
          <p:nvPr/>
        </p:nvSpPr>
        <p:spPr bwMode="auto">
          <a:xfrm>
            <a:off x="2625417" y="685800"/>
            <a:ext cx="851515" cy="507831"/>
          </a:xfrm>
          <a:prstGeom prst="rect">
            <a:avLst/>
          </a:prstGeom>
          <a:noFill/>
          <a:ln w="9525">
            <a:noFill/>
            <a:miter lim="800000"/>
            <a:headEnd/>
            <a:tailEnd/>
          </a:ln>
        </p:spPr>
        <p:txBody>
          <a:bodyPr wrap="none">
            <a:spAutoFit/>
          </a:bodyPr>
          <a:lstStyle/>
          <a:p>
            <a:pPr algn="ctr"/>
            <a:r>
              <a:rPr lang="en-US" sz="900" b="1" dirty="0"/>
              <a:t>“</a:t>
            </a:r>
            <a:r>
              <a:rPr lang="en-US" sz="900" b="1" dirty="0" smtClean="0"/>
              <a:t>EXECUTE</a:t>
            </a:r>
            <a:r>
              <a:rPr lang="en-US" sz="900" b="1" dirty="0"/>
              <a:t>,</a:t>
            </a:r>
          </a:p>
          <a:p>
            <a:pPr algn="ctr"/>
            <a:r>
              <a:rPr lang="en-US" sz="900" b="1" dirty="0" smtClean="0"/>
              <a:t>  EXECUTE</a:t>
            </a:r>
            <a:r>
              <a:rPr lang="en-US" sz="900" b="1" dirty="0"/>
              <a:t>,</a:t>
            </a:r>
          </a:p>
          <a:p>
            <a:pPr algn="ctr"/>
            <a:r>
              <a:rPr lang="en-US" sz="900" b="1" smtClean="0"/>
              <a:t>  EXECUTE</a:t>
            </a:r>
            <a:r>
              <a:rPr lang="en-US" sz="900" b="1" dirty="0"/>
              <a:t>”</a:t>
            </a:r>
          </a:p>
        </p:txBody>
      </p:sp>
      <p:sp>
        <p:nvSpPr>
          <p:cNvPr id="27659" name="Line 256"/>
          <p:cNvSpPr>
            <a:spLocks noChangeShapeType="1"/>
          </p:cNvSpPr>
          <p:nvPr/>
        </p:nvSpPr>
        <p:spPr bwMode="auto">
          <a:xfrm flipH="1">
            <a:off x="533400" y="1600200"/>
            <a:ext cx="0" cy="533400"/>
          </a:xfrm>
          <a:prstGeom prst="line">
            <a:avLst/>
          </a:prstGeom>
          <a:noFill/>
          <a:ln w="19050">
            <a:solidFill>
              <a:schemeClr val="tx1"/>
            </a:solidFill>
            <a:prstDash val="dash"/>
            <a:round/>
            <a:headEnd/>
            <a:tailEnd type="triangle" w="med" len="med"/>
          </a:ln>
        </p:spPr>
        <p:txBody>
          <a:bodyPr/>
          <a:lstStyle/>
          <a:p>
            <a:endParaRPr lang="en-US"/>
          </a:p>
        </p:txBody>
      </p:sp>
      <p:sp>
        <p:nvSpPr>
          <p:cNvPr id="27660" name="Text Box 257"/>
          <p:cNvSpPr txBox="1">
            <a:spLocks noChangeArrowheads="1"/>
          </p:cNvSpPr>
          <p:nvPr/>
        </p:nvSpPr>
        <p:spPr bwMode="auto">
          <a:xfrm>
            <a:off x="152400" y="1447800"/>
            <a:ext cx="1041400" cy="214313"/>
          </a:xfrm>
          <a:prstGeom prst="rect">
            <a:avLst/>
          </a:prstGeom>
          <a:noFill/>
          <a:ln w="9525">
            <a:noFill/>
            <a:miter lim="800000"/>
            <a:headEnd/>
            <a:tailEnd/>
          </a:ln>
        </p:spPr>
        <p:txBody>
          <a:bodyPr wrap="none">
            <a:spAutoFit/>
          </a:bodyPr>
          <a:lstStyle/>
          <a:p>
            <a:r>
              <a:rPr lang="en-US"/>
              <a:t>WIND DIRECTION</a:t>
            </a:r>
          </a:p>
        </p:txBody>
      </p:sp>
      <p:sp>
        <p:nvSpPr>
          <p:cNvPr id="27661" name="Line 261"/>
          <p:cNvSpPr>
            <a:spLocks noChangeShapeType="1"/>
          </p:cNvSpPr>
          <p:nvPr/>
        </p:nvSpPr>
        <p:spPr bwMode="auto">
          <a:xfrm flipV="1">
            <a:off x="2514600" y="990600"/>
            <a:ext cx="0" cy="2438400"/>
          </a:xfrm>
          <a:prstGeom prst="line">
            <a:avLst/>
          </a:prstGeom>
          <a:noFill/>
          <a:ln w="9525">
            <a:solidFill>
              <a:schemeClr val="tx1"/>
            </a:solidFill>
            <a:round/>
            <a:headEnd/>
            <a:tailEnd/>
          </a:ln>
        </p:spPr>
        <p:txBody>
          <a:bodyPr/>
          <a:lstStyle/>
          <a:p>
            <a:endParaRPr lang="en-US"/>
          </a:p>
        </p:txBody>
      </p:sp>
      <p:sp>
        <p:nvSpPr>
          <p:cNvPr id="27662" name="Line 262"/>
          <p:cNvSpPr>
            <a:spLocks noChangeShapeType="1"/>
          </p:cNvSpPr>
          <p:nvPr/>
        </p:nvSpPr>
        <p:spPr bwMode="auto">
          <a:xfrm>
            <a:off x="2514600" y="3429000"/>
            <a:ext cx="152400" cy="0"/>
          </a:xfrm>
          <a:prstGeom prst="line">
            <a:avLst/>
          </a:prstGeom>
          <a:noFill/>
          <a:ln w="9525">
            <a:solidFill>
              <a:schemeClr val="tx1"/>
            </a:solidFill>
            <a:round/>
            <a:headEnd/>
            <a:tailEnd/>
          </a:ln>
        </p:spPr>
        <p:txBody>
          <a:bodyPr/>
          <a:lstStyle/>
          <a:p>
            <a:endParaRPr lang="en-US"/>
          </a:p>
        </p:txBody>
      </p:sp>
      <p:sp>
        <p:nvSpPr>
          <p:cNvPr id="27663" name="Line 263"/>
          <p:cNvSpPr>
            <a:spLocks noChangeShapeType="1"/>
          </p:cNvSpPr>
          <p:nvPr/>
        </p:nvSpPr>
        <p:spPr bwMode="auto">
          <a:xfrm>
            <a:off x="2514600" y="990600"/>
            <a:ext cx="152400" cy="0"/>
          </a:xfrm>
          <a:prstGeom prst="line">
            <a:avLst/>
          </a:prstGeom>
          <a:noFill/>
          <a:ln w="9525">
            <a:solidFill>
              <a:schemeClr val="tx1"/>
            </a:solidFill>
            <a:round/>
            <a:headEnd/>
            <a:tailEnd/>
          </a:ln>
        </p:spPr>
        <p:txBody>
          <a:bodyPr/>
          <a:lstStyle/>
          <a:p>
            <a:endParaRPr lang="en-US"/>
          </a:p>
        </p:txBody>
      </p:sp>
      <p:sp>
        <p:nvSpPr>
          <p:cNvPr id="27664" name="Line 264"/>
          <p:cNvSpPr>
            <a:spLocks noChangeShapeType="1"/>
          </p:cNvSpPr>
          <p:nvPr/>
        </p:nvSpPr>
        <p:spPr bwMode="auto">
          <a:xfrm>
            <a:off x="2514600" y="2667000"/>
            <a:ext cx="152400" cy="0"/>
          </a:xfrm>
          <a:prstGeom prst="line">
            <a:avLst/>
          </a:prstGeom>
          <a:noFill/>
          <a:ln w="9525">
            <a:solidFill>
              <a:schemeClr val="tx1"/>
            </a:solidFill>
            <a:round/>
            <a:headEnd/>
            <a:tailEnd/>
          </a:ln>
        </p:spPr>
        <p:txBody>
          <a:bodyPr/>
          <a:lstStyle/>
          <a:p>
            <a:endParaRPr lang="en-US"/>
          </a:p>
        </p:txBody>
      </p:sp>
      <p:sp>
        <p:nvSpPr>
          <p:cNvPr id="27665" name="Line 265"/>
          <p:cNvSpPr>
            <a:spLocks noChangeShapeType="1"/>
          </p:cNvSpPr>
          <p:nvPr/>
        </p:nvSpPr>
        <p:spPr bwMode="auto">
          <a:xfrm>
            <a:off x="2514600" y="1752600"/>
            <a:ext cx="152400" cy="0"/>
          </a:xfrm>
          <a:prstGeom prst="line">
            <a:avLst/>
          </a:prstGeom>
          <a:noFill/>
          <a:ln w="9525">
            <a:solidFill>
              <a:schemeClr val="tx1"/>
            </a:solidFill>
            <a:round/>
            <a:headEnd/>
            <a:tailEnd/>
          </a:ln>
        </p:spPr>
        <p:txBody>
          <a:bodyPr/>
          <a:lstStyle/>
          <a:p>
            <a:endParaRPr lang="en-US"/>
          </a:p>
        </p:txBody>
      </p:sp>
      <p:sp>
        <p:nvSpPr>
          <p:cNvPr id="27666" name="Text Box 266"/>
          <p:cNvSpPr txBox="1">
            <a:spLocks noChangeArrowheads="1"/>
          </p:cNvSpPr>
          <p:nvPr/>
        </p:nvSpPr>
        <p:spPr bwMode="auto">
          <a:xfrm>
            <a:off x="1752600" y="2057400"/>
            <a:ext cx="750888" cy="214313"/>
          </a:xfrm>
          <a:prstGeom prst="rect">
            <a:avLst/>
          </a:prstGeom>
          <a:noFill/>
          <a:ln w="9525">
            <a:noFill/>
            <a:miter lim="800000"/>
            <a:headEnd/>
            <a:tailEnd/>
          </a:ln>
        </p:spPr>
        <p:txBody>
          <a:bodyPr wrap="none">
            <a:spAutoFit/>
          </a:bodyPr>
          <a:lstStyle/>
          <a:p>
            <a:r>
              <a:rPr lang="en-US"/>
              <a:t>36 METERS</a:t>
            </a:r>
          </a:p>
        </p:txBody>
      </p:sp>
      <p:sp>
        <p:nvSpPr>
          <p:cNvPr id="27667" name="Text Box 267"/>
          <p:cNvSpPr txBox="1">
            <a:spLocks noChangeArrowheads="1"/>
          </p:cNvSpPr>
          <p:nvPr/>
        </p:nvSpPr>
        <p:spPr bwMode="auto">
          <a:xfrm>
            <a:off x="1752600" y="2895600"/>
            <a:ext cx="750888" cy="214313"/>
          </a:xfrm>
          <a:prstGeom prst="rect">
            <a:avLst/>
          </a:prstGeom>
          <a:noFill/>
          <a:ln w="9525">
            <a:noFill/>
            <a:miter lim="800000"/>
            <a:headEnd/>
            <a:tailEnd/>
          </a:ln>
        </p:spPr>
        <p:txBody>
          <a:bodyPr wrap="none">
            <a:spAutoFit/>
          </a:bodyPr>
          <a:lstStyle/>
          <a:p>
            <a:r>
              <a:rPr lang="en-US"/>
              <a:t>36 METERS</a:t>
            </a:r>
          </a:p>
        </p:txBody>
      </p:sp>
      <p:sp>
        <p:nvSpPr>
          <p:cNvPr id="27668" name="Text Box 268"/>
          <p:cNvSpPr txBox="1">
            <a:spLocks noChangeArrowheads="1"/>
          </p:cNvSpPr>
          <p:nvPr/>
        </p:nvSpPr>
        <p:spPr bwMode="auto">
          <a:xfrm>
            <a:off x="2590800" y="1295400"/>
            <a:ext cx="773113" cy="214313"/>
          </a:xfrm>
          <a:prstGeom prst="rect">
            <a:avLst/>
          </a:prstGeom>
          <a:noFill/>
          <a:ln w="9525">
            <a:noFill/>
            <a:miter lim="800000"/>
            <a:headEnd/>
            <a:tailEnd/>
          </a:ln>
        </p:spPr>
        <p:txBody>
          <a:bodyPr wrap="none">
            <a:spAutoFit/>
          </a:bodyPr>
          <a:lstStyle/>
          <a:p>
            <a:r>
              <a:rPr lang="en-US"/>
              <a:t>3 SECONDS</a:t>
            </a:r>
          </a:p>
        </p:txBody>
      </p:sp>
      <p:sp>
        <p:nvSpPr>
          <p:cNvPr id="27669" name="Text Box 269"/>
          <p:cNvSpPr txBox="1">
            <a:spLocks noChangeArrowheads="1"/>
          </p:cNvSpPr>
          <p:nvPr/>
        </p:nvSpPr>
        <p:spPr bwMode="auto">
          <a:xfrm>
            <a:off x="2667000" y="2209800"/>
            <a:ext cx="773113" cy="214313"/>
          </a:xfrm>
          <a:prstGeom prst="rect">
            <a:avLst/>
          </a:prstGeom>
          <a:noFill/>
          <a:ln w="9525">
            <a:noFill/>
            <a:miter lim="800000"/>
            <a:headEnd/>
            <a:tailEnd/>
          </a:ln>
        </p:spPr>
        <p:txBody>
          <a:bodyPr wrap="none">
            <a:spAutoFit/>
          </a:bodyPr>
          <a:lstStyle/>
          <a:p>
            <a:r>
              <a:rPr lang="en-US"/>
              <a:t>2 SECONDS</a:t>
            </a:r>
          </a:p>
        </p:txBody>
      </p:sp>
      <p:sp>
        <p:nvSpPr>
          <p:cNvPr id="27670" name="Text Box 270"/>
          <p:cNvSpPr txBox="1">
            <a:spLocks noChangeArrowheads="1"/>
          </p:cNvSpPr>
          <p:nvPr/>
        </p:nvSpPr>
        <p:spPr bwMode="auto">
          <a:xfrm>
            <a:off x="2590800" y="2895600"/>
            <a:ext cx="704850" cy="214313"/>
          </a:xfrm>
          <a:prstGeom prst="rect">
            <a:avLst/>
          </a:prstGeom>
          <a:noFill/>
          <a:ln w="9525">
            <a:noFill/>
            <a:miter lim="800000"/>
            <a:headEnd/>
            <a:tailEnd/>
          </a:ln>
        </p:spPr>
        <p:txBody>
          <a:bodyPr wrap="none">
            <a:spAutoFit/>
          </a:bodyPr>
          <a:lstStyle/>
          <a:p>
            <a:r>
              <a:rPr lang="en-US"/>
              <a:t>1 SECOND</a:t>
            </a:r>
          </a:p>
        </p:txBody>
      </p:sp>
      <p:sp>
        <p:nvSpPr>
          <p:cNvPr id="27671" name="Text Box 271"/>
          <p:cNvSpPr txBox="1">
            <a:spLocks noChangeArrowheads="1"/>
          </p:cNvSpPr>
          <p:nvPr/>
        </p:nvSpPr>
        <p:spPr bwMode="auto">
          <a:xfrm>
            <a:off x="381000" y="5638800"/>
            <a:ext cx="3457575" cy="244475"/>
          </a:xfrm>
          <a:prstGeom prst="rect">
            <a:avLst/>
          </a:prstGeom>
          <a:noFill/>
          <a:ln w="9525">
            <a:noFill/>
            <a:miter lim="800000"/>
            <a:headEnd/>
            <a:tailEnd/>
          </a:ln>
        </p:spPr>
        <p:txBody>
          <a:bodyPr wrap="none">
            <a:spAutoFit/>
          </a:bodyPr>
          <a:lstStyle/>
          <a:p>
            <a:r>
              <a:rPr lang="en-US" sz="1000"/>
              <a:t>* 36 Meters = 1 second of flight time for A/C flying 70 KIAS</a:t>
            </a:r>
          </a:p>
        </p:txBody>
      </p:sp>
      <p:pic>
        <p:nvPicPr>
          <p:cNvPr id="29697" name="Picture 996" descr="Untitled"/>
          <p:cNvPicPr>
            <a:picLocks noChangeAspect="1" noChangeArrowheads="1"/>
          </p:cNvPicPr>
          <p:nvPr/>
        </p:nvPicPr>
        <p:blipFill>
          <a:blip r:embed="rId2" cstate="print"/>
          <a:srcRect/>
          <a:stretch>
            <a:fillRect/>
          </a:stretch>
        </p:blipFill>
        <p:spPr bwMode="auto">
          <a:xfrm>
            <a:off x="4648200" y="0"/>
            <a:ext cx="4495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l="15936" t="14000" r="58125" b="13000"/>
          <a:stretch>
            <a:fillRect/>
          </a:stretch>
        </p:blipFill>
        <p:spPr bwMode="auto">
          <a:xfrm>
            <a:off x="0" y="304800"/>
            <a:ext cx="4495800" cy="6324600"/>
          </a:xfrm>
          <a:prstGeom prst="rect">
            <a:avLst/>
          </a:prstGeom>
          <a:noFill/>
          <a:ln w="9525">
            <a:noFill/>
            <a:miter lim="800000"/>
            <a:headEnd/>
            <a:tailEnd/>
          </a:ln>
        </p:spPr>
      </p:pic>
      <p:pic>
        <p:nvPicPr>
          <p:cNvPr id="3" name="Picture 2"/>
          <p:cNvPicPr>
            <a:picLocks noChangeAspect="1" noChangeArrowheads="1"/>
          </p:cNvPicPr>
          <p:nvPr/>
        </p:nvPicPr>
        <p:blipFill>
          <a:blip r:embed="rId3" cstate="print"/>
          <a:srcRect l="16875" t="16000" r="57188" b="17999"/>
          <a:stretch>
            <a:fillRect/>
          </a:stretch>
        </p:blipFill>
        <p:spPr bwMode="auto">
          <a:xfrm>
            <a:off x="4648200" y="304800"/>
            <a:ext cx="4495800" cy="624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Grp="1" noChangeArrowheads="1"/>
          </p:cNvSpPr>
          <p:nvPr>
            <p:ph type="body" sz="half" idx="1"/>
          </p:nvPr>
        </p:nvSpPr>
        <p:spPr>
          <a:xfrm>
            <a:off x="0" y="0"/>
            <a:ext cx="4343400" cy="6858000"/>
          </a:xfrm>
        </p:spPr>
        <p:txBody>
          <a:bodyPr/>
          <a:lstStyle/>
          <a:p>
            <a:pPr algn="ctr" eaLnBrk="1" hangingPunct="1">
              <a:buFontTx/>
              <a:buNone/>
            </a:pPr>
            <a:endParaRPr lang="en-US" sz="1400" b="1" u="sng" dirty="0" smtClean="0"/>
          </a:p>
          <a:p>
            <a:pPr algn="ctr" eaLnBrk="1" hangingPunct="1">
              <a:buFontTx/>
              <a:buNone/>
            </a:pPr>
            <a:r>
              <a:rPr lang="en-US" sz="1400" b="1" u="sng" dirty="0" smtClean="0"/>
              <a:t>AIR TRAFFIC CONTROL</a:t>
            </a:r>
          </a:p>
          <a:p>
            <a:pPr eaLnBrk="1" hangingPunct="1"/>
            <a:r>
              <a:rPr lang="en-US" sz="1200" dirty="0" smtClean="0"/>
              <a:t>Control Zone for Rotary wing A/C 6k in diameter.</a:t>
            </a:r>
          </a:p>
          <a:p>
            <a:pPr eaLnBrk="1" hangingPunct="1"/>
            <a:r>
              <a:rPr lang="en-US" sz="1200" dirty="0" smtClean="0"/>
              <a:t>Control Zone for Fixed wing A/C 18k in diameter.</a:t>
            </a:r>
          </a:p>
          <a:p>
            <a:pPr eaLnBrk="1" hangingPunct="1"/>
            <a:endParaRPr lang="en-US" sz="1200" dirty="0" smtClean="0"/>
          </a:p>
          <a:p>
            <a:pPr eaLnBrk="1" hangingPunct="1"/>
            <a:r>
              <a:rPr lang="en-US" sz="1200" dirty="0" smtClean="0"/>
              <a:t>Divide control zone into quadrants,</a:t>
            </a:r>
          </a:p>
          <a:p>
            <a:pPr lvl="1" eaLnBrk="1" hangingPunct="1"/>
            <a:r>
              <a:rPr lang="en-US" sz="1000" dirty="0" smtClean="0"/>
              <a:t>CCP 6-8k from center of Op site.</a:t>
            </a:r>
          </a:p>
          <a:p>
            <a:pPr lvl="1" eaLnBrk="1" hangingPunct="1"/>
            <a:r>
              <a:rPr lang="en-US" sz="1000" dirty="0" smtClean="0"/>
              <a:t>RP (in remaining quadrants) 6-8k from center of Op site.</a:t>
            </a:r>
          </a:p>
          <a:p>
            <a:pPr lvl="1" eaLnBrk="1" hangingPunct="1"/>
            <a:r>
              <a:rPr lang="en-US" sz="1000" dirty="0" smtClean="0"/>
              <a:t>Label everything (dist, dir)</a:t>
            </a:r>
          </a:p>
          <a:p>
            <a:pPr lvl="1" eaLnBrk="1" hangingPunct="1">
              <a:buFontTx/>
              <a:buNone/>
            </a:pPr>
            <a:endParaRPr lang="en-US" sz="10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r>
              <a:rPr lang="en-US" sz="1200" dirty="0" smtClean="0"/>
              <a:t>Prepare GTA block:</a:t>
            </a:r>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eaLnBrk="1" hangingPunct="1"/>
            <a:endParaRPr lang="en-US" sz="1200" dirty="0" smtClean="0"/>
          </a:p>
          <a:p>
            <a:pPr lvl="1" eaLnBrk="1" hangingPunct="1"/>
            <a:endParaRPr lang="en-US" sz="1000" dirty="0" smtClean="0"/>
          </a:p>
        </p:txBody>
      </p:sp>
      <p:sp>
        <p:nvSpPr>
          <p:cNvPr id="6147" name="Rectangle 7"/>
          <p:cNvSpPr>
            <a:spLocks noGrp="1" noChangeArrowheads="1"/>
          </p:cNvSpPr>
          <p:nvPr>
            <p:ph type="body" sz="half" idx="2"/>
          </p:nvPr>
        </p:nvSpPr>
        <p:spPr>
          <a:xfrm>
            <a:off x="4724400" y="0"/>
            <a:ext cx="4419600" cy="6858000"/>
          </a:xfrm>
        </p:spPr>
        <p:txBody>
          <a:bodyPr/>
          <a:lstStyle/>
          <a:p>
            <a:pPr marL="533400" indent="-533400" algn="ctr" eaLnBrk="1" hangingPunct="1">
              <a:buFontTx/>
              <a:buNone/>
            </a:pPr>
            <a:endParaRPr lang="en-US" sz="1400" b="1" u="sng" dirty="0" smtClean="0"/>
          </a:p>
          <a:p>
            <a:pPr marL="533400" indent="-533400" algn="ctr" eaLnBrk="1" hangingPunct="1">
              <a:buFontTx/>
              <a:buNone/>
            </a:pPr>
            <a:r>
              <a:rPr lang="en-US" sz="1400" b="1" u="sng" dirty="0" smtClean="0"/>
              <a:t>MEDEVAC</a:t>
            </a:r>
          </a:p>
          <a:p>
            <a:pPr marL="533400" indent="-533400" eaLnBrk="1" hangingPunct="1">
              <a:buFontTx/>
              <a:buNone/>
            </a:pPr>
            <a:r>
              <a:rPr lang="en-US" sz="1400" b="1" u="sng" dirty="0" smtClean="0"/>
              <a:t>UH-60</a:t>
            </a:r>
            <a:r>
              <a:rPr lang="en-US" sz="1400" b="1" dirty="0" smtClean="0"/>
              <a:t>:  </a:t>
            </a:r>
            <a:r>
              <a:rPr lang="en-US" sz="1200" dirty="0" smtClean="0"/>
              <a:t>Crew of 2 pilots, 1 crew chief and 1 medic.</a:t>
            </a:r>
            <a:r>
              <a:rPr lang="en-US" dirty="0" smtClean="0"/>
              <a:t>  </a:t>
            </a:r>
            <a:r>
              <a:rPr lang="en-US" sz="1200" dirty="0" smtClean="0"/>
              <a:t>Standard configuration is 4 litters and 4 ambulatory. The maximum configuration is 6 litters and 1 ambulatory or 7 ambulatory or some configuration thereof. Red Cross Markings: 5 one on the nose, belly, one on each cargo door and one on top. </a:t>
            </a:r>
          </a:p>
          <a:p>
            <a:pPr marL="533400" indent="-533400" eaLnBrk="1" hangingPunct="1">
              <a:buFontTx/>
              <a:buNone/>
            </a:pPr>
            <a:endParaRPr lang="en-US" sz="1200" dirty="0" smtClean="0"/>
          </a:p>
          <a:p>
            <a:pPr marL="533400" indent="-533400" eaLnBrk="1" hangingPunct="1">
              <a:buFontTx/>
              <a:buNone/>
            </a:pPr>
            <a:r>
              <a:rPr lang="en-US" sz="1200" b="1" u="sng" dirty="0" smtClean="0"/>
              <a:t>CH-47:</a:t>
            </a:r>
            <a:r>
              <a:rPr lang="en-US" sz="1200" dirty="0" smtClean="0"/>
              <a:t> Crew of 2 pilots, 2 crew chiefs and 1 medic for every 6 litter patients. The standard configuration is 16 ambulatory and 12 litters. The maximum configuration is 31 ambulatory or 1 ambulatory and 24 litters. This aircraft has no Red Cross markings. The primary mission of this aircraft is Mass casualty evacuation.</a:t>
            </a:r>
          </a:p>
          <a:p>
            <a:pPr marL="533400" indent="-533400" algn="ctr" eaLnBrk="1" hangingPunct="1">
              <a:buFontTx/>
              <a:buNone/>
            </a:pPr>
            <a:r>
              <a:rPr lang="en-US" sz="1200" b="1" u="sng" dirty="0" smtClean="0"/>
              <a:t>CONFIGURATION</a:t>
            </a:r>
          </a:p>
          <a:p>
            <a:pPr marL="533400" indent="-533400" algn="ctr" eaLnBrk="1" hangingPunct="1">
              <a:buFontTx/>
              <a:buNone/>
            </a:pPr>
            <a:r>
              <a:rPr lang="en-US" sz="1200" u="sng" dirty="0" smtClean="0"/>
              <a:t>AMBULATORY</a:t>
            </a:r>
            <a:r>
              <a:rPr lang="en-US" sz="1200" dirty="0" smtClean="0"/>
              <a:t>		</a:t>
            </a:r>
            <a:r>
              <a:rPr lang="en-US" sz="1200" u="sng" dirty="0" smtClean="0"/>
              <a:t>LITTER</a:t>
            </a:r>
            <a:endParaRPr lang="en-US" sz="1200" dirty="0" smtClean="0"/>
          </a:p>
          <a:p>
            <a:pPr marL="533400" indent="-533400" algn="ctr" eaLnBrk="1" hangingPunct="1">
              <a:buFontTx/>
              <a:buNone/>
            </a:pPr>
            <a:r>
              <a:rPr lang="en-US" sz="1200" dirty="0" smtClean="0"/>
              <a:t>31				0</a:t>
            </a:r>
          </a:p>
          <a:p>
            <a:pPr marL="533400" indent="-533400" algn="ctr" eaLnBrk="1" hangingPunct="1">
              <a:buFontTx/>
              <a:buNone/>
            </a:pPr>
            <a:r>
              <a:rPr lang="en-US" sz="1200" dirty="0" smtClean="0"/>
              <a:t>25				4</a:t>
            </a:r>
          </a:p>
          <a:p>
            <a:pPr marL="533400" indent="-533400" algn="ctr" eaLnBrk="1" hangingPunct="1">
              <a:buFontTx/>
              <a:buNone/>
            </a:pPr>
            <a:r>
              <a:rPr lang="en-US" sz="1200" dirty="0" smtClean="0"/>
              <a:t>19				8</a:t>
            </a:r>
          </a:p>
          <a:p>
            <a:pPr marL="533400" indent="-533400" algn="ctr" eaLnBrk="1" hangingPunct="1">
              <a:buFontTx/>
              <a:buNone/>
            </a:pPr>
            <a:r>
              <a:rPr lang="en-US" sz="1200" dirty="0" smtClean="0"/>
              <a:t> </a:t>
            </a:r>
            <a:r>
              <a:rPr lang="en-US" sz="1200" u="sng" dirty="0" smtClean="0"/>
              <a:t>16		STANDARD		12</a:t>
            </a:r>
          </a:p>
          <a:p>
            <a:pPr marL="533400" indent="-533400" algn="ctr" eaLnBrk="1" hangingPunct="1">
              <a:buFontTx/>
              <a:buNone/>
            </a:pPr>
            <a:r>
              <a:rPr lang="en-US" sz="1200" dirty="0" smtClean="0"/>
              <a:t> 10				16</a:t>
            </a:r>
          </a:p>
          <a:p>
            <a:pPr marL="533400" indent="-533400" algn="ctr" eaLnBrk="1" hangingPunct="1">
              <a:buFontTx/>
              <a:buNone/>
            </a:pPr>
            <a:r>
              <a:rPr lang="en-US" sz="1200" dirty="0" smtClean="0"/>
              <a:t>  4				20</a:t>
            </a:r>
          </a:p>
          <a:p>
            <a:pPr marL="533400" indent="-533400" algn="ctr" eaLnBrk="1" hangingPunct="1">
              <a:buFontTx/>
              <a:buNone/>
            </a:pPr>
            <a:r>
              <a:rPr lang="en-US" sz="1200" dirty="0" smtClean="0"/>
              <a:t>  1				24</a:t>
            </a:r>
          </a:p>
          <a:p>
            <a:pPr marL="533400" indent="-533400" eaLnBrk="1" hangingPunct="1">
              <a:buFontTx/>
              <a:buNone/>
            </a:pPr>
            <a:endParaRPr lang="en-US" sz="1200" dirty="0" smtClean="0"/>
          </a:p>
          <a:p>
            <a:pPr marL="533400" indent="-533400" eaLnBrk="1" hangingPunct="1">
              <a:buFontTx/>
              <a:buNone/>
            </a:pPr>
            <a:r>
              <a:rPr lang="en-US" sz="1200" dirty="0" smtClean="0"/>
              <a:t> </a:t>
            </a:r>
            <a:r>
              <a:rPr lang="en-US" sz="1200" b="1" dirty="0" smtClean="0"/>
              <a:t>Aircraft Rescue Hoist:</a:t>
            </a:r>
            <a:r>
              <a:rPr lang="en-US" sz="1200" dirty="0" smtClean="0"/>
              <a:t> Utilized on the UH1V, UH-60 and the CH47D. The cable is 256 feet long with 250 feet of usable cable, with a tensile strength of 600 pounds. The hoist has two settings. A fast and a slow setting; the fast setting can lift 300 pounds at 250 feet per minute, the slow setting can lift 600 pounds at 125 feet per minute.</a:t>
            </a:r>
          </a:p>
          <a:p>
            <a:pPr marL="533400" indent="-533400" algn="ctr" eaLnBrk="1" hangingPunct="1">
              <a:buFontTx/>
              <a:buNone/>
            </a:pPr>
            <a:endParaRPr lang="en-US" sz="1200" dirty="0" smtClean="0"/>
          </a:p>
        </p:txBody>
      </p:sp>
      <p:grpSp>
        <p:nvGrpSpPr>
          <p:cNvPr id="6148" name="Group 21"/>
          <p:cNvGrpSpPr>
            <a:grpSpLocks/>
          </p:cNvGrpSpPr>
          <p:nvPr/>
        </p:nvGrpSpPr>
        <p:grpSpPr bwMode="auto">
          <a:xfrm>
            <a:off x="0" y="4038600"/>
            <a:ext cx="4384344" cy="2590800"/>
            <a:chOff x="0" y="1344"/>
            <a:chExt cx="2736" cy="1680"/>
          </a:xfrm>
        </p:grpSpPr>
        <p:sp>
          <p:nvSpPr>
            <p:cNvPr id="6183" name="Rectangle 15"/>
            <p:cNvSpPr>
              <a:spLocks noChangeArrowheads="1"/>
            </p:cNvSpPr>
            <p:nvPr/>
          </p:nvSpPr>
          <p:spPr bwMode="auto">
            <a:xfrm>
              <a:off x="0" y="1344"/>
              <a:ext cx="2736" cy="1680"/>
            </a:xfrm>
            <a:prstGeom prst="rect">
              <a:avLst/>
            </a:prstGeom>
            <a:noFill/>
            <a:ln w="28575">
              <a:solidFill>
                <a:schemeClr val="tx1"/>
              </a:solidFill>
              <a:miter lim="800000"/>
              <a:headEnd/>
              <a:tailEnd/>
            </a:ln>
          </p:spPr>
          <p:txBody>
            <a:bodyPr wrap="none" anchor="ctr"/>
            <a:lstStyle/>
            <a:p>
              <a:endParaRPr lang="en-US"/>
            </a:p>
          </p:txBody>
        </p:sp>
        <p:sp>
          <p:nvSpPr>
            <p:cNvPr id="6184" name="Text Box 17"/>
            <p:cNvSpPr txBox="1">
              <a:spLocks noChangeArrowheads="1"/>
            </p:cNvSpPr>
            <p:nvPr/>
          </p:nvSpPr>
          <p:spPr bwMode="auto">
            <a:xfrm>
              <a:off x="0" y="1344"/>
              <a:ext cx="2713" cy="1553"/>
            </a:xfrm>
            <a:prstGeom prst="rect">
              <a:avLst/>
            </a:prstGeom>
            <a:noFill/>
            <a:ln w="9525">
              <a:noFill/>
              <a:miter lim="800000"/>
              <a:headEnd/>
              <a:tailEnd/>
            </a:ln>
          </p:spPr>
          <p:txBody>
            <a:bodyPr wrap="none">
              <a:spAutoFit/>
            </a:bodyPr>
            <a:lstStyle/>
            <a:p>
              <a:r>
                <a:rPr lang="en-US" sz="1200" b="1"/>
                <a:t>HEADING: _______o DIST: _________ km</a:t>
              </a:r>
            </a:p>
            <a:p>
              <a:r>
                <a:rPr lang="en-US" sz="1200" b="1"/>
                <a:t>LAND / DROP HEADING: __________o</a:t>
              </a:r>
            </a:p>
            <a:p>
              <a:r>
                <a:rPr lang="en-US" sz="1200" b="1"/>
                <a:t>DROP SPEED ________knts DROP ALT _________’AGL</a:t>
              </a:r>
            </a:p>
            <a:p>
              <a:r>
                <a:rPr lang="en-US" sz="1200" b="1"/>
                <a:t>PERT INFO:  _____________________________________</a:t>
              </a:r>
            </a:p>
            <a:p>
              <a:r>
                <a:rPr lang="en-US" sz="1200" b="1"/>
                <a:t>_________________________________________________</a:t>
              </a:r>
            </a:p>
            <a:p>
              <a:r>
                <a:rPr lang="en-US" sz="1200" b="1"/>
                <a:t>_________________________________________________</a:t>
              </a:r>
            </a:p>
            <a:p>
              <a:r>
                <a:rPr lang="en-US" sz="1200" b="1"/>
                <a:t>________BUNDLES</a:t>
              </a:r>
            </a:p>
            <a:p>
              <a:r>
                <a:rPr lang="en-US" sz="1200" b="1"/>
                <a:t>			PER PASS</a:t>
              </a:r>
            </a:p>
            <a:p>
              <a:r>
                <a:rPr lang="en-US" sz="1200" b="1"/>
                <a:t>________JUMPERS</a:t>
              </a:r>
            </a:p>
            <a:p>
              <a:r>
                <a:rPr lang="en-US" sz="1200" b="1"/>
                <a:t>FIELD ELEVATION: __________’</a:t>
              </a:r>
            </a:p>
            <a:p>
              <a:r>
                <a:rPr lang="en-US" sz="1200" b="1"/>
                <a:t>ADVISORIES:  ____________________________________</a:t>
              </a:r>
            </a:p>
            <a:p>
              <a:r>
                <a:rPr lang="en-US" sz="1200" b="1"/>
                <a:t>_________________________________________________</a:t>
              </a:r>
            </a:p>
            <a:p>
              <a:r>
                <a:rPr lang="en-US" sz="1200" b="1"/>
                <a:t>_________________________________________________</a:t>
              </a:r>
            </a:p>
          </p:txBody>
        </p:sp>
        <p:sp>
          <p:nvSpPr>
            <p:cNvPr id="6185" name="Line 18"/>
            <p:cNvSpPr>
              <a:spLocks noChangeShapeType="1"/>
            </p:cNvSpPr>
            <p:nvPr/>
          </p:nvSpPr>
          <p:spPr bwMode="auto">
            <a:xfrm flipH="1">
              <a:off x="1296" y="2208"/>
              <a:ext cx="432" cy="0"/>
            </a:xfrm>
            <a:prstGeom prst="line">
              <a:avLst/>
            </a:prstGeom>
            <a:noFill/>
            <a:ln w="19050">
              <a:solidFill>
                <a:schemeClr val="tx1"/>
              </a:solidFill>
              <a:round/>
              <a:headEnd/>
              <a:tailEnd/>
            </a:ln>
          </p:spPr>
          <p:txBody>
            <a:bodyPr/>
            <a:lstStyle/>
            <a:p>
              <a:endParaRPr lang="en-US"/>
            </a:p>
          </p:txBody>
        </p:sp>
        <p:sp>
          <p:nvSpPr>
            <p:cNvPr id="6186" name="Line 19"/>
            <p:cNvSpPr>
              <a:spLocks noChangeShapeType="1"/>
            </p:cNvSpPr>
            <p:nvPr/>
          </p:nvSpPr>
          <p:spPr bwMode="auto">
            <a:xfrm>
              <a:off x="960" y="2112"/>
              <a:ext cx="336" cy="96"/>
            </a:xfrm>
            <a:prstGeom prst="line">
              <a:avLst/>
            </a:prstGeom>
            <a:noFill/>
            <a:ln w="19050">
              <a:solidFill>
                <a:schemeClr val="tx1"/>
              </a:solidFill>
              <a:round/>
              <a:headEnd/>
              <a:tailEnd/>
            </a:ln>
          </p:spPr>
          <p:txBody>
            <a:bodyPr/>
            <a:lstStyle/>
            <a:p>
              <a:endParaRPr lang="en-US"/>
            </a:p>
          </p:txBody>
        </p:sp>
        <p:sp>
          <p:nvSpPr>
            <p:cNvPr id="6187" name="Line 20"/>
            <p:cNvSpPr>
              <a:spLocks noChangeShapeType="1"/>
            </p:cNvSpPr>
            <p:nvPr/>
          </p:nvSpPr>
          <p:spPr bwMode="auto">
            <a:xfrm flipV="1">
              <a:off x="960" y="2208"/>
              <a:ext cx="336" cy="144"/>
            </a:xfrm>
            <a:prstGeom prst="line">
              <a:avLst/>
            </a:prstGeom>
            <a:noFill/>
            <a:ln w="19050">
              <a:solidFill>
                <a:schemeClr val="tx1"/>
              </a:solidFill>
              <a:round/>
              <a:headEnd/>
              <a:tailEnd/>
            </a:ln>
          </p:spPr>
          <p:txBody>
            <a:bodyPr/>
            <a:lstStyle/>
            <a:p>
              <a:endParaRPr lang="en-US"/>
            </a:p>
          </p:txBody>
        </p:sp>
      </p:grpSp>
      <p:sp>
        <p:nvSpPr>
          <p:cNvPr id="6149" name="Oval 83"/>
          <p:cNvSpPr>
            <a:spLocks noChangeArrowheads="1"/>
          </p:cNvSpPr>
          <p:nvPr/>
        </p:nvSpPr>
        <p:spPr bwMode="auto">
          <a:xfrm>
            <a:off x="1828800" y="2209800"/>
            <a:ext cx="1066800" cy="990600"/>
          </a:xfrm>
          <a:prstGeom prst="ellipse">
            <a:avLst/>
          </a:prstGeom>
          <a:noFill/>
          <a:ln w="9525">
            <a:solidFill>
              <a:schemeClr val="tx1"/>
            </a:solidFill>
            <a:round/>
            <a:headEnd/>
            <a:tailEnd/>
          </a:ln>
        </p:spPr>
        <p:txBody>
          <a:bodyPr wrap="none" anchor="ctr"/>
          <a:lstStyle/>
          <a:p>
            <a:endParaRPr lang="en-US"/>
          </a:p>
        </p:txBody>
      </p:sp>
      <p:sp>
        <p:nvSpPr>
          <p:cNvPr id="6150" name="AutoShape 84"/>
          <p:cNvSpPr>
            <a:spLocks noChangeArrowheads="1"/>
          </p:cNvSpPr>
          <p:nvPr/>
        </p:nvSpPr>
        <p:spPr bwMode="auto">
          <a:xfrm>
            <a:off x="2209800" y="2667000"/>
            <a:ext cx="304800" cy="152400"/>
          </a:xfrm>
          <a:prstGeom prst="flowChartDocument">
            <a:avLst/>
          </a:prstGeom>
          <a:noFill/>
          <a:ln w="9525">
            <a:solidFill>
              <a:schemeClr val="tx1"/>
            </a:solidFill>
            <a:miter lim="800000"/>
            <a:headEnd/>
            <a:tailEnd/>
          </a:ln>
        </p:spPr>
        <p:txBody>
          <a:bodyPr wrap="none" anchor="ctr"/>
          <a:lstStyle/>
          <a:p>
            <a:endParaRPr lang="en-US"/>
          </a:p>
        </p:txBody>
      </p:sp>
      <p:sp>
        <p:nvSpPr>
          <p:cNvPr id="6151" name="Line 85"/>
          <p:cNvSpPr>
            <a:spLocks noChangeShapeType="1"/>
          </p:cNvSpPr>
          <p:nvPr/>
        </p:nvSpPr>
        <p:spPr bwMode="auto">
          <a:xfrm flipV="1">
            <a:off x="2362200" y="2057400"/>
            <a:ext cx="0" cy="152400"/>
          </a:xfrm>
          <a:prstGeom prst="line">
            <a:avLst/>
          </a:prstGeom>
          <a:noFill/>
          <a:ln w="9525">
            <a:solidFill>
              <a:schemeClr val="tx1"/>
            </a:solidFill>
            <a:round/>
            <a:headEnd/>
            <a:tailEnd/>
          </a:ln>
        </p:spPr>
        <p:txBody>
          <a:bodyPr/>
          <a:lstStyle/>
          <a:p>
            <a:endParaRPr lang="en-US"/>
          </a:p>
        </p:txBody>
      </p:sp>
      <p:sp>
        <p:nvSpPr>
          <p:cNvPr id="6152" name="Line 86"/>
          <p:cNvSpPr>
            <a:spLocks noChangeShapeType="1"/>
          </p:cNvSpPr>
          <p:nvPr/>
        </p:nvSpPr>
        <p:spPr bwMode="auto">
          <a:xfrm flipV="1">
            <a:off x="2362200" y="3200400"/>
            <a:ext cx="0" cy="152400"/>
          </a:xfrm>
          <a:prstGeom prst="line">
            <a:avLst/>
          </a:prstGeom>
          <a:noFill/>
          <a:ln w="9525">
            <a:solidFill>
              <a:schemeClr val="tx1"/>
            </a:solidFill>
            <a:round/>
            <a:headEnd/>
            <a:tailEnd/>
          </a:ln>
        </p:spPr>
        <p:txBody>
          <a:bodyPr/>
          <a:lstStyle/>
          <a:p>
            <a:endParaRPr lang="en-US"/>
          </a:p>
        </p:txBody>
      </p:sp>
      <p:sp>
        <p:nvSpPr>
          <p:cNvPr id="6153" name="Line 87"/>
          <p:cNvSpPr>
            <a:spLocks noChangeShapeType="1"/>
          </p:cNvSpPr>
          <p:nvPr/>
        </p:nvSpPr>
        <p:spPr bwMode="auto">
          <a:xfrm flipV="1">
            <a:off x="2895600" y="2667000"/>
            <a:ext cx="152400" cy="0"/>
          </a:xfrm>
          <a:prstGeom prst="line">
            <a:avLst/>
          </a:prstGeom>
          <a:noFill/>
          <a:ln w="9525">
            <a:solidFill>
              <a:schemeClr val="tx1"/>
            </a:solidFill>
            <a:round/>
            <a:headEnd/>
            <a:tailEnd/>
          </a:ln>
        </p:spPr>
        <p:txBody>
          <a:bodyPr/>
          <a:lstStyle/>
          <a:p>
            <a:endParaRPr lang="en-US"/>
          </a:p>
        </p:txBody>
      </p:sp>
      <p:sp>
        <p:nvSpPr>
          <p:cNvPr id="6154" name="Line 88"/>
          <p:cNvSpPr>
            <a:spLocks noChangeShapeType="1"/>
          </p:cNvSpPr>
          <p:nvPr/>
        </p:nvSpPr>
        <p:spPr bwMode="auto">
          <a:xfrm flipV="1">
            <a:off x="1676400" y="2667000"/>
            <a:ext cx="152400" cy="0"/>
          </a:xfrm>
          <a:prstGeom prst="line">
            <a:avLst/>
          </a:prstGeom>
          <a:noFill/>
          <a:ln w="9525">
            <a:solidFill>
              <a:schemeClr val="tx1"/>
            </a:solidFill>
            <a:round/>
            <a:headEnd/>
            <a:tailEnd/>
          </a:ln>
        </p:spPr>
        <p:txBody>
          <a:bodyPr/>
          <a:lstStyle/>
          <a:p>
            <a:endParaRPr lang="en-US"/>
          </a:p>
        </p:txBody>
      </p:sp>
      <p:sp>
        <p:nvSpPr>
          <p:cNvPr id="6155" name="Line 89"/>
          <p:cNvSpPr>
            <a:spLocks noChangeShapeType="1"/>
          </p:cNvSpPr>
          <p:nvPr/>
        </p:nvSpPr>
        <p:spPr bwMode="auto">
          <a:xfrm flipH="1" flipV="1">
            <a:off x="2743200" y="3048000"/>
            <a:ext cx="152400" cy="152400"/>
          </a:xfrm>
          <a:prstGeom prst="line">
            <a:avLst/>
          </a:prstGeom>
          <a:noFill/>
          <a:ln w="9525">
            <a:solidFill>
              <a:schemeClr val="tx1"/>
            </a:solidFill>
            <a:round/>
            <a:headEnd/>
            <a:tailEnd/>
          </a:ln>
        </p:spPr>
        <p:txBody>
          <a:bodyPr/>
          <a:lstStyle/>
          <a:p>
            <a:endParaRPr lang="en-US"/>
          </a:p>
        </p:txBody>
      </p:sp>
      <p:sp>
        <p:nvSpPr>
          <p:cNvPr id="6156" name="Line 90"/>
          <p:cNvSpPr>
            <a:spLocks noChangeShapeType="1"/>
          </p:cNvSpPr>
          <p:nvPr/>
        </p:nvSpPr>
        <p:spPr bwMode="auto">
          <a:xfrm flipH="1" flipV="1">
            <a:off x="1828800" y="2209800"/>
            <a:ext cx="152400" cy="152400"/>
          </a:xfrm>
          <a:prstGeom prst="line">
            <a:avLst/>
          </a:prstGeom>
          <a:noFill/>
          <a:ln w="9525">
            <a:solidFill>
              <a:schemeClr val="tx1"/>
            </a:solidFill>
            <a:round/>
            <a:headEnd/>
            <a:tailEnd/>
          </a:ln>
        </p:spPr>
        <p:txBody>
          <a:bodyPr/>
          <a:lstStyle/>
          <a:p>
            <a:endParaRPr lang="en-US"/>
          </a:p>
        </p:txBody>
      </p:sp>
      <p:sp>
        <p:nvSpPr>
          <p:cNvPr id="6157" name="Line 91"/>
          <p:cNvSpPr>
            <a:spLocks noChangeShapeType="1"/>
          </p:cNvSpPr>
          <p:nvPr/>
        </p:nvSpPr>
        <p:spPr bwMode="auto">
          <a:xfrm flipV="1">
            <a:off x="2743200" y="2209800"/>
            <a:ext cx="152400" cy="152400"/>
          </a:xfrm>
          <a:prstGeom prst="line">
            <a:avLst/>
          </a:prstGeom>
          <a:noFill/>
          <a:ln w="9525">
            <a:solidFill>
              <a:schemeClr val="tx1"/>
            </a:solidFill>
            <a:round/>
            <a:headEnd/>
            <a:tailEnd/>
          </a:ln>
        </p:spPr>
        <p:txBody>
          <a:bodyPr/>
          <a:lstStyle/>
          <a:p>
            <a:endParaRPr lang="en-US"/>
          </a:p>
        </p:txBody>
      </p:sp>
      <p:sp>
        <p:nvSpPr>
          <p:cNvPr id="6158" name="Line 92"/>
          <p:cNvSpPr>
            <a:spLocks noChangeShapeType="1"/>
          </p:cNvSpPr>
          <p:nvPr/>
        </p:nvSpPr>
        <p:spPr bwMode="auto">
          <a:xfrm flipV="1">
            <a:off x="1828800" y="3048000"/>
            <a:ext cx="152400" cy="152400"/>
          </a:xfrm>
          <a:prstGeom prst="line">
            <a:avLst/>
          </a:prstGeom>
          <a:noFill/>
          <a:ln w="9525">
            <a:solidFill>
              <a:schemeClr val="tx1"/>
            </a:solidFill>
            <a:round/>
            <a:headEnd/>
            <a:tailEnd/>
          </a:ln>
        </p:spPr>
        <p:txBody>
          <a:bodyPr/>
          <a:lstStyle/>
          <a:p>
            <a:endParaRPr lang="en-US"/>
          </a:p>
        </p:txBody>
      </p:sp>
      <p:sp>
        <p:nvSpPr>
          <p:cNvPr id="6159" name="Oval 93"/>
          <p:cNvSpPr>
            <a:spLocks noChangeArrowheads="1"/>
          </p:cNvSpPr>
          <p:nvPr/>
        </p:nvSpPr>
        <p:spPr bwMode="auto">
          <a:xfrm>
            <a:off x="914400" y="1981200"/>
            <a:ext cx="304800" cy="304800"/>
          </a:xfrm>
          <a:prstGeom prst="ellipse">
            <a:avLst/>
          </a:prstGeom>
          <a:noFill/>
          <a:ln w="9525">
            <a:solidFill>
              <a:schemeClr val="tx1"/>
            </a:solidFill>
            <a:round/>
            <a:headEnd/>
            <a:tailEnd/>
          </a:ln>
        </p:spPr>
        <p:txBody>
          <a:bodyPr wrap="none" anchor="ctr"/>
          <a:lstStyle/>
          <a:p>
            <a:endParaRPr lang="en-US"/>
          </a:p>
        </p:txBody>
      </p:sp>
      <p:sp>
        <p:nvSpPr>
          <p:cNvPr id="6160" name="Text Box 94"/>
          <p:cNvSpPr txBox="1">
            <a:spLocks noChangeArrowheads="1"/>
          </p:cNvSpPr>
          <p:nvPr/>
        </p:nvSpPr>
        <p:spPr bwMode="auto">
          <a:xfrm>
            <a:off x="838200" y="2071687"/>
            <a:ext cx="398463" cy="214313"/>
          </a:xfrm>
          <a:prstGeom prst="rect">
            <a:avLst/>
          </a:prstGeom>
          <a:noFill/>
          <a:ln w="9525">
            <a:noFill/>
            <a:miter lim="800000"/>
            <a:headEnd/>
            <a:tailEnd/>
          </a:ln>
        </p:spPr>
        <p:txBody>
          <a:bodyPr wrap="none">
            <a:spAutoFit/>
          </a:bodyPr>
          <a:lstStyle/>
          <a:p>
            <a:r>
              <a:rPr lang="en-US" dirty="0"/>
              <a:t>CCP</a:t>
            </a:r>
          </a:p>
        </p:txBody>
      </p:sp>
      <p:sp>
        <p:nvSpPr>
          <p:cNvPr id="6161" name="AutoShape 95"/>
          <p:cNvSpPr>
            <a:spLocks noChangeArrowheads="1"/>
          </p:cNvSpPr>
          <p:nvPr/>
        </p:nvSpPr>
        <p:spPr bwMode="auto">
          <a:xfrm>
            <a:off x="3429000" y="1981200"/>
            <a:ext cx="381000" cy="381000"/>
          </a:xfrm>
          <a:prstGeom prst="triangle">
            <a:avLst>
              <a:gd name="adj" fmla="val 50000"/>
            </a:avLst>
          </a:prstGeom>
          <a:noFill/>
          <a:ln w="9525">
            <a:solidFill>
              <a:schemeClr val="tx1"/>
            </a:solidFill>
            <a:miter lim="800000"/>
            <a:headEnd/>
            <a:tailEnd/>
          </a:ln>
        </p:spPr>
        <p:txBody>
          <a:bodyPr wrap="none" anchor="ctr"/>
          <a:lstStyle/>
          <a:p>
            <a:endParaRPr lang="en-US"/>
          </a:p>
        </p:txBody>
      </p:sp>
      <p:sp>
        <p:nvSpPr>
          <p:cNvPr id="6162" name="AutoShape 97"/>
          <p:cNvSpPr>
            <a:spLocks noChangeArrowheads="1"/>
          </p:cNvSpPr>
          <p:nvPr/>
        </p:nvSpPr>
        <p:spPr bwMode="auto">
          <a:xfrm>
            <a:off x="3200400" y="2971800"/>
            <a:ext cx="381000" cy="381000"/>
          </a:xfrm>
          <a:prstGeom prst="triangle">
            <a:avLst>
              <a:gd name="adj" fmla="val 50000"/>
            </a:avLst>
          </a:prstGeom>
          <a:noFill/>
          <a:ln w="9525">
            <a:solidFill>
              <a:schemeClr val="tx1"/>
            </a:solidFill>
            <a:miter lim="800000"/>
            <a:headEnd/>
            <a:tailEnd/>
          </a:ln>
        </p:spPr>
        <p:txBody>
          <a:bodyPr wrap="none" anchor="ctr"/>
          <a:lstStyle/>
          <a:p>
            <a:endParaRPr lang="en-US"/>
          </a:p>
        </p:txBody>
      </p:sp>
      <p:sp>
        <p:nvSpPr>
          <p:cNvPr id="6163" name="AutoShape 98"/>
          <p:cNvSpPr>
            <a:spLocks noChangeArrowheads="1"/>
          </p:cNvSpPr>
          <p:nvPr/>
        </p:nvSpPr>
        <p:spPr bwMode="auto">
          <a:xfrm>
            <a:off x="1295400" y="3200400"/>
            <a:ext cx="381000" cy="381000"/>
          </a:xfrm>
          <a:prstGeom prst="triangle">
            <a:avLst>
              <a:gd name="adj" fmla="val 50000"/>
            </a:avLst>
          </a:prstGeom>
          <a:noFill/>
          <a:ln w="9525">
            <a:solidFill>
              <a:schemeClr val="tx1"/>
            </a:solidFill>
            <a:miter lim="800000"/>
            <a:headEnd/>
            <a:tailEnd/>
          </a:ln>
        </p:spPr>
        <p:txBody>
          <a:bodyPr wrap="none" anchor="ctr"/>
          <a:lstStyle/>
          <a:p>
            <a:endParaRPr lang="en-US"/>
          </a:p>
        </p:txBody>
      </p:sp>
      <p:sp>
        <p:nvSpPr>
          <p:cNvPr id="6164" name="Text Box 99"/>
          <p:cNvSpPr txBox="1">
            <a:spLocks noChangeArrowheads="1"/>
          </p:cNvSpPr>
          <p:nvPr/>
        </p:nvSpPr>
        <p:spPr bwMode="auto">
          <a:xfrm>
            <a:off x="3429000" y="2133600"/>
            <a:ext cx="382588" cy="214313"/>
          </a:xfrm>
          <a:prstGeom prst="rect">
            <a:avLst/>
          </a:prstGeom>
          <a:noFill/>
          <a:ln w="9525">
            <a:noFill/>
            <a:miter lim="800000"/>
            <a:headEnd/>
            <a:tailEnd/>
          </a:ln>
        </p:spPr>
        <p:txBody>
          <a:bodyPr wrap="none">
            <a:spAutoFit/>
          </a:bodyPr>
          <a:lstStyle/>
          <a:p>
            <a:r>
              <a:rPr lang="en-US"/>
              <a:t>RP1</a:t>
            </a:r>
          </a:p>
        </p:txBody>
      </p:sp>
      <p:sp>
        <p:nvSpPr>
          <p:cNvPr id="6165" name="Text Box 100"/>
          <p:cNvSpPr txBox="1">
            <a:spLocks noChangeArrowheads="1"/>
          </p:cNvSpPr>
          <p:nvPr/>
        </p:nvSpPr>
        <p:spPr bwMode="auto">
          <a:xfrm>
            <a:off x="3200400" y="3124200"/>
            <a:ext cx="382588" cy="214313"/>
          </a:xfrm>
          <a:prstGeom prst="rect">
            <a:avLst/>
          </a:prstGeom>
          <a:noFill/>
          <a:ln w="9525">
            <a:noFill/>
            <a:miter lim="800000"/>
            <a:headEnd/>
            <a:tailEnd/>
          </a:ln>
        </p:spPr>
        <p:txBody>
          <a:bodyPr wrap="none">
            <a:spAutoFit/>
          </a:bodyPr>
          <a:lstStyle/>
          <a:p>
            <a:r>
              <a:rPr lang="en-US"/>
              <a:t>RP2</a:t>
            </a:r>
          </a:p>
        </p:txBody>
      </p:sp>
      <p:sp>
        <p:nvSpPr>
          <p:cNvPr id="6166" name="Text Box 101"/>
          <p:cNvSpPr txBox="1">
            <a:spLocks noChangeArrowheads="1"/>
          </p:cNvSpPr>
          <p:nvPr/>
        </p:nvSpPr>
        <p:spPr bwMode="auto">
          <a:xfrm>
            <a:off x="1295400" y="3352800"/>
            <a:ext cx="382588" cy="214313"/>
          </a:xfrm>
          <a:prstGeom prst="rect">
            <a:avLst/>
          </a:prstGeom>
          <a:noFill/>
          <a:ln w="9525">
            <a:noFill/>
            <a:miter lim="800000"/>
            <a:headEnd/>
            <a:tailEnd/>
          </a:ln>
        </p:spPr>
        <p:txBody>
          <a:bodyPr wrap="none">
            <a:spAutoFit/>
          </a:bodyPr>
          <a:lstStyle/>
          <a:p>
            <a:r>
              <a:rPr lang="en-US"/>
              <a:t>RP3</a:t>
            </a:r>
          </a:p>
        </p:txBody>
      </p:sp>
      <p:sp>
        <p:nvSpPr>
          <p:cNvPr id="6167" name="Text Box 105"/>
          <p:cNvSpPr txBox="1">
            <a:spLocks noChangeArrowheads="1"/>
          </p:cNvSpPr>
          <p:nvPr/>
        </p:nvSpPr>
        <p:spPr bwMode="auto">
          <a:xfrm>
            <a:off x="365125" y="2649538"/>
            <a:ext cx="766763" cy="244475"/>
          </a:xfrm>
          <a:prstGeom prst="rect">
            <a:avLst/>
          </a:prstGeom>
          <a:noFill/>
          <a:ln w="9525">
            <a:noFill/>
            <a:miter lim="800000"/>
            <a:headEnd/>
            <a:tailEnd/>
          </a:ln>
        </p:spPr>
        <p:txBody>
          <a:bodyPr wrap="none">
            <a:spAutoFit/>
          </a:bodyPr>
          <a:lstStyle/>
          <a:p>
            <a:r>
              <a:rPr lang="en-US" sz="1000"/>
              <a:t>OPS SITE</a:t>
            </a:r>
          </a:p>
        </p:txBody>
      </p:sp>
      <p:sp>
        <p:nvSpPr>
          <p:cNvPr id="6168" name="Line 106"/>
          <p:cNvSpPr>
            <a:spLocks noChangeShapeType="1"/>
          </p:cNvSpPr>
          <p:nvPr/>
        </p:nvSpPr>
        <p:spPr bwMode="auto">
          <a:xfrm>
            <a:off x="1143000" y="2743200"/>
            <a:ext cx="1219200" cy="0"/>
          </a:xfrm>
          <a:prstGeom prst="line">
            <a:avLst/>
          </a:prstGeom>
          <a:noFill/>
          <a:ln w="9525">
            <a:solidFill>
              <a:schemeClr val="tx1"/>
            </a:solidFill>
            <a:round/>
            <a:headEnd/>
            <a:tailEnd type="triangle" w="med" len="med"/>
          </a:ln>
        </p:spPr>
        <p:txBody>
          <a:bodyPr/>
          <a:lstStyle/>
          <a:p>
            <a:endParaRPr lang="en-US"/>
          </a:p>
        </p:txBody>
      </p:sp>
      <p:sp>
        <p:nvSpPr>
          <p:cNvPr id="6169" name="Text Box 107"/>
          <p:cNvSpPr txBox="1">
            <a:spLocks noChangeArrowheads="1"/>
          </p:cNvSpPr>
          <p:nvPr/>
        </p:nvSpPr>
        <p:spPr bwMode="auto">
          <a:xfrm>
            <a:off x="1965325" y="2306638"/>
            <a:ext cx="642938" cy="304800"/>
          </a:xfrm>
          <a:prstGeom prst="rect">
            <a:avLst/>
          </a:prstGeom>
          <a:noFill/>
          <a:ln w="9525">
            <a:noFill/>
            <a:miter lim="800000"/>
            <a:headEnd/>
            <a:tailEnd/>
          </a:ln>
        </p:spPr>
        <p:txBody>
          <a:bodyPr wrap="none">
            <a:spAutoFit/>
          </a:bodyPr>
          <a:lstStyle/>
          <a:p>
            <a:pPr algn="ctr"/>
            <a:r>
              <a:rPr lang="en-US" sz="700"/>
              <a:t>CONTROL </a:t>
            </a:r>
          </a:p>
          <a:p>
            <a:pPr algn="ctr"/>
            <a:r>
              <a:rPr lang="en-US" sz="700"/>
              <a:t>ZONE</a:t>
            </a:r>
          </a:p>
        </p:txBody>
      </p:sp>
      <p:sp>
        <p:nvSpPr>
          <p:cNvPr id="6170" name="Text Box 108"/>
          <p:cNvSpPr txBox="1">
            <a:spLocks noChangeArrowheads="1"/>
          </p:cNvSpPr>
          <p:nvPr/>
        </p:nvSpPr>
        <p:spPr bwMode="auto">
          <a:xfrm>
            <a:off x="2209800" y="1905000"/>
            <a:ext cx="374650" cy="228600"/>
          </a:xfrm>
          <a:prstGeom prst="rect">
            <a:avLst/>
          </a:prstGeom>
          <a:noFill/>
          <a:ln w="9525">
            <a:noFill/>
            <a:miter lim="800000"/>
            <a:headEnd/>
            <a:tailEnd/>
          </a:ln>
        </p:spPr>
        <p:txBody>
          <a:bodyPr wrap="none">
            <a:spAutoFit/>
          </a:bodyPr>
          <a:lstStyle/>
          <a:p>
            <a:r>
              <a:rPr lang="en-US" sz="900"/>
              <a:t>360</a:t>
            </a:r>
          </a:p>
        </p:txBody>
      </p:sp>
      <p:sp>
        <p:nvSpPr>
          <p:cNvPr id="6171" name="Text Box 109"/>
          <p:cNvSpPr txBox="1">
            <a:spLocks noChangeArrowheads="1"/>
          </p:cNvSpPr>
          <p:nvPr/>
        </p:nvSpPr>
        <p:spPr bwMode="auto">
          <a:xfrm>
            <a:off x="2803525" y="2052638"/>
            <a:ext cx="374650" cy="228600"/>
          </a:xfrm>
          <a:prstGeom prst="rect">
            <a:avLst/>
          </a:prstGeom>
          <a:noFill/>
          <a:ln w="9525">
            <a:noFill/>
            <a:miter lim="800000"/>
            <a:headEnd/>
            <a:tailEnd/>
          </a:ln>
        </p:spPr>
        <p:txBody>
          <a:bodyPr wrap="none">
            <a:spAutoFit/>
          </a:bodyPr>
          <a:lstStyle/>
          <a:p>
            <a:r>
              <a:rPr lang="en-US" sz="900"/>
              <a:t>045</a:t>
            </a:r>
          </a:p>
        </p:txBody>
      </p:sp>
      <p:sp>
        <p:nvSpPr>
          <p:cNvPr id="6172" name="Text Box 110"/>
          <p:cNvSpPr txBox="1">
            <a:spLocks noChangeArrowheads="1"/>
          </p:cNvSpPr>
          <p:nvPr/>
        </p:nvSpPr>
        <p:spPr bwMode="auto">
          <a:xfrm>
            <a:off x="2955925" y="2586038"/>
            <a:ext cx="374650" cy="228600"/>
          </a:xfrm>
          <a:prstGeom prst="rect">
            <a:avLst/>
          </a:prstGeom>
          <a:noFill/>
          <a:ln w="9525">
            <a:noFill/>
            <a:miter lim="800000"/>
            <a:headEnd/>
            <a:tailEnd/>
          </a:ln>
        </p:spPr>
        <p:txBody>
          <a:bodyPr wrap="none">
            <a:spAutoFit/>
          </a:bodyPr>
          <a:lstStyle/>
          <a:p>
            <a:r>
              <a:rPr lang="en-US" sz="900"/>
              <a:t>090</a:t>
            </a:r>
          </a:p>
        </p:txBody>
      </p:sp>
      <p:sp>
        <p:nvSpPr>
          <p:cNvPr id="6173" name="Text Box 111"/>
          <p:cNvSpPr txBox="1">
            <a:spLocks noChangeArrowheads="1"/>
          </p:cNvSpPr>
          <p:nvPr/>
        </p:nvSpPr>
        <p:spPr bwMode="auto">
          <a:xfrm>
            <a:off x="2803525" y="3119438"/>
            <a:ext cx="374650" cy="228600"/>
          </a:xfrm>
          <a:prstGeom prst="rect">
            <a:avLst/>
          </a:prstGeom>
          <a:noFill/>
          <a:ln w="9525">
            <a:noFill/>
            <a:miter lim="800000"/>
            <a:headEnd/>
            <a:tailEnd/>
          </a:ln>
        </p:spPr>
        <p:txBody>
          <a:bodyPr wrap="none">
            <a:spAutoFit/>
          </a:bodyPr>
          <a:lstStyle/>
          <a:p>
            <a:r>
              <a:rPr lang="en-US" sz="900"/>
              <a:t>135</a:t>
            </a:r>
          </a:p>
        </p:txBody>
      </p:sp>
      <p:sp>
        <p:nvSpPr>
          <p:cNvPr id="6174" name="Text Box 112"/>
          <p:cNvSpPr txBox="1">
            <a:spLocks noChangeArrowheads="1"/>
          </p:cNvSpPr>
          <p:nvPr/>
        </p:nvSpPr>
        <p:spPr bwMode="auto">
          <a:xfrm>
            <a:off x="2209800" y="3352800"/>
            <a:ext cx="374650" cy="228600"/>
          </a:xfrm>
          <a:prstGeom prst="rect">
            <a:avLst/>
          </a:prstGeom>
          <a:noFill/>
          <a:ln w="9525">
            <a:noFill/>
            <a:miter lim="800000"/>
            <a:headEnd/>
            <a:tailEnd/>
          </a:ln>
        </p:spPr>
        <p:txBody>
          <a:bodyPr wrap="none">
            <a:spAutoFit/>
          </a:bodyPr>
          <a:lstStyle/>
          <a:p>
            <a:r>
              <a:rPr lang="en-US" sz="900"/>
              <a:t>180</a:t>
            </a:r>
          </a:p>
        </p:txBody>
      </p:sp>
      <p:sp>
        <p:nvSpPr>
          <p:cNvPr id="6175" name="Text Box 113"/>
          <p:cNvSpPr txBox="1">
            <a:spLocks noChangeArrowheads="1"/>
          </p:cNvSpPr>
          <p:nvPr/>
        </p:nvSpPr>
        <p:spPr bwMode="auto">
          <a:xfrm>
            <a:off x="1584325" y="3195638"/>
            <a:ext cx="374650" cy="228600"/>
          </a:xfrm>
          <a:prstGeom prst="rect">
            <a:avLst/>
          </a:prstGeom>
          <a:noFill/>
          <a:ln w="9525">
            <a:noFill/>
            <a:miter lim="800000"/>
            <a:headEnd/>
            <a:tailEnd/>
          </a:ln>
        </p:spPr>
        <p:txBody>
          <a:bodyPr wrap="none">
            <a:spAutoFit/>
          </a:bodyPr>
          <a:lstStyle/>
          <a:p>
            <a:r>
              <a:rPr lang="en-US" sz="900"/>
              <a:t>215</a:t>
            </a:r>
          </a:p>
        </p:txBody>
      </p:sp>
      <p:sp>
        <p:nvSpPr>
          <p:cNvPr id="6176" name="Text Box 114"/>
          <p:cNvSpPr txBox="1">
            <a:spLocks noChangeArrowheads="1"/>
          </p:cNvSpPr>
          <p:nvPr/>
        </p:nvSpPr>
        <p:spPr bwMode="auto">
          <a:xfrm>
            <a:off x="1295400" y="2514600"/>
            <a:ext cx="184150" cy="228600"/>
          </a:xfrm>
          <a:prstGeom prst="rect">
            <a:avLst/>
          </a:prstGeom>
          <a:noFill/>
          <a:ln w="9525">
            <a:noFill/>
            <a:miter lim="800000"/>
            <a:headEnd/>
            <a:tailEnd/>
          </a:ln>
        </p:spPr>
        <p:txBody>
          <a:bodyPr wrap="none">
            <a:spAutoFit/>
          </a:bodyPr>
          <a:lstStyle/>
          <a:p>
            <a:endParaRPr lang="en-US" sz="900"/>
          </a:p>
        </p:txBody>
      </p:sp>
      <p:sp>
        <p:nvSpPr>
          <p:cNvPr id="6177" name="Text Box 115"/>
          <p:cNvSpPr txBox="1">
            <a:spLocks noChangeArrowheads="1"/>
          </p:cNvSpPr>
          <p:nvPr/>
        </p:nvSpPr>
        <p:spPr bwMode="auto">
          <a:xfrm>
            <a:off x="1371600" y="2514600"/>
            <a:ext cx="374650" cy="228600"/>
          </a:xfrm>
          <a:prstGeom prst="rect">
            <a:avLst/>
          </a:prstGeom>
          <a:noFill/>
          <a:ln w="9525">
            <a:noFill/>
            <a:miter lim="800000"/>
            <a:headEnd/>
            <a:tailEnd/>
          </a:ln>
        </p:spPr>
        <p:txBody>
          <a:bodyPr wrap="none">
            <a:spAutoFit/>
          </a:bodyPr>
          <a:lstStyle/>
          <a:p>
            <a:r>
              <a:rPr lang="en-US" sz="900"/>
              <a:t>270</a:t>
            </a:r>
          </a:p>
        </p:txBody>
      </p:sp>
      <p:sp>
        <p:nvSpPr>
          <p:cNvPr id="6178" name="Text Box 116"/>
          <p:cNvSpPr txBox="1">
            <a:spLocks noChangeArrowheads="1"/>
          </p:cNvSpPr>
          <p:nvPr/>
        </p:nvSpPr>
        <p:spPr bwMode="auto">
          <a:xfrm>
            <a:off x="1508125" y="2052638"/>
            <a:ext cx="374650" cy="228600"/>
          </a:xfrm>
          <a:prstGeom prst="rect">
            <a:avLst/>
          </a:prstGeom>
          <a:noFill/>
          <a:ln w="9525">
            <a:noFill/>
            <a:miter lim="800000"/>
            <a:headEnd/>
            <a:tailEnd/>
          </a:ln>
        </p:spPr>
        <p:txBody>
          <a:bodyPr wrap="none">
            <a:spAutoFit/>
          </a:bodyPr>
          <a:lstStyle/>
          <a:p>
            <a:r>
              <a:rPr lang="en-US" sz="900"/>
              <a:t>315</a:t>
            </a:r>
          </a:p>
        </p:txBody>
      </p:sp>
      <p:sp>
        <p:nvSpPr>
          <p:cNvPr id="6179" name="Line 117"/>
          <p:cNvSpPr>
            <a:spLocks noChangeShapeType="1"/>
          </p:cNvSpPr>
          <p:nvPr/>
        </p:nvSpPr>
        <p:spPr bwMode="auto">
          <a:xfrm>
            <a:off x="1219200" y="2133600"/>
            <a:ext cx="152400" cy="76200"/>
          </a:xfrm>
          <a:prstGeom prst="line">
            <a:avLst/>
          </a:prstGeom>
          <a:noFill/>
          <a:ln w="9525">
            <a:solidFill>
              <a:schemeClr val="tx1"/>
            </a:solidFill>
            <a:round/>
            <a:headEnd/>
            <a:tailEnd type="triangle" w="med" len="med"/>
          </a:ln>
        </p:spPr>
        <p:txBody>
          <a:bodyPr/>
          <a:lstStyle/>
          <a:p>
            <a:endParaRPr lang="en-US"/>
          </a:p>
        </p:txBody>
      </p:sp>
      <p:sp>
        <p:nvSpPr>
          <p:cNvPr id="6180" name="Line 122"/>
          <p:cNvSpPr>
            <a:spLocks noChangeShapeType="1"/>
          </p:cNvSpPr>
          <p:nvPr/>
        </p:nvSpPr>
        <p:spPr bwMode="auto">
          <a:xfrm flipV="1">
            <a:off x="1447800" y="3048000"/>
            <a:ext cx="228600" cy="228600"/>
          </a:xfrm>
          <a:prstGeom prst="line">
            <a:avLst/>
          </a:prstGeom>
          <a:noFill/>
          <a:ln w="9525">
            <a:solidFill>
              <a:schemeClr val="tx1"/>
            </a:solidFill>
            <a:round/>
            <a:headEnd type="triangle" w="med" len="med"/>
            <a:tailEnd type="triangle" w="med" len="med"/>
          </a:ln>
        </p:spPr>
        <p:txBody>
          <a:bodyPr/>
          <a:lstStyle/>
          <a:p>
            <a:endParaRPr lang="en-US"/>
          </a:p>
        </p:txBody>
      </p:sp>
      <p:sp>
        <p:nvSpPr>
          <p:cNvPr id="6181" name="Line 123"/>
          <p:cNvSpPr>
            <a:spLocks noChangeShapeType="1"/>
          </p:cNvSpPr>
          <p:nvPr/>
        </p:nvSpPr>
        <p:spPr bwMode="auto">
          <a:xfrm flipH="1" flipV="1">
            <a:off x="3124200" y="2895600"/>
            <a:ext cx="304800" cy="76200"/>
          </a:xfrm>
          <a:prstGeom prst="line">
            <a:avLst/>
          </a:prstGeom>
          <a:noFill/>
          <a:ln w="9525">
            <a:solidFill>
              <a:schemeClr val="tx1"/>
            </a:solidFill>
            <a:round/>
            <a:headEnd type="triangle" w="med" len="med"/>
            <a:tailEnd type="triangle" w="med" len="med"/>
          </a:ln>
        </p:spPr>
        <p:txBody>
          <a:bodyPr/>
          <a:lstStyle/>
          <a:p>
            <a:endParaRPr lang="en-US"/>
          </a:p>
        </p:txBody>
      </p:sp>
      <p:sp>
        <p:nvSpPr>
          <p:cNvPr id="6182" name="Line 124"/>
          <p:cNvSpPr>
            <a:spLocks noChangeShapeType="1"/>
          </p:cNvSpPr>
          <p:nvPr/>
        </p:nvSpPr>
        <p:spPr bwMode="auto">
          <a:xfrm flipH="1">
            <a:off x="3124200" y="2362200"/>
            <a:ext cx="304800" cy="152400"/>
          </a:xfrm>
          <a:prstGeom prst="line">
            <a:avLst/>
          </a:prstGeom>
          <a:noFill/>
          <a:ln w="9525">
            <a:solidFill>
              <a:schemeClr val="tx1"/>
            </a:solidFill>
            <a:round/>
            <a:headEnd type="triangle" w="med" len="me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0" y="0"/>
            <a:ext cx="4191000" cy="6858000"/>
          </a:xfrm>
        </p:spPr>
        <p:txBody>
          <a:bodyPr/>
          <a:lstStyle/>
          <a:p>
            <a:pPr algn="ctr" eaLnBrk="1" hangingPunct="1">
              <a:lnSpc>
                <a:spcPct val="80000"/>
              </a:lnSpc>
              <a:buFontTx/>
              <a:buNone/>
            </a:pPr>
            <a:r>
              <a:rPr lang="en-US" sz="1400" b="1" u="sng" dirty="0" smtClean="0"/>
              <a:t>STANDARDIZED 9-LINE MEDEVAC REQUEST</a:t>
            </a:r>
          </a:p>
          <a:p>
            <a:pPr algn="ctr" eaLnBrk="1" hangingPunct="1">
              <a:lnSpc>
                <a:spcPct val="80000"/>
              </a:lnSpc>
              <a:buFontTx/>
              <a:buNone/>
            </a:pPr>
            <a:endParaRPr lang="en-US" sz="1400" b="1" u="sng" dirty="0" smtClean="0"/>
          </a:p>
          <a:p>
            <a:pPr eaLnBrk="1" hangingPunct="1">
              <a:lnSpc>
                <a:spcPct val="80000"/>
              </a:lnSpc>
              <a:buFontTx/>
              <a:buNone/>
            </a:pPr>
            <a:r>
              <a:rPr lang="en-US" sz="1200" b="1" u="sng" dirty="0" smtClean="0"/>
              <a:t>LINE 1:</a:t>
            </a:r>
            <a:r>
              <a:rPr lang="en-US" sz="1200" dirty="0" smtClean="0"/>
              <a:t>  6 Digit grid coordinate with grid zone identifier</a:t>
            </a:r>
            <a:endParaRPr lang="en-US" sz="1200" b="1" u="sng" dirty="0" smtClean="0"/>
          </a:p>
          <a:p>
            <a:pPr eaLnBrk="1" hangingPunct="1">
              <a:lnSpc>
                <a:spcPct val="80000"/>
              </a:lnSpc>
              <a:buFontTx/>
              <a:buNone/>
            </a:pPr>
            <a:r>
              <a:rPr lang="en-US" sz="1200" b="1" u="sng" dirty="0" smtClean="0"/>
              <a:t>LINE 2:</a:t>
            </a:r>
            <a:r>
              <a:rPr lang="en-US" sz="1200" dirty="0" smtClean="0"/>
              <a:t>  Radio freq, call sign and suffix of requesting unit</a:t>
            </a:r>
            <a:endParaRPr lang="en-US" sz="1200" b="1" u="sng" dirty="0" smtClean="0"/>
          </a:p>
          <a:p>
            <a:pPr eaLnBrk="1" hangingPunct="1">
              <a:lnSpc>
                <a:spcPct val="80000"/>
              </a:lnSpc>
              <a:buFontTx/>
              <a:buNone/>
            </a:pPr>
            <a:r>
              <a:rPr lang="en-US" sz="1200" b="1" u="sng" dirty="0" smtClean="0"/>
              <a:t>LINE 3:</a:t>
            </a:r>
            <a:r>
              <a:rPr lang="en-US" sz="1200" dirty="0" smtClean="0"/>
              <a:t>  # of patients by precedence</a:t>
            </a:r>
          </a:p>
          <a:p>
            <a:pPr eaLnBrk="1" hangingPunct="1">
              <a:lnSpc>
                <a:spcPct val="80000"/>
              </a:lnSpc>
              <a:buFontTx/>
              <a:buNone/>
            </a:pPr>
            <a:r>
              <a:rPr lang="en-US" sz="1200" dirty="0" smtClean="0"/>
              <a:t>		</a:t>
            </a:r>
            <a:r>
              <a:rPr lang="en-US" sz="1200" u="sng" dirty="0" smtClean="0"/>
              <a:t>URGENT</a:t>
            </a:r>
            <a:r>
              <a:rPr lang="en-US" sz="1200" dirty="0" smtClean="0"/>
              <a:t> – 2hrs (life, limb, or eyesight)</a:t>
            </a:r>
          </a:p>
          <a:p>
            <a:pPr eaLnBrk="1" hangingPunct="1">
              <a:lnSpc>
                <a:spcPct val="80000"/>
              </a:lnSpc>
              <a:buFontTx/>
              <a:buNone/>
            </a:pPr>
            <a:r>
              <a:rPr lang="en-US" sz="1200" dirty="0" smtClean="0"/>
              <a:t>		</a:t>
            </a:r>
            <a:r>
              <a:rPr lang="en-US" sz="1200" u="sng" dirty="0" smtClean="0"/>
              <a:t>URGENT SURGICAL</a:t>
            </a:r>
            <a:r>
              <a:rPr lang="en-US" sz="1200" dirty="0" smtClean="0"/>
              <a:t> – 2hrs (forward surgical 	intervention to SAVE LIFE</a:t>
            </a:r>
          </a:p>
          <a:p>
            <a:pPr eaLnBrk="1" hangingPunct="1">
              <a:lnSpc>
                <a:spcPct val="80000"/>
              </a:lnSpc>
              <a:buFontTx/>
              <a:buNone/>
            </a:pPr>
            <a:r>
              <a:rPr lang="en-US" sz="1200" dirty="0" smtClean="0"/>
              <a:t>		</a:t>
            </a:r>
            <a:r>
              <a:rPr lang="en-US" sz="1200" u="sng" dirty="0" smtClean="0"/>
              <a:t>PRIORITY</a:t>
            </a:r>
            <a:r>
              <a:rPr lang="en-US" sz="1200" dirty="0" smtClean="0"/>
              <a:t> – 4hrs (requires prompt med. Care)</a:t>
            </a:r>
          </a:p>
          <a:p>
            <a:pPr eaLnBrk="1" hangingPunct="1">
              <a:lnSpc>
                <a:spcPct val="80000"/>
              </a:lnSpc>
              <a:buFontTx/>
              <a:buNone/>
            </a:pPr>
            <a:r>
              <a:rPr lang="en-US" sz="1200" dirty="0" smtClean="0"/>
              <a:t>		</a:t>
            </a:r>
            <a:r>
              <a:rPr lang="en-US" sz="1200" u="sng" dirty="0" smtClean="0"/>
              <a:t>ROUTINE</a:t>
            </a:r>
            <a:r>
              <a:rPr lang="en-US" sz="1200" dirty="0" smtClean="0"/>
              <a:t> – 24hrs (condition not expected to 	deteriorate</a:t>
            </a:r>
          </a:p>
          <a:p>
            <a:pPr eaLnBrk="1" hangingPunct="1">
              <a:lnSpc>
                <a:spcPct val="80000"/>
              </a:lnSpc>
              <a:buFontTx/>
              <a:buNone/>
            </a:pPr>
            <a:r>
              <a:rPr lang="en-US" sz="1200" dirty="0" smtClean="0"/>
              <a:t>		</a:t>
            </a:r>
            <a:r>
              <a:rPr lang="en-US" sz="1200" u="sng" dirty="0" smtClean="0"/>
              <a:t>CONVENIENCE</a:t>
            </a:r>
            <a:r>
              <a:rPr lang="en-US" sz="1200" dirty="0" smtClean="0"/>
              <a:t> – Convenience rather than 	necessity</a:t>
            </a:r>
            <a:endParaRPr lang="en-US" sz="1200" b="1" u="sng" dirty="0" smtClean="0"/>
          </a:p>
          <a:p>
            <a:pPr eaLnBrk="1" hangingPunct="1">
              <a:lnSpc>
                <a:spcPct val="80000"/>
              </a:lnSpc>
              <a:buFontTx/>
              <a:buNone/>
            </a:pPr>
            <a:r>
              <a:rPr lang="en-US" sz="1200" b="1" u="sng" dirty="0" smtClean="0"/>
              <a:t>LINE 4:</a:t>
            </a:r>
            <a:r>
              <a:rPr lang="en-US" sz="1200" dirty="0" smtClean="0"/>
              <a:t>  Special Equipment Needed</a:t>
            </a:r>
          </a:p>
          <a:p>
            <a:pPr eaLnBrk="1" hangingPunct="1">
              <a:lnSpc>
                <a:spcPct val="80000"/>
              </a:lnSpc>
              <a:buFontTx/>
              <a:buNone/>
            </a:pPr>
            <a:r>
              <a:rPr lang="en-US" sz="1200" dirty="0" smtClean="0"/>
              <a:t>		Rescue Hoist, Jungle/forest </a:t>
            </a:r>
            <a:r>
              <a:rPr lang="en-US" sz="1200" dirty="0" err="1" smtClean="0"/>
              <a:t>Penatrator</a:t>
            </a:r>
            <a:r>
              <a:rPr lang="en-US" sz="1200" dirty="0" smtClean="0"/>
              <a:t>, Semi-	ridged Litter, Stokes Basic Litter, or Kendrick 	Extraction Device (KED)</a:t>
            </a:r>
            <a:endParaRPr lang="en-US" sz="1200" b="1" u="sng" dirty="0" smtClean="0"/>
          </a:p>
          <a:p>
            <a:pPr eaLnBrk="1" hangingPunct="1">
              <a:lnSpc>
                <a:spcPct val="80000"/>
              </a:lnSpc>
              <a:buFontTx/>
              <a:buNone/>
            </a:pPr>
            <a:r>
              <a:rPr lang="en-US" sz="1200" b="1" u="sng" dirty="0" smtClean="0"/>
              <a:t>LINE 5:</a:t>
            </a:r>
            <a:r>
              <a:rPr lang="en-US" sz="1200" dirty="0" smtClean="0"/>
              <a:t>  # of patients by type (Litter, Ambulatory)</a:t>
            </a:r>
            <a:endParaRPr lang="en-US" sz="1200" b="1" u="sng" dirty="0" smtClean="0"/>
          </a:p>
          <a:p>
            <a:pPr eaLnBrk="1" hangingPunct="1">
              <a:lnSpc>
                <a:spcPct val="80000"/>
              </a:lnSpc>
              <a:buFontTx/>
              <a:buNone/>
            </a:pPr>
            <a:r>
              <a:rPr lang="en-US" sz="1200" b="1" u="sng" dirty="0" smtClean="0"/>
              <a:t>LINE 6:</a:t>
            </a:r>
            <a:r>
              <a:rPr lang="en-US" sz="1200" dirty="0" smtClean="0"/>
              <a:t>  	</a:t>
            </a:r>
            <a:r>
              <a:rPr lang="en-US" sz="1200" u="sng" dirty="0" smtClean="0"/>
              <a:t>War time:</a:t>
            </a:r>
            <a:r>
              <a:rPr lang="en-US" sz="1200" dirty="0" smtClean="0"/>
              <a:t>  Security of Pick Up Zone</a:t>
            </a:r>
          </a:p>
          <a:p>
            <a:pPr eaLnBrk="1" hangingPunct="1">
              <a:lnSpc>
                <a:spcPct val="80000"/>
              </a:lnSpc>
              <a:buFontTx/>
              <a:buNone/>
            </a:pPr>
            <a:r>
              <a:rPr lang="en-US" sz="1200" dirty="0" smtClean="0"/>
              <a:t>		</a:t>
            </a:r>
            <a:r>
              <a:rPr lang="en-US" sz="1200" u="sng" dirty="0" smtClean="0"/>
              <a:t>Peacetime:</a:t>
            </a:r>
            <a:r>
              <a:rPr lang="en-US" sz="1200" dirty="0" smtClean="0"/>
              <a:t>  Type of Injury</a:t>
            </a:r>
            <a:endParaRPr lang="en-US" sz="1200" b="1" u="sng" dirty="0" smtClean="0"/>
          </a:p>
          <a:p>
            <a:pPr eaLnBrk="1" hangingPunct="1">
              <a:lnSpc>
                <a:spcPct val="80000"/>
              </a:lnSpc>
              <a:buFontTx/>
              <a:buNone/>
            </a:pPr>
            <a:r>
              <a:rPr lang="en-US" sz="1200" b="1" u="sng" dirty="0" smtClean="0"/>
              <a:t>LINE 7:</a:t>
            </a:r>
            <a:r>
              <a:rPr lang="en-US" sz="1200" dirty="0" smtClean="0"/>
              <a:t>  Method of marking the site</a:t>
            </a:r>
            <a:endParaRPr lang="en-US" sz="1200" b="1" u="sng" dirty="0" smtClean="0"/>
          </a:p>
          <a:p>
            <a:pPr eaLnBrk="1" hangingPunct="1">
              <a:lnSpc>
                <a:spcPct val="80000"/>
              </a:lnSpc>
              <a:buFontTx/>
              <a:buNone/>
            </a:pPr>
            <a:r>
              <a:rPr lang="en-US" sz="1200" b="1" u="sng" dirty="0" smtClean="0"/>
              <a:t>LINE 8:</a:t>
            </a:r>
            <a:r>
              <a:rPr lang="en-US" sz="1200" dirty="0" smtClean="0"/>
              <a:t>  Patients Nationality and Status</a:t>
            </a:r>
          </a:p>
          <a:p>
            <a:pPr eaLnBrk="1" hangingPunct="1">
              <a:lnSpc>
                <a:spcPct val="80000"/>
              </a:lnSpc>
              <a:buFontTx/>
              <a:buNone/>
            </a:pPr>
            <a:r>
              <a:rPr lang="en-US" sz="1200" dirty="0" smtClean="0"/>
              <a:t>		U.S. Military</a:t>
            </a:r>
          </a:p>
          <a:p>
            <a:pPr eaLnBrk="1" hangingPunct="1">
              <a:lnSpc>
                <a:spcPct val="80000"/>
              </a:lnSpc>
              <a:buFontTx/>
              <a:buNone/>
            </a:pPr>
            <a:r>
              <a:rPr lang="en-US" sz="1200" dirty="0" smtClean="0"/>
              <a:t>		U.S. Civilian</a:t>
            </a:r>
          </a:p>
          <a:p>
            <a:pPr eaLnBrk="1" hangingPunct="1">
              <a:lnSpc>
                <a:spcPct val="80000"/>
              </a:lnSpc>
              <a:buFontTx/>
              <a:buNone/>
            </a:pPr>
            <a:r>
              <a:rPr lang="en-US" sz="1200" dirty="0" smtClean="0"/>
              <a:t>		Non U.S. Military</a:t>
            </a:r>
          </a:p>
          <a:p>
            <a:pPr eaLnBrk="1" hangingPunct="1">
              <a:lnSpc>
                <a:spcPct val="80000"/>
              </a:lnSpc>
              <a:buFontTx/>
              <a:buNone/>
            </a:pPr>
            <a:r>
              <a:rPr lang="en-US" sz="1200" dirty="0" smtClean="0"/>
              <a:t>		Non U.S. Civilian</a:t>
            </a:r>
          </a:p>
          <a:p>
            <a:pPr eaLnBrk="1" hangingPunct="1">
              <a:lnSpc>
                <a:spcPct val="80000"/>
              </a:lnSpc>
              <a:buFontTx/>
              <a:buNone/>
            </a:pPr>
            <a:r>
              <a:rPr lang="en-US" sz="1200" dirty="0" smtClean="0"/>
              <a:t>		Prisoner of War</a:t>
            </a:r>
            <a:endParaRPr lang="en-US" sz="1200" b="1" u="sng" dirty="0" smtClean="0"/>
          </a:p>
          <a:p>
            <a:pPr eaLnBrk="1" hangingPunct="1">
              <a:lnSpc>
                <a:spcPct val="80000"/>
              </a:lnSpc>
              <a:buFontTx/>
              <a:buNone/>
            </a:pPr>
            <a:r>
              <a:rPr lang="en-US" sz="1200" b="1" u="sng" dirty="0" smtClean="0"/>
              <a:t>LINE 9:</a:t>
            </a:r>
            <a:r>
              <a:rPr lang="en-US" sz="1200" dirty="0" smtClean="0"/>
              <a:t>  	</a:t>
            </a:r>
            <a:r>
              <a:rPr lang="en-US" sz="1200" u="sng" dirty="0" smtClean="0"/>
              <a:t>War time:</a:t>
            </a:r>
            <a:r>
              <a:rPr lang="en-US" sz="1200" dirty="0" smtClean="0"/>
              <a:t>  NBC contamination</a:t>
            </a:r>
          </a:p>
          <a:p>
            <a:pPr eaLnBrk="1" hangingPunct="1">
              <a:lnSpc>
                <a:spcPct val="80000"/>
              </a:lnSpc>
              <a:buFontTx/>
              <a:buNone/>
            </a:pPr>
            <a:r>
              <a:rPr lang="en-US" sz="1200" dirty="0" smtClean="0"/>
              <a:t>		</a:t>
            </a:r>
            <a:r>
              <a:rPr lang="en-US" sz="1200" u="sng" dirty="0" smtClean="0"/>
              <a:t>Peacetime:</a:t>
            </a:r>
            <a:r>
              <a:rPr lang="en-US" sz="1200" dirty="0" smtClean="0"/>
              <a:t>  Description of Terrain at or near the 	site	</a:t>
            </a:r>
          </a:p>
          <a:p>
            <a:pPr eaLnBrk="1" hangingPunct="1">
              <a:lnSpc>
                <a:spcPct val="80000"/>
              </a:lnSpc>
              <a:buFontTx/>
              <a:buNone/>
            </a:pPr>
            <a:endParaRPr lang="en-US" sz="1200" dirty="0" smtClean="0"/>
          </a:p>
          <a:p>
            <a:pPr eaLnBrk="1" hangingPunct="1">
              <a:lnSpc>
                <a:spcPct val="80000"/>
              </a:lnSpc>
              <a:buFontTx/>
              <a:buNone/>
            </a:pPr>
            <a:r>
              <a:rPr lang="en-US" sz="1200" b="1" dirty="0" smtClean="0"/>
              <a:t>When in a tactical environment, encrypt with applicable </a:t>
            </a:r>
          </a:p>
          <a:p>
            <a:pPr eaLnBrk="1" hangingPunct="1">
              <a:lnSpc>
                <a:spcPct val="80000"/>
              </a:lnSpc>
              <a:buFontTx/>
              <a:buNone/>
            </a:pPr>
            <a:r>
              <a:rPr lang="en-US" sz="1200" b="1" dirty="0" smtClean="0"/>
              <a:t>	brevity codes.</a:t>
            </a:r>
          </a:p>
          <a:p>
            <a:pPr algn="ctr" eaLnBrk="1" hangingPunct="1">
              <a:lnSpc>
                <a:spcPct val="80000"/>
              </a:lnSpc>
              <a:buFontTx/>
              <a:buNone/>
            </a:pPr>
            <a:endParaRPr lang="en-US" sz="1200" dirty="0" smtClean="0"/>
          </a:p>
        </p:txBody>
      </p:sp>
      <p:sp>
        <p:nvSpPr>
          <p:cNvPr id="7171" name="Rectangle 9"/>
          <p:cNvSpPr>
            <a:spLocks noChangeArrowheads="1"/>
          </p:cNvSpPr>
          <p:nvPr/>
        </p:nvSpPr>
        <p:spPr bwMode="auto">
          <a:xfrm>
            <a:off x="4876800" y="0"/>
            <a:ext cx="4267200" cy="6858000"/>
          </a:xfrm>
          <a:prstGeom prst="rect">
            <a:avLst/>
          </a:prstGeom>
          <a:noFill/>
          <a:ln w="9525">
            <a:noFill/>
            <a:miter lim="800000"/>
            <a:headEnd/>
            <a:tailEnd/>
          </a:ln>
        </p:spPr>
        <p:txBody>
          <a:bodyPr/>
          <a:lstStyle/>
          <a:p>
            <a:pPr marL="342900" indent="-342900" algn="ctr">
              <a:lnSpc>
                <a:spcPct val="80000"/>
              </a:lnSpc>
              <a:spcBef>
                <a:spcPct val="20000"/>
              </a:spcBef>
            </a:pPr>
            <a:endParaRPr lang="en-US" sz="1200"/>
          </a:p>
        </p:txBody>
      </p:sp>
      <p:graphicFrame>
        <p:nvGraphicFramePr>
          <p:cNvPr id="4" name="Group 73"/>
          <p:cNvGraphicFramePr>
            <a:graphicFrameLocks noGrp="1"/>
          </p:cNvGraphicFramePr>
          <p:nvPr/>
        </p:nvGraphicFramePr>
        <p:xfrm>
          <a:off x="5029200" y="0"/>
          <a:ext cx="4114800" cy="6941907"/>
        </p:xfrm>
        <a:graphic>
          <a:graphicData uri="http://schemas.openxmlformats.org/drawingml/2006/table">
            <a:tbl>
              <a:tblPr/>
              <a:tblGrid>
                <a:gridCol w="911542"/>
                <a:gridCol w="3203258"/>
              </a:tblGrid>
              <a:tr h="36775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LINE ITEM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EXPLINATION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CFCF"/>
                    </a:solidFill>
                  </a:tcPr>
                </a:tc>
              </a:tr>
              <a:tr h="397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  Location of the Pickup Site.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6644">
                <a:tc>
                  <a:txBody>
                    <a:bodyPr/>
                    <a:lstStyle/>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2.  Radio</a:t>
                      </a:r>
                    </a:p>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Frequency, </a:t>
                      </a:r>
                    </a:p>
                    <a:p>
                      <a:pPr marL="533400" marR="0" lvl="0" indent="-53340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Call Sign, Suffix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7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3.  No. of Patients by Precedence.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7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4.  Spec Equipment.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7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5.  No. of Patients by 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6.  Security of Pickup Site (Wartime)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614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6.  Number and type of Wound, Injury, Illness (Peacetime).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7.  Method of Marking Pickup Site.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8.  Patients Nationality and Status.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9.  NBC Contamination (Wartime).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charset="0"/>
                        </a:rPr>
                        <a:t>9.  Terrain Description (Peacetime).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4"/>
          <p:cNvSpPr>
            <a:spLocks noChangeArrowheads="1"/>
          </p:cNvSpPr>
          <p:nvPr/>
        </p:nvSpPr>
        <p:spPr bwMode="auto">
          <a:xfrm>
            <a:off x="0" y="0"/>
            <a:ext cx="4343400" cy="6858000"/>
          </a:xfrm>
          <a:prstGeom prst="rect">
            <a:avLst/>
          </a:prstGeom>
          <a:noFill/>
          <a:ln w="9525">
            <a:noFill/>
            <a:miter lim="800000"/>
            <a:headEnd/>
            <a:tailEnd/>
          </a:ln>
        </p:spPr>
        <p:txBody>
          <a:bodyPr/>
          <a:lstStyle/>
          <a:p>
            <a:pPr marL="342900" indent="-342900" algn="ctr">
              <a:spcBef>
                <a:spcPct val="20000"/>
              </a:spcBef>
            </a:pPr>
            <a:r>
              <a:rPr lang="en-US" sz="1400" b="1" u="sng" dirty="0"/>
              <a:t>SLING LOAD OPERATIONS</a:t>
            </a:r>
          </a:p>
          <a:p>
            <a:pPr marL="342900" indent="-342900" algn="ctr">
              <a:spcBef>
                <a:spcPct val="20000"/>
              </a:spcBef>
            </a:pPr>
            <a:endParaRPr lang="en-US" sz="1400" b="1" u="sng" dirty="0"/>
          </a:p>
          <a:p>
            <a:pPr marL="342900" indent="-342900">
              <a:spcBef>
                <a:spcPct val="20000"/>
              </a:spcBef>
            </a:pPr>
            <a:r>
              <a:rPr lang="en-US" sz="1200" b="1" u="sng" dirty="0"/>
              <a:t>AIRCRAFT </a:t>
            </a:r>
            <a:r>
              <a:rPr lang="en-US" sz="1200" b="1" u="sng" dirty="0" smtClean="0"/>
              <a:t>CHARICTERISTICS</a:t>
            </a:r>
            <a:endParaRPr lang="en-US" sz="1200" b="1" u="sng" dirty="0"/>
          </a:p>
          <a:p>
            <a:pPr marL="342900" indent="-342900">
              <a:spcBef>
                <a:spcPct val="20000"/>
              </a:spcBef>
            </a:pPr>
            <a:r>
              <a:rPr lang="en-US" sz="1200" b="1" u="sng" dirty="0"/>
              <a:t>UH-1:</a:t>
            </a:r>
            <a:r>
              <a:rPr lang="en-US" sz="1200" dirty="0"/>
              <a:t>  Must be soft point of attachment</a:t>
            </a:r>
          </a:p>
          <a:p>
            <a:pPr marL="342900" indent="-342900">
              <a:spcBef>
                <a:spcPct val="20000"/>
              </a:spcBef>
            </a:pPr>
            <a:r>
              <a:rPr lang="en-US" sz="1200" dirty="0"/>
              <a:t>CARGO HOOK TENSILE STRENGTH: </a:t>
            </a:r>
            <a:r>
              <a:rPr lang="en-US" sz="1200" dirty="0" smtClean="0"/>
              <a:t>UH-1N </a:t>
            </a:r>
            <a:r>
              <a:rPr lang="en-US" sz="1200" dirty="0"/>
              <a:t>-   </a:t>
            </a:r>
            <a:r>
              <a:rPr lang="en-US" sz="1200" dirty="0" smtClean="0"/>
              <a:t>5,000 </a:t>
            </a:r>
            <a:r>
              <a:rPr lang="en-US" sz="1200" dirty="0"/>
              <a:t>LBS      		                  </a:t>
            </a:r>
            <a:r>
              <a:rPr lang="en-US" sz="1200" dirty="0" smtClean="0"/>
              <a:t>   UH-1Y </a:t>
            </a:r>
            <a:r>
              <a:rPr lang="en-US" sz="1200" dirty="0"/>
              <a:t>-   5,000 LBS</a:t>
            </a:r>
          </a:p>
          <a:p>
            <a:pPr marL="342900" indent="-342900">
              <a:spcBef>
                <a:spcPct val="20000"/>
              </a:spcBef>
            </a:pPr>
            <a:endParaRPr lang="en-US" sz="1200" dirty="0"/>
          </a:p>
          <a:p>
            <a:pPr marL="342900" indent="-342900">
              <a:spcBef>
                <a:spcPct val="20000"/>
              </a:spcBef>
            </a:pPr>
            <a:r>
              <a:rPr lang="en-US" sz="1200" b="1" u="sng" dirty="0"/>
              <a:t>UH-60:</a:t>
            </a:r>
            <a:r>
              <a:rPr lang="en-US" sz="1200" dirty="0"/>
              <a:t>  Cannot be a soft point of attachment or 25k spacer on a 25k apex</a:t>
            </a:r>
          </a:p>
          <a:p>
            <a:pPr marL="342900" indent="-342900">
              <a:spcBef>
                <a:spcPct val="20000"/>
              </a:spcBef>
            </a:pPr>
            <a:r>
              <a:rPr lang="en-US" sz="1200" dirty="0"/>
              <a:t>CARGO HOOK TENSILE STRENGTH:  UH-60A - </a:t>
            </a:r>
            <a:r>
              <a:rPr lang="en-US" sz="1200" dirty="0" smtClean="0"/>
              <a:t> 8,000 </a:t>
            </a:r>
            <a:r>
              <a:rPr lang="en-US" sz="1200" dirty="0"/>
              <a:t>LBS</a:t>
            </a:r>
          </a:p>
          <a:p>
            <a:pPr marL="342900" indent="-342900">
              <a:spcBef>
                <a:spcPct val="20000"/>
              </a:spcBef>
            </a:pPr>
            <a:r>
              <a:rPr lang="en-US" sz="1200" dirty="0"/>
              <a:t>		                 	</a:t>
            </a:r>
            <a:r>
              <a:rPr lang="en-US" sz="1200" dirty="0" smtClean="0"/>
              <a:t>                     UH-60L </a:t>
            </a:r>
            <a:r>
              <a:rPr lang="en-US" sz="1200" dirty="0"/>
              <a:t>- </a:t>
            </a:r>
            <a:r>
              <a:rPr lang="en-US" sz="1200" dirty="0" smtClean="0"/>
              <a:t> 9,000 LBS</a:t>
            </a:r>
          </a:p>
          <a:p>
            <a:pPr marL="342900" indent="-342900">
              <a:spcBef>
                <a:spcPct val="20000"/>
              </a:spcBef>
            </a:pPr>
            <a:r>
              <a:rPr lang="en-US" sz="1200" dirty="0" smtClean="0"/>
              <a:t>			                     UH-60M-  9,000 LBS</a:t>
            </a:r>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endParaRPr lang="en-US" sz="1200" dirty="0"/>
          </a:p>
          <a:p>
            <a:pPr marL="342900" indent="-342900">
              <a:spcBef>
                <a:spcPct val="20000"/>
              </a:spcBef>
            </a:pPr>
            <a:r>
              <a:rPr lang="en-US" sz="1200" b="1" u="sng" dirty="0"/>
              <a:t>CH-47 CENTER CARGO HOOK</a:t>
            </a:r>
          </a:p>
          <a:p>
            <a:pPr marL="342900" indent="-342900">
              <a:spcBef>
                <a:spcPct val="20000"/>
              </a:spcBef>
            </a:pPr>
            <a:r>
              <a:rPr lang="en-US" sz="1200" dirty="0" smtClean="0"/>
              <a:t>       D/F MODEL </a:t>
            </a:r>
            <a:r>
              <a:rPr lang="en-US" sz="1200" dirty="0"/>
              <a:t>- 26,000 LBS</a:t>
            </a:r>
          </a:p>
          <a:p>
            <a:pPr marL="342900" indent="-342900">
              <a:spcBef>
                <a:spcPct val="20000"/>
              </a:spcBef>
            </a:pPr>
            <a:endParaRPr lang="en-US" sz="1200" dirty="0"/>
          </a:p>
          <a:p>
            <a:pPr marL="342900" indent="-342900">
              <a:spcBef>
                <a:spcPct val="20000"/>
              </a:spcBef>
            </a:pPr>
            <a:r>
              <a:rPr lang="en-US" sz="1200" b="1" u="sng" dirty="0"/>
              <a:t>CH-47D FORE AND AFT CARGO HOOKS</a:t>
            </a:r>
          </a:p>
          <a:p>
            <a:pPr marL="342900" indent="-342900">
              <a:spcBef>
                <a:spcPct val="20000"/>
              </a:spcBef>
            </a:pPr>
            <a:r>
              <a:rPr lang="en-US" sz="1200" dirty="0"/>
              <a:t>	EACH - 17,000 LBS</a:t>
            </a:r>
          </a:p>
          <a:p>
            <a:pPr marL="342900" indent="-342900">
              <a:spcBef>
                <a:spcPct val="20000"/>
              </a:spcBef>
            </a:pPr>
            <a:r>
              <a:rPr lang="en-US" sz="1200" dirty="0"/>
              <a:t>	COMBINED - 25,000 LBS</a:t>
            </a:r>
          </a:p>
          <a:p>
            <a:pPr marL="342900" indent="-342900">
              <a:spcBef>
                <a:spcPct val="20000"/>
              </a:spcBef>
            </a:pPr>
            <a:endParaRPr lang="en-US" sz="1200" dirty="0"/>
          </a:p>
          <a:p>
            <a:pPr marL="342900" indent="-342900" algn="ctr">
              <a:spcBef>
                <a:spcPct val="20000"/>
              </a:spcBef>
            </a:pPr>
            <a:endParaRPr lang="en-US" sz="1200" dirty="0"/>
          </a:p>
          <a:p>
            <a:pPr marL="342900" indent="-342900">
              <a:spcBef>
                <a:spcPct val="20000"/>
              </a:spcBef>
            </a:pPr>
            <a:endParaRPr lang="en-US" sz="1200" u="sng" dirty="0"/>
          </a:p>
        </p:txBody>
      </p:sp>
      <p:graphicFrame>
        <p:nvGraphicFramePr>
          <p:cNvPr id="1026" name="Object 5"/>
          <p:cNvGraphicFramePr>
            <a:graphicFrameLocks noChangeAspect="1"/>
          </p:cNvGraphicFramePr>
          <p:nvPr/>
        </p:nvGraphicFramePr>
        <p:xfrm>
          <a:off x="304800" y="2819400"/>
          <a:ext cx="2743200" cy="1981200"/>
        </p:xfrm>
        <a:graphic>
          <a:graphicData uri="http://schemas.openxmlformats.org/presentationml/2006/ole">
            <p:oleObj spid="_x0000_s1026" name="Bitmap Image" r:id="rId3" imgW="2038095" imgH="1771429" progId="PBrush">
              <p:embed/>
            </p:oleObj>
          </a:graphicData>
        </a:graphic>
      </p:graphicFrame>
      <p:sp>
        <p:nvSpPr>
          <p:cNvPr id="10" name="Content Placeholder 5"/>
          <p:cNvSpPr>
            <a:spLocks noGrp="1"/>
          </p:cNvSpPr>
          <p:nvPr>
            <p:ph idx="1"/>
          </p:nvPr>
        </p:nvSpPr>
        <p:spPr>
          <a:xfrm rot="16200000">
            <a:off x="3810000" y="1539080"/>
            <a:ext cx="6477000" cy="3886200"/>
          </a:xfrm>
        </p:spPr>
        <p:txBody>
          <a:bodyPr/>
          <a:lstStyle/>
          <a:p>
            <a:pPr>
              <a:buNone/>
            </a:pPr>
            <a:r>
              <a:rPr lang="en-US" sz="1200" b="1" dirty="0" smtClean="0">
                <a:latin typeface="Arial" pitchFamily="34" charset="0"/>
                <a:cs typeface="Arial" pitchFamily="34" charset="0"/>
              </a:rPr>
              <a:t>	</a:t>
            </a:r>
          </a:p>
          <a:p>
            <a:pPr algn="ctr">
              <a:buNone/>
            </a:pPr>
            <a:r>
              <a:rPr lang="en-US" sz="1600" b="1" dirty="0" smtClean="0">
                <a:latin typeface="Arial" pitchFamily="34" charset="0"/>
                <a:cs typeface="Arial" pitchFamily="34" charset="0"/>
              </a:rPr>
              <a:t>Common Sling Loads</a:t>
            </a:r>
          </a:p>
          <a:p>
            <a:pPr>
              <a:buNone/>
            </a:pPr>
            <a:endParaRPr lang="en-US" sz="1200" b="1" dirty="0" smtClean="0">
              <a:latin typeface="Arial" pitchFamily="34" charset="0"/>
              <a:cs typeface="Arial" pitchFamily="34" charset="0"/>
            </a:endParaRPr>
          </a:p>
          <a:p>
            <a:pPr>
              <a:buNone/>
            </a:pPr>
            <a:r>
              <a:rPr lang="en-US" sz="1200" b="1" dirty="0" smtClean="0">
                <a:latin typeface="Arial" pitchFamily="34" charset="0"/>
                <a:cs typeface="Arial" pitchFamily="34" charset="0"/>
              </a:rPr>
              <a:t>	</a:t>
            </a:r>
          </a:p>
          <a:p>
            <a:pPr>
              <a:buNone/>
            </a:pPr>
            <a:endParaRPr lang="en-US" sz="1200" b="1" dirty="0" smtClean="0">
              <a:latin typeface="Arial" pitchFamily="34" charset="0"/>
              <a:cs typeface="Arial" pitchFamily="34" charset="0"/>
            </a:endParaRPr>
          </a:p>
          <a:p>
            <a:pPr>
              <a:buNone/>
            </a:pPr>
            <a:r>
              <a:rPr lang="en-US" sz="1200" b="1" dirty="0" smtClean="0">
                <a:latin typeface="Arial" pitchFamily="34" charset="0"/>
                <a:cs typeface="Arial" pitchFamily="34" charset="0"/>
              </a:rPr>
              <a:t>LOAD		MIN WT	MAX WT	10K F     10K R         25K F      25K R</a:t>
            </a:r>
          </a:p>
          <a:p>
            <a:pPr>
              <a:buNone/>
            </a:pPr>
            <a:r>
              <a:rPr lang="en-US" sz="1200" b="1" dirty="0" smtClean="0">
                <a:latin typeface="Arial" pitchFamily="34" charset="0"/>
                <a:cs typeface="Arial" pitchFamily="34" charset="0"/>
              </a:rPr>
              <a:t>	M998 HMMWV	5,200	7,700	   80          3	              65	          5</a:t>
            </a:r>
          </a:p>
          <a:p>
            <a:pPr>
              <a:buNone/>
            </a:pPr>
            <a:r>
              <a:rPr lang="en-US" sz="1200" b="1" dirty="0" smtClean="0">
                <a:latin typeface="Arial" pitchFamily="34" charset="0"/>
                <a:cs typeface="Arial" pitchFamily="34" charset="0"/>
              </a:rPr>
              <a:t>	M1038	 HMMWV 	5,200	7,700	   80          3	              65	          5</a:t>
            </a:r>
          </a:p>
          <a:p>
            <a:pPr>
              <a:buNone/>
            </a:pPr>
            <a:r>
              <a:rPr lang="en-US" sz="1200" b="1" dirty="0" smtClean="0">
                <a:latin typeface="Arial" pitchFamily="34" charset="0"/>
                <a:cs typeface="Arial" pitchFamily="34" charset="0"/>
              </a:rPr>
              <a:t>	M149  WTR TRLR	2,800	6,320	   75          90               61	          72</a:t>
            </a:r>
          </a:p>
          <a:p>
            <a:pPr>
              <a:buNone/>
            </a:pPr>
            <a:r>
              <a:rPr lang="en-US" sz="1200" b="1" dirty="0" smtClean="0">
                <a:latin typeface="Arial" pitchFamily="34" charset="0"/>
                <a:cs typeface="Arial" pitchFamily="34" charset="0"/>
              </a:rPr>
              <a:t>	M1101 TRLR	1,460	3,400	   20          3	              17             5</a:t>
            </a:r>
          </a:p>
          <a:p>
            <a:pPr>
              <a:buNone/>
            </a:pPr>
            <a:r>
              <a:rPr lang="en-US" sz="1200" b="1" dirty="0" smtClean="0">
                <a:latin typeface="Arial" pitchFamily="34" charset="0"/>
                <a:cs typeface="Arial" pitchFamily="34" charset="0"/>
              </a:rPr>
              <a:t>	A22 CARGO BAG	500	2,200	    3                               3	                  FUEL BLIVET	500	4,200	    3	                5</a:t>
            </a:r>
          </a:p>
          <a:p>
            <a:pPr>
              <a:buNone/>
            </a:pPr>
            <a:r>
              <a:rPr lang="en-US" sz="1200" b="1" dirty="0" smtClean="0">
                <a:latin typeface="Arial" pitchFamily="34" charset="0"/>
                <a:cs typeface="Arial" pitchFamily="34" charset="0"/>
              </a:rPr>
              <a:t>	5K CARGO NET	500	5,000	    3                               3</a:t>
            </a:r>
          </a:p>
          <a:p>
            <a:pPr>
              <a:buNone/>
            </a:pPr>
            <a:r>
              <a:rPr lang="en-US" sz="1200" b="1" dirty="0" smtClean="0">
                <a:latin typeface="Arial" pitchFamily="34" charset="0"/>
                <a:cs typeface="Arial" pitchFamily="34" charset="0"/>
              </a:rPr>
              <a:t>	10K CARGO NET	500	10,000	    3	                3	</a:t>
            </a:r>
            <a:endParaRPr lang="en-US" sz="1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body" sz="half" idx="1"/>
          </p:nvPr>
        </p:nvSpPr>
        <p:spPr>
          <a:xfrm>
            <a:off x="0" y="0"/>
            <a:ext cx="4267200" cy="6858000"/>
          </a:xfrm>
        </p:spPr>
        <p:txBody>
          <a:bodyPr/>
          <a:lstStyle/>
          <a:p>
            <a:pPr marL="533400" indent="-533400" algn="ctr" eaLnBrk="1" hangingPunct="1">
              <a:lnSpc>
                <a:spcPct val="80000"/>
              </a:lnSpc>
              <a:buFontTx/>
              <a:buNone/>
            </a:pPr>
            <a:endParaRPr lang="en-US" sz="1400" b="1" u="sng" dirty="0" smtClean="0"/>
          </a:p>
          <a:p>
            <a:pPr marL="533400" indent="-533400" algn="ctr" eaLnBrk="1" hangingPunct="1">
              <a:lnSpc>
                <a:spcPct val="80000"/>
              </a:lnSpc>
              <a:buFontTx/>
              <a:buNone/>
            </a:pPr>
            <a:endParaRPr lang="en-US" sz="1400" b="1" u="sng" dirty="0" smtClean="0"/>
          </a:p>
          <a:p>
            <a:pPr marL="533400" indent="-533400" algn="ctr" eaLnBrk="1" hangingPunct="1">
              <a:lnSpc>
                <a:spcPct val="80000"/>
              </a:lnSpc>
              <a:buFontTx/>
              <a:buNone/>
            </a:pPr>
            <a:r>
              <a:rPr lang="en-US" sz="1400" b="1" u="sng" dirty="0" smtClean="0"/>
              <a:t>HLZ OPERATIONS</a:t>
            </a:r>
          </a:p>
          <a:p>
            <a:pPr marL="533400" indent="-533400" eaLnBrk="1" hangingPunct="1">
              <a:lnSpc>
                <a:spcPct val="80000"/>
              </a:lnSpc>
              <a:buFontTx/>
              <a:buNone/>
            </a:pPr>
            <a:r>
              <a:rPr lang="en-US" sz="1200" b="1" u="sng" dirty="0" smtClean="0"/>
              <a:t>ESTABLISHMENT OF THE HLS</a:t>
            </a:r>
          </a:p>
          <a:p>
            <a:pPr marL="533400" indent="-533400" eaLnBrk="1" hangingPunct="1">
              <a:lnSpc>
                <a:spcPct val="80000"/>
              </a:lnSpc>
              <a:buFontTx/>
              <a:buAutoNum type="arabicPeriod"/>
            </a:pPr>
            <a:r>
              <a:rPr lang="en-US" sz="1100" dirty="0" smtClean="0"/>
              <a:t>Determine Land Heading</a:t>
            </a:r>
          </a:p>
          <a:p>
            <a:pPr marL="914400" lvl="1" indent="-457200" eaLnBrk="1" hangingPunct="1">
              <a:lnSpc>
                <a:spcPct val="80000"/>
              </a:lnSpc>
              <a:buFontTx/>
              <a:buChar char="•"/>
            </a:pPr>
            <a:r>
              <a:rPr lang="en-US" sz="1100" dirty="0" smtClean="0"/>
              <a:t>Wind direction and speed</a:t>
            </a:r>
          </a:p>
          <a:p>
            <a:pPr marL="914400" lvl="1" indent="-457200" eaLnBrk="1" hangingPunct="1">
              <a:lnSpc>
                <a:spcPct val="80000"/>
              </a:lnSpc>
              <a:buFontTx/>
              <a:buChar char="•"/>
            </a:pPr>
            <a:r>
              <a:rPr lang="en-US" sz="1100" dirty="0" smtClean="0"/>
              <a:t>Long axis of the site</a:t>
            </a:r>
          </a:p>
          <a:p>
            <a:pPr marL="914400" lvl="1" indent="-457200" eaLnBrk="1" hangingPunct="1">
              <a:lnSpc>
                <a:spcPct val="80000"/>
              </a:lnSpc>
              <a:buFontTx/>
              <a:buChar char="•"/>
            </a:pPr>
            <a:r>
              <a:rPr lang="en-US" sz="1100" dirty="0" smtClean="0"/>
              <a:t>Ground slope</a:t>
            </a:r>
          </a:p>
          <a:p>
            <a:pPr marL="914400" lvl="1" indent="-457200" eaLnBrk="1" hangingPunct="1">
              <a:lnSpc>
                <a:spcPct val="80000"/>
              </a:lnSpc>
              <a:buFontTx/>
              <a:buChar char="•"/>
            </a:pPr>
            <a:r>
              <a:rPr lang="en-US" sz="1100" dirty="0" smtClean="0"/>
              <a:t>Obstacles on the approach and departure ends</a:t>
            </a:r>
          </a:p>
          <a:p>
            <a:pPr marL="533400" indent="-533400" eaLnBrk="1" hangingPunct="1">
              <a:lnSpc>
                <a:spcPct val="80000"/>
              </a:lnSpc>
              <a:buFontTx/>
              <a:buAutoNum type="arabicPeriod"/>
            </a:pPr>
            <a:r>
              <a:rPr lang="en-US" sz="1100" dirty="0" smtClean="0"/>
              <a:t>Emplace GTA, consider the following</a:t>
            </a:r>
          </a:p>
          <a:p>
            <a:pPr marL="914400" lvl="1" indent="-457200" eaLnBrk="1" hangingPunct="1">
              <a:lnSpc>
                <a:spcPct val="80000"/>
              </a:lnSpc>
              <a:buFontTx/>
              <a:buChar char="•"/>
            </a:pPr>
            <a:r>
              <a:rPr lang="en-US" sz="1100" dirty="0" smtClean="0"/>
              <a:t>360 degree observation of the site</a:t>
            </a:r>
          </a:p>
          <a:p>
            <a:pPr marL="914400" lvl="1" indent="-457200" eaLnBrk="1" hangingPunct="1">
              <a:lnSpc>
                <a:spcPct val="80000"/>
              </a:lnSpc>
              <a:buFontTx/>
              <a:buChar char="•"/>
            </a:pPr>
            <a:r>
              <a:rPr lang="en-US" sz="1100" dirty="0" smtClean="0"/>
              <a:t>Opposite the CCP</a:t>
            </a:r>
          </a:p>
          <a:p>
            <a:pPr marL="914400" lvl="1" indent="-457200" eaLnBrk="1" hangingPunct="1">
              <a:lnSpc>
                <a:spcPct val="80000"/>
              </a:lnSpc>
              <a:buFontTx/>
              <a:buChar char="•"/>
            </a:pPr>
            <a:r>
              <a:rPr lang="en-US" sz="1100" dirty="0" smtClean="0"/>
              <a:t>Not in a cleared area (inside a TDP)</a:t>
            </a:r>
          </a:p>
          <a:p>
            <a:pPr marL="533400" indent="-533400" eaLnBrk="1" hangingPunct="1">
              <a:lnSpc>
                <a:spcPct val="80000"/>
              </a:lnSpc>
              <a:buFontTx/>
              <a:buAutoNum type="arabicPeriod"/>
            </a:pPr>
            <a:r>
              <a:rPr lang="en-US" sz="1100" dirty="0" smtClean="0"/>
              <a:t>GTA calls the supported unit and declares:  “The site can accept one A/C at a hover.”</a:t>
            </a:r>
          </a:p>
          <a:p>
            <a:pPr marL="533400" indent="-533400" eaLnBrk="1" hangingPunct="1">
              <a:lnSpc>
                <a:spcPct val="80000"/>
              </a:lnSpc>
              <a:buFontTx/>
              <a:buAutoNum type="arabicPeriod"/>
            </a:pPr>
            <a:r>
              <a:rPr lang="en-US" sz="1100" dirty="0" smtClean="0"/>
              <a:t>Determine the obstacle ratio on the approach and departure ends of the site.  SL pt TL determines the obstacle ratio on the approach end.</a:t>
            </a:r>
          </a:p>
          <a:p>
            <a:pPr marL="533400" indent="-533400" eaLnBrk="1" hangingPunct="1">
              <a:lnSpc>
                <a:spcPct val="80000"/>
              </a:lnSpc>
              <a:buFontTx/>
              <a:buAutoNum type="arabicPeriod"/>
            </a:pPr>
            <a:r>
              <a:rPr lang="en-US" sz="1100" dirty="0" smtClean="0"/>
              <a:t>Box off the site.</a:t>
            </a:r>
          </a:p>
          <a:p>
            <a:pPr marL="533400" indent="-533400" eaLnBrk="1" hangingPunct="1">
              <a:lnSpc>
                <a:spcPct val="80000"/>
              </a:lnSpc>
              <a:buFontTx/>
              <a:buAutoNum type="arabicPeriod"/>
            </a:pPr>
            <a:r>
              <a:rPr lang="en-US" sz="1100" dirty="0" smtClean="0"/>
              <a:t>Establish #1 TDP.</a:t>
            </a:r>
          </a:p>
          <a:p>
            <a:pPr marL="533400" indent="-533400" eaLnBrk="1" hangingPunct="1">
              <a:lnSpc>
                <a:spcPct val="80000"/>
              </a:lnSpc>
              <a:buFontTx/>
              <a:buAutoNum type="arabicPeriod"/>
            </a:pPr>
            <a:r>
              <a:rPr lang="en-US" sz="1100" dirty="0" smtClean="0"/>
              <a:t>Call the marking party forward.</a:t>
            </a:r>
          </a:p>
          <a:p>
            <a:pPr marL="914400" lvl="1" indent="-457200" eaLnBrk="1" hangingPunct="1">
              <a:lnSpc>
                <a:spcPct val="80000"/>
              </a:lnSpc>
              <a:buFontTx/>
              <a:buChar char="•"/>
            </a:pPr>
            <a:r>
              <a:rPr lang="en-US" sz="1100" dirty="0" smtClean="0"/>
              <a:t>Place INR using the same considerations as the GTA</a:t>
            </a:r>
          </a:p>
          <a:p>
            <a:pPr marL="914400" lvl="1" indent="-457200" eaLnBrk="1" hangingPunct="1">
              <a:lnSpc>
                <a:spcPct val="80000"/>
              </a:lnSpc>
              <a:buFontTx/>
              <a:buChar char="•"/>
            </a:pPr>
            <a:r>
              <a:rPr lang="en-US" sz="1100" dirty="0" smtClean="0"/>
              <a:t>Ensure the INR can cover any dead space the GTA may have.</a:t>
            </a:r>
          </a:p>
          <a:p>
            <a:pPr marL="914400" lvl="1" indent="-457200" eaLnBrk="1" hangingPunct="1">
              <a:lnSpc>
                <a:spcPct val="80000"/>
              </a:lnSpc>
              <a:buFontTx/>
              <a:buChar char="•"/>
            </a:pPr>
            <a:r>
              <a:rPr lang="en-US" sz="1100" dirty="0" smtClean="0"/>
              <a:t>Distance between the GTA and INR are a minimum of 25m.</a:t>
            </a:r>
          </a:p>
          <a:p>
            <a:pPr marL="533400" indent="-533400" eaLnBrk="1" hangingPunct="1">
              <a:lnSpc>
                <a:spcPct val="80000"/>
              </a:lnSpc>
              <a:buFontTx/>
              <a:buAutoNum type="arabicPeriod"/>
            </a:pPr>
            <a:r>
              <a:rPr lang="en-US" sz="1100" dirty="0" smtClean="0"/>
              <a:t>Establishment of the site (TL focuses all his attention to the GTA and INR)</a:t>
            </a:r>
          </a:p>
          <a:p>
            <a:pPr marL="914400" lvl="1" indent="-457200" eaLnBrk="1" hangingPunct="1">
              <a:lnSpc>
                <a:spcPct val="80000"/>
              </a:lnSpc>
              <a:buFontTx/>
              <a:buAutoNum type="alphaLcPeriod"/>
            </a:pPr>
            <a:r>
              <a:rPr lang="en-US" sz="1100" dirty="0" smtClean="0"/>
              <a:t>ATL supervises:</a:t>
            </a:r>
          </a:p>
          <a:p>
            <a:pPr marL="1295400" lvl="2" indent="-381000" eaLnBrk="1" hangingPunct="1">
              <a:lnSpc>
                <a:spcPct val="80000"/>
              </a:lnSpc>
            </a:pPr>
            <a:r>
              <a:rPr lang="en-US" sz="1100" dirty="0" smtClean="0"/>
              <a:t>The designation and marking of all TDPs in order, first to last.</a:t>
            </a:r>
          </a:p>
          <a:p>
            <a:pPr marL="1295400" lvl="2" indent="-381000" eaLnBrk="1" hangingPunct="1">
              <a:lnSpc>
                <a:spcPct val="80000"/>
              </a:lnSpc>
            </a:pPr>
            <a:r>
              <a:rPr lang="en-US" sz="1100" dirty="0" smtClean="0"/>
              <a:t>Other members of the marking party start clearing TDPs after they are marked.</a:t>
            </a:r>
          </a:p>
          <a:p>
            <a:pPr marL="1295400" lvl="2" indent="-381000" eaLnBrk="1" hangingPunct="1">
              <a:lnSpc>
                <a:spcPct val="80000"/>
              </a:lnSpc>
            </a:pPr>
            <a:r>
              <a:rPr lang="en-US" sz="1100" dirty="0" smtClean="0"/>
              <a:t>The GTA and INR update the ATC block on their map as each point is cleared.</a:t>
            </a:r>
          </a:p>
          <a:p>
            <a:pPr marL="914400" lvl="1" indent="-457200" eaLnBrk="1" hangingPunct="1">
              <a:lnSpc>
                <a:spcPct val="80000"/>
              </a:lnSpc>
              <a:buFontTx/>
              <a:buAutoNum type="alphaLcPeriod" startAt="2"/>
            </a:pPr>
            <a:r>
              <a:rPr lang="en-US" sz="1100" dirty="0" smtClean="0"/>
              <a:t>Sling Load Point Team Leader selects tentative location of the sling load point, using the following criteria:</a:t>
            </a:r>
          </a:p>
          <a:p>
            <a:pPr marL="533400" indent="-533400" algn="ctr" eaLnBrk="1" hangingPunct="1">
              <a:lnSpc>
                <a:spcPct val="80000"/>
              </a:lnSpc>
              <a:buFontTx/>
              <a:buNone/>
            </a:pPr>
            <a:endParaRPr lang="en-US" sz="1200" dirty="0" smtClean="0"/>
          </a:p>
          <a:p>
            <a:pPr marL="914400" lvl="1" indent="-457200" eaLnBrk="1" hangingPunct="1">
              <a:lnSpc>
                <a:spcPct val="80000"/>
              </a:lnSpc>
              <a:buFontTx/>
              <a:buChar char="•"/>
            </a:pPr>
            <a:endParaRPr lang="en-US" sz="1000" dirty="0" smtClean="0"/>
          </a:p>
        </p:txBody>
      </p:sp>
      <p:sp>
        <p:nvSpPr>
          <p:cNvPr id="9219" name="Rectangle 6"/>
          <p:cNvSpPr>
            <a:spLocks noGrp="1" noChangeArrowheads="1"/>
          </p:cNvSpPr>
          <p:nvPr>
            <p:ph type="body" sz="half" idx="2"/>
          </p:nvPr>
        </p:nvSpPr>
        <p:spPr>
          <a:xfrm>
            <a:off x="4876800" y="0"/>
            <a:ext cx="4267200" cy="6858000"/>
          </a:xfrm>
        </p:spPr>
        <p:txBody>
          <a:bodyPr/>
          <a:lstStyle/>
          <a:p>
            <a:pPr marL="1295400" lvl="2" indent="-381000" eaLnBrk="1" hangingPunct="1">
              <a:lnSpc>
                <a:spcPct val="80000"/>
              </a:lnSpc>
              <a:buFont typeface="Wingdings" pitchFamily="2" charset="2"/>
              <a:buChar char="§"/>
            </a:pPr>
            <a:endParaRPr lang="en-US" sz="900" dirty="0" smtClean="0"/>
          </a:p>
          <a:p>
            <a:pPr marL="1295400" lvl="2" indent="-381000" eaLnBrk="1" hangingPunct="1">
              <a:lnSpc>
                <a:spcPct val="80000"/>
              </a:lnSpc>
              <a:buFont typeface="Wingdings" pitchFamily="2" charset="2"/>
              <a:buChar char="§"/>
            </a:pPr>
            <a:endParaRPr lang="en-US" sz="900" dirty="0" smtClean="0"/>
          </a:p>
          <a:p>
            <a:pPr marL="1295400" lvl="2" indent="-381000" eaLnBrk="1" hangingPunct="1">
              <a:lnSpc>
                <a:spcPct val="80000"/>
              </a:lnSpc>
              <a:buFont typeface="Wingdings" pitchFamily="2" charset="2"/>
              <a:buChar char="§"/>
            </a:pPr>
            <a:endParaRPr lang="en-US" sz="900" dirty="0" smtClean="0"/>
          </a:p>
          <a:p>
            <a:pPr marL="1295400" lvl="2" indent="-381000" eaLnBrk="1" hangingPunct="1">
              <a:lnSpc>
                <a:spcPct val="80000"/>
              </a:lnSpc>
              <a:buFont typeface="Wingdings" pitchFamily="2" charset="2"/>
              <a:buChar char="§"/>
            </a:pPr>
            <a:endParaRPr lang="en-US" sz="900" dirty="0" smtClean="0"/>
          </a:p>
          <a:p>
            <a:pPr marL="1295400" lvl="2" indent="-381000" eaLnBrk="1" hangingPunct="1">
              <a:lnSpc>
                <a:spcPct val="80000"/>
              </a:lnSpc>
              <a:buFont typeface="Wingdings" pitchFamily="2" charset="2"/>
              <a:buChar char="§"/>
            </a:pPr>
            <a:endParaRPr lang="en-US" sz="900" dirty="0" smtClean="0"/>
          </a:p>
          <a:p>
            <a:pPr marL="1295400" lvl="2" indent="-381000" eaLnBrk="1" hangingPunct="1">
              <a:lnSpc>
                <a:spcPct val="80000"/>
              </a:lnSpc>
              <a:buFont typeface="Wingdings" pitchFamily="2" charset="2"/>
              <a:buChar char="§"/>
            </a:pPr>
            <a:endParaRPr lang="en-US" sz="900" dirty="0" smtClean="0"/>
          </a:p>
          <a:p>
            <a:pPr marL="1295400" lvl="2" indent="-381000" eaLnBrk="1" hangingPunct="1">
              <a:lnSpc>
                <a:spcPct val="80000"/>
              </a:lnSpc>
              <a:buFont typeface="Wingdings" pitchFamily="2" charset="2"/>
              <a:buChar char="§"/>
            </a:pPr>
            <a:r>
              <a:rPr lang="en-US" sz="1100" dirty="0" smtClean="0"/>
              <a:t>SL point will be no less than 100m from the nearest active TDP in the formation for unlike A/C or unknown A/C types.</a:t>
            </a:r>
          </a:p>
          <a:p>
            <a:pPr marL="1295400" lvl="2" indent="-381000" eaLnBrk="1" hangingPunct="1">
              <a:lnSpc>
                <a:spcPct val="80000"/>
              </a:lnSpc>
              <a:buFont typeface="Wingdings" pitchFamily="2" charset="2"/>
              <a:buChar char="§"/>
            </a:pPr>
            <a:r>
              <a:rPr lang="en-US" sz="1100" dirty="0" smtClean="0"/>
              <a:t>SL point will be no less than 80m from the nearest active TDP in the formation if all A/C are like airframes, and proper authorities are given.</a:t>
            </a:r>
          </a:p>
          <a:p>
            <a:pPr marL="914400" lvl="1" indent="-457200" eaLnBrk="1" hangingPunct="1">
              <a:lnSpc>
                <a:spcPct val="80000"/>
              </a:lnSpc>
              <a:buFont typeface="Wingdings" pitchFamily="2" charset="2"/>
              <a:buAutoNum type="alphaLcPeriod" startAt="3"/>
            </a:pPr>
            <a:r>
              <a:rPr lang="en-US" sz="1100" dirty="0" smtClean="0"/>
              <a:t>All TDPs are marked and cleared.</a:t>
            </a:r>
          </a:p>
          <a:p>
            <a:pPr marL="914400" lvl="1" indent="-457200" eaLnBrk="1" hangingPunct="1">
              <a:lnSpc>
                <a:spcPct val="80000"/>
              </a:lnSpc>
              <a:buFont typeface="Wingdings" pitchFamily="2" charset="2"/>
              <a:buAutoNum type="alphaLcPeriod" startAt="3"/>
            </a:pPr>
            <a:r>
              <a:rPr lang="en-US" sz="1100" dirty="0" smtClean="0"/>
              <a:t>Ten minutes prior to mission time the following must be accomplished:</a:t>
            </a:r>
          </a:p>
          <a:p>
            <a:pPr marL="1295400" lvl="2" indent="-381000" eaLnBrk="1" hangingPunct="1">
              <a:lnSpc>
                <a:spcPct val="80000"/>
              </a:lnSpc>
              <a:buFont typeface="Wingdings" pitchFamily="2" charset="2"/>
              <a:buChar char="§"/>
            </a:pPr>
            <a:r>
              <a:rPr lang="en-US" sz="1100" dirty="0" smtClean="0"/>
              <a:t>All radios set on primary frequency</a:t>
            </a:r>
          </a:p>
          <a:p>
            <a:pPr marL="1295400" lvl="2" indent="-381000" eaLnBrk="1" hangingPunct="1">
              <a:lnSpc>
                <a:spcPct val="80000"/>
              </a:lnSpc>
              <a:buFont typeface="Wingdings" pitchFamily="2" charset="2"/>
              <a:buChar char="§"/>
            </a:pPr>
            <a:r>
              <a:rPr lang="en-US" sz="1100" dirty="0" smtClean="0"/>
              <a:t>All personnel are in the proper uniform, ready to perform their duties.  Signal men in their proper location, ready to guide A/C.</a:t>
            </a:r>
          </a:p>
          <a:p>
            <a:pPr marL="1295400" lvl="2" indent="-381000" eaLnBrk="1" hangingPunct="1">
              <a:lnSpc>
                <a:spcPct val="80000"/>
              </a:lnSpc>
              <a:buFont typeface="Wingdings" pitchFamily="2" charset="2"/>
              <a:buChar char="§"/>
            </a:pPr>
            <a:r>
              <a:rPr lang="en-US" sz="1100" dirty="0" smtClean="0"/>
              <a:t>The ATC blocks on the GTA and INR’s maps are complete, accurate and alike.</a:t>
            </a:r>
          </a:p>
          <a:p>
            <a:pPr marL="1295400" lvl="2" indent="-381000" eaLnBrk="1" hangingPunct="1">
              <a:lnSpc>
                <a:spcPct val="80000"/>
              </a:lnSpc>
              <a:buFont typeface="Wingdings" pitchFamily="2" charset="2"/>
              <a:buChar char="§"/>
            </a:pPr>
            <a:r>
              <a:rPr lang="en-US" sz="1100" dirty="0" smtClean="0"/>
              <a:t>All signal devices are out and ready for use</a:t>
            </a:r>
          </a:p>
          <a:p>
            <a:pPr marL="914400" lvl="1" indent="-457200" eaLnBrk="1" hangingPunct="1">
              <a:lnSpc>
                <a:spcPct val="80000"/>
              </a:lnSpc>
              <a:buFont typeface="Wingdings" pitchFamily="2" charset="2"/>
              <a:buAutoNum type="alphaLcPeriod" startAt="5"/>
            </a:pPr>
            <a:r>
              <a:rPr lang="en-US" sz="1100" dirty="0" smtClean="0"/>
              <a:t>Site is now max operational for daytime use.</a:t>
            </a:r>
          </a:p>
          <a:p>
            <a:pPr marL="914400" lvl="1" indent="-457200" eaLnBrk="1" hangingPunct="1">
              <a:lnSpc>
                <a:spcPct val="80000"/>
              </a:lnSpc>
              <a:buFont typeface="Wingdings" pitchFamily="2" charset="2"/>
              <a:buAutoNum type="alphaLcPeriod" startAt="5"/>
            </a:pPr>
            <a:endParaRPr lang="en-US" sz="1100" dirty="0" smtClean="0"/>
          </a:p>
          <a:p>
            <a:pPr marL="533400" indent="-533400" eaLnBrk="1" hangingPunct="1">
              <a:lnSpc>
                <a:spcPct val="80000"/>
              </a:lnSpc>
              <a:buFont typeface="Wingdings" pitchFamily="2" charset="2"/>
              <a:buAutoNum type="arabicPeriod" startAt="9"/>
            </a:pPr>
            <a:r>
              <a:rPr lang="en-US" sz="1100" dirty="0" smtClean="0"/>
              <a:t>For night missions lights will be used to mark all the TDPs. </a:t>
            </a:r>
          </a:p>
          <a:p>
            <a:pPr marL="914400" lvl="1" indent="-457200" eaLnBrk="1" hangingPunct="1">
              <a:lnSpc>
                <a:spcPct val="80000"/>
              </a:lnSpc>
              <a:buFont typeface="Wingdings" pitchFamily="2" charset="2"/>
              <a:buChar char="§"/>
            </a:pPr>
            <a:endParaRPr lang="en-US" sz="1100" dirty="0" smtClean="0"/>
          </a:p>
          <a:p>
            <a:pPr marL="914400" lvl="1" indent="-457200" eaLnBrk="1" hangingPunct="1">
              <a:lnSpc>
                <a:spcPct val="80000"/>
              </a:lnSpc>
              <a:buFont typeface="Wingdings" pitchFamily="2" charset="2"/>
              <a:buAutoNum type="alphaLcPeriod"/>
            </a:pPr>
            <a:r>
              <a:rPr lang="en-US" sz="1100" dirty="0" smtClean="0"/>
              <a:t>Lights for markings can be any color other than blue, green and red.  IR is preferred.</a:t>
            </a:r>
          </a:p>
          <a:p>
            <a:pPr marL="914400" lvl="1" indent="-457200" eaLnBrk="1" hangingPunct="1">
              <a:lnSpc>
                <a:spcPct val="80000"/>
              </a:lnSpc>
              <a:buFont typeface="Wingdings" pitchFamily="2" charset="2"/>
              <a:buAutoNum type="alphaLcPeriod" startAt="2"/>
            </a:pPr>
            <a:r>
              <a:rPr lang="en-US" sz="1100" dirty="0" smtClean="0"/>
              <a:t>All obstacles are marked in red (day or night)</a:t>
            </a:r>
          </a:p>
          <a:p>
            <a:pPr marL="914400" lvl="1" indent="-457200" eaLnBrk="1" hangingPunct="1">
              <a:lnSpc>
                <a:spcPct val="80000"/>
              </a:lnSpc>
              <a:buFont typeface="Wingdings" pitchFamily="2" charset="2"/>
              <a:buAutoNum type="alphaLcPeriod" startAt="2"/>
            </a:pPr>
            <a:endParaRPr lang="en-US" sz="1000" dirty="0" smtClean="0"/>
          </a:p>
          <a:p>
            <a:pPr marL="914400" lvl="1" indent="-457200" eaLnBrk="1" hangingPunct="1">
              <a:lnSpc>
                <a:spcPct val="80000"/>
              </a:lnSpc>
              <a:buFont typeface="Wingdings" pitchFamily="2" charset="2"/>
              <a:buAutoNum type="alphaLcPeriod" startAt="2"/>
            </a:pPr>
            <a:endParaRPr lang="en-US" sz="1000" dirty="0" smtClean="0"/>
          </a:p>
          <a:p>
            <a:pPr marL="914400" lvl="1" indent="-457200" algn="ctr" eaLnBrk="1" hangingPunct="1">
              <a:lnSpc>
                <a:spcPct val="80000"/>
              </a:lnSpc>
              <a:buNone/>
            </a:pPr>
            <a:r>
              <a:rPr lang="en-US" sz="1200" b="1" dirty="0" smtClean="0"/>
              <a:t>	* NOTE: Minimum distance from formation to SL Point</a:t>
            </a:r>
          </a:p>
          <a:p>
            <a:pPr marL="914400" lvl="1" indent="-457200" algn="ctr" eaLnBrk="1" hangingPunct="1">
              <a:lnSpc>
                <a:spcPct val="80000"/>
              </a:lnSpc>
              <a:buNone/>
            </a:pPr>
            <a:endParaRPr lang="en-US" sz="1200" b="1" dirty="0" smtClean="0"/>
          </a:p>
          <a:p>
            <a:pPr marL="914400" lvl="1" indent="-457200" eaLnBrk="1" hangingPunct="1">
              <a:lnSpc>
                <a:spcPct val="80000"/>
              </a:lnSpc>
              <a:buFont typeface="Arial" pitchFamily="34" charset="0"/>
              <a:buChar char="•"/>
            </a:pPr>
            <a:r>
              <a:rPr lang="en-US" sz="1400" dirty="0" smtClean="0"/>
              <a:t>Like A/C               80 meters</a:t>
            </a:r>
          </a:p>
          <a:p>
            <a:pPr marL="914400" lvl="1" indent="-457200" eaLnBrk="1" hangingPunct="1">
              <a:lnSpc>
                <a:spcPct val="80000"/>
              </a:lnSpc>
              <a:buFont typeface="Arial" pitchFamily="34" charset="0"/>
              <a:buChar char="•"/>
            </a:pPr>
            <a:r>
              <a:rPr lang="en-US" sz="1400" dirty="0" smtClean="0"/>
              <a:t>Unlike A/C           100 meters</a:t>
            </a:r>
          </a:p>
          <a:p>
            <a:pPr marL="914400" lvl="1" indent="-457200" eaLnBrk="1" hangingPunct="1">
              <a:lnSpc>
                <a:spcPct val="80000"/>
              </a:lnSpc>
              <a:buFont typeface="Arial" pitchFamily="34" charset="0"/>
              <a:buChar char="•"/>
            </a:pPr>
            <a:r>
              <a:rPr lang="en-US" sz="1400" dirty="0" smtClean="0"/>
              <a:t>Desert Ops          150 meters</a:t>
            </a:r>
          </a:p>
          <a:p>
            <a:pPr marL="914400" lvl="1" indent="-457200" eaLnBrk="1" hangingPunct="1">
              <a:lnSpc>
                <a:spcPct val="80000"/>
              </a:lnSpc>
              <a:buFont typeface="Wingdings" pitchFamily="2" charset="2"/>
              <a:buAutoNum type="alphaLcPeriod" startAt="2"/>
            </a:pPr>
            <a:endParaRPr lang="en-US" sz="1000" dirty="0" smtClean="0"/>
          </a:p>
          <a:p>
            <a:pPr marL="914400" lvl="1" indent="-457200" eaLnBrk="1" hangingPunct="1">
              <a:lnSpc>
                <a:spcPct val="80000"/>
              </a:lnSpc>
              <a:buFont typeface="Wingdings" pitchFamily="2" charset="2"/>
              <a:buAutoNum type="alphaLcPeriod" startAt="2"/>
            </a:pPr>
            <a:endParaRPr lang="en-US" sz="1000" dirty="0" smtClean="0"/>
          </a:p>
          <a:p>
            <a:pPr marL="914400" lvl="1" indent="-457200" eaLnBrk="1" hangingPunct="1">
              <a:lnSpc>
                <a:spcPct val="80000"/>
              </a:lnSpc>
              <a:buFont typeface="Wingdings" pitchFamily="2" charset="2"/>
              <a:buAutoNum type="alphaLcPeriod" startAt="2"/>
            </a:pPr>
            <a:endParaRPr lang="en-US" sz="1000" dirty="0" smtClean="0"/>
          </a:p>
          <a:p>
            <a:pPr marL="914400" lvl="1" indent="-457200" eaLnBrk="1" hangingPunct="1">
              <a:lnSpc>
                <a:spcPct val="80000"/>
              </a:lnSpc>
              <a:buFont typeface="Wingdings" pitchFamily="2" charset="2"/>
              <a:buAutoNum type="alphaLcPeriod" startAt="2"/>
            </a:pPr>
            <a:endParaRPr lang="en-US" sz="1000" dirty="0" smtClean="0"/>
          </a:p>
          <a:p>
            <a:pPr marL="914400" lvl="1" indent="-457200" eaLnBrk="1" hangingPunct="1">
              <a:lnSpc>
                <a:spcPct val="80000"/>
              </a:lnSpc>
              <a:buFont typeface="Wingdings" pitchFamily="2" charset="2"/>
              <a:buAutoNum type="alphaLcPeriod" startAt="2"/>
            </a:pPr>
            <a:endParaRPr lang="en-US" sz="1000" dirty="0" smtClean="0"/>
          </a:p>
          <a:p>
            <a:pPr marL="914400" lvl="1" indent="-457200" eaLnBrk="1" hangingPunct="1">
              <a:lnSpc>
                <a:spcPct val="80000"/>
              </a:lnSpc>
              <a:buFont typeface="Wingdings" pitchFamily="2" charset="2"/>
              <a:buAutoNum type="alphaLcPeriod" startAt="2"/>
            </a:pPr>
            <a:endParaRPr lang="en-US" sz="1000" dirty="0" smtClean="0"/>
          </a:p>
          <a:p>
            <a:pPr marL="914400" lvl="1" indent="-457200" eaLnBrk="1" hangingPunct="1">
              <a:lnSpc>
                <a:spcPct val="80000"/>
              </a:lnSpc>
              <a:buFont typeface="Wingdings" pitchFamily="2" charset="2"/>
              <a:buAutoNum type="alphaLcPeriod" startAt="2"/>
            </a:pPr>
            <a:endParaRPr lang="en-US" sz="1000" dirty="0" smtClean="0"/>
          </a:p>
          <a:p>
            <a:pPr marL="914400" lvl="1" indent="-457200" eaLnBrk="1" hangingPunct="1">
              <a:lnSpc>
                <a:spcPct val="80000"/>
              </a:lnSpc>
              <a:buFont typeface="Wingdings" pitchFamily="2" charset="2"/>
              <a:buAutoNum type="alphaLcPeriod" startAt="2"/>
            </a:pPr>
            <a:endParaRPr lang="en-US" sz="1000" dirty="0" smtClean="0"/>
          </a:p>
          <a:p>
            <a:pPr marL="533400" indent="-533400" algn="ctr" eaLnBrk="1" hangingPunct="1">
              <a:lnSpc>
                <a:spcPct val="80000"/>
              </a:lnSpc>
              <a:buFont typeface="Wingdings" pitchFamily="2" charset="2"/>
              <a:buNone/>
            </a:pPr>
            <a:endParaRPr lang="en-US" sz="1200" dirty="0" smtClean="0"/>
          </a:p>
          <a:p>
            <a:pPr marL="533400" indent="-533400" algn="ctr" eaLnBrk="1" hangingPunct="1">
              <a:lnSpc>
                <a:spcPct val="80000"/>
              </a:lnSpc>
              <a:buFont typeface="Wingdings" pitchFamily="2" charset="2"/>
              <a:buNone/>
            </a:pPr>
            <a:endParaRPr lang="en-US" sz="1200" dirty="0" smtClean="0"/>
          </a:p>
          <a:p>
            <a:pPr marL="533400" indent="-533400" algn="ctr" eaLnBrk="1" hangingPunct="1">
              <a:lnSpc>
                <a:spcPct val="80000"/>
              </a:lnSpc>
              <a:buFont typeface="Wingdings" pitchFamily="2" charset="2"/>
              <a:buNone/>
            </a:pPr>
            <a:endParaRPr lang="en-US" sz="12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body" sz="half" idx="1"/>
          </p:nvPr>
        </p:nvSpPr>
        <p:spPr>
          <a:xfrm>
            <a:off x="0" y="0"/>
            <a:ext cx="4267200" cy="6858000"/>
          </a:xfrm>
        </p:spPr>
        <p:txBody>
          <a:bodyPr/>
          <a:lstStyle/>
          <a:p>
            <a:pPr marL="533400" indent="-533400" algn="ctr" eaLnBrk="1" hangingPunct="1">
              <a:buFontTx/>
              <a:buNone/>
            </a:pPr>
            <a:endParaRPr lang="en-US" sz="1400" b="1" u="sng" dirty="0" smtClean="0"/>
          </a:p>
          <a:p>
            <a:pPr marL="533400" indent="-533400" algn="ctr" eaLnBrk="1" hangingPunct="1">
              <a:buFontTx/>
              <a:buNone/>
            </a:pPr>
            <a:r>
              <a:rPr lang="en-US" sz="1400" b="1" u="sng" dirty="0" smtClean="0"/>
              <a:t>SIZE OF HELICOPTER LANDING POINTS</a:t>
            </a:r>
          </a:p>
          <a:p>
            <a:pPr marL="533400" indent="-533400" eaLnBrk="1" hangingPunct="1">
              <a:buNone/>
            </a:pPr>
            <a:r>
              <a:rPr lang="en-US" sz="1400" b="1" dirty="0" smtClean="0"/>
              <a:t>    </a:t>
            </a:r>
            <a:r>
              <a:rPr lang="en-US" sz="1100" dirty="0" smtClean="0"/>
              <a:t> * NOTE:  Distance between centers of TDP is 1.5 times the size of the touch point used for sizes 1-6.</a:t>
            </a:r>
          </a:p>
          <a:p>
            <a:pPr marL="533400" indent="-533400" eaLnBrk="1" hangingPunct="1">
              <a:buNone/>
            </a:pPr>
            <a:endParaRPr lang="en-US" sz="1100" b="1" dirty="0" smtClean="0"/>
          </a:p>
          <a:p>
            <a:pPr marL="533400" indent="-533400" eaLnBrk="1" hangingPunct="1">
              <a:buFontTx/>
              <a:buNone/>
            </a:pPr>
            <a:r>
              <a:rPr lang="en-US" sz="1100" dirty="0" smtClean="0"/>
              <a:t>SIZE 1 TDP - 10 Meters in Diameter (MH-6/AH-6)</a:t>
            </a:r>
          </a:p>
          <a:p>
            <a:pPr marL="533400" indent="-533400" eaLnBrk="1" hangingPunct="1">
              <a:buFontTx/>
              <a:buNone/>
            </a:pPr>
            <a:r>
              <a:rPr lang="en-US" sz="1100" dirty="0" smtClean="0"/>
              <a:t>SIZE 2 TDP - 15 Meters in Diameter (LUH-72A/OH-58D)</a:t>
            </a:r>
          </a:p>
          <a:p>
            <a:pPr marL="533400" indent="-533400" eaLnBrk="1" hangingPunct="1">
              <a:buFontTx/>
              <a:buNone/>
            </a:pPr>
            <a:r>
              <a:rPr lang="en-US" sz="1100" dirty="0" smtClean="0"/>
              <a:t>SIZE 3 TDP - 20 Meters in Diameter (AH-1W/Z, AH-64, </a:t>
            </a:r>
          </a:p>
          <a:p>
            <a:pPr marL="533400" indent="-533400" eaLnBrk="1" hangingPunct="1">
              <a:buFontTx/>
              <a:buNone/>
            </a:pPr>
            <a:r>
              <a:rPr lang="en-US" sz="1100" dirty="0" smtClean="0"/>
              <a:t>		UH-1N/Y)</a:t>
            </a:r>
          </a:p>
          <a:p>
            <a:pPr marL="533400" indent="-533400" eaLnBrk="1" hangingPunct="1">
              <a:buFontTx/>
              <a:buNone/>
            </a:pPr>
            <a:r>
              <a:rPr lang="en-US" sz="1100" dirty="0" smtClean="0"/>
              <a:t>SIZE 4 TDP --25 Meters in Diameter (UH-60A/L/M, SH-60)</a:t>
            </a:r>
          </a:p>
          <a:p>
            <a:pPr marL="533400" indent="-533400" eaLnBrk="1" hangingPunct="1">
              <a:buFontTx/>
              <a:buNone/>
            </a:pPr>
            <a:r>
              <a:rPr lang="en-US" sz="1100" dirty="0" smtClean="0"/>
              <a:t>SIZE 5 TDP --30 Meters in Diameter (MV-22B/CV-22B)</a:t>
            </a:r>
          </a:p>
          <a:p>
            <a:pPr marL="533400" indent="-533400" eaLnBrk="1" hangingPunct="1">
              <a:buFontTx/>
              <a:buNone/>
            </a:pPr>
            <a:r>
              <a:rPr lang="en-US" sz="1100" dirty="0" smtClean="0"/>
              <a:t>SIZE 6 TDP --35 Meters in Diameter (CH-47D/F, CH-53E/K)</a:t>
            </a:r>
          </a:p>
          <a:p>
            <a:pPr marL="533400" indent="-533400" eaLnBrk="1" hangingPunct="1">
              <a:buFontTx/>
              <a:buNone/>
            </a:pPr>
            <a:r>
              <a:rPr lang="en-US" sz="1100" dirty="0" smtClean="0"/>
              <a:t>SIZE 7 TDP --100 Meters in Diameter (Desert/Snow Landing 	Zones, Sling Load A/C(Day) Unknown)</a:t>
            </a:r>
          </a:p>
          <a:p>
            <a:pPr marL="533400" indent="-533400" eaLnBrk="1" hangingPunct="1">
              <a:buFontTx/>
              <a:buNone/>
            </a:pPr>
            <a:r>
              <a:rPr lang="en-US" sz="1100" dirty="0" smtClean="0"/>
              <a:t>SIZE 8 TDP --125 Meters in Diameter(Sling Load long lines)</a:t>
            </a:r>
          </a:p>
          <a:p>
            <a:pPr marL="533400" indent="-533400" eaLnBrk="1" hangingPunct="1">
              <a:buFontTx/>
              <a:buNone/>
            </a:pPr>
            <a:r>
              <a:rPr lang="en-US" sz="1100" dirty="0" smtClean="0"/>
              <a:t>SIZE 9 TDP –150 Meters in Diameter(Sling Load A/C(Night)  </a:t>
            </a:r>
          </a:p>
          <a:p>
            <a:pPr marL="533400" indent="-533400" eaLnBrk="1" hangingPunct="1">
              <a:buFontTx/>
              <a:buNone/>
            </a:pPr>
            <a:endParaRPr lang="en-US" sz="1200" dirty="0" smtClean="0"/>
          </a:p>
          <a:p>
            <a:pPr marL="533400" indent="-533400" eaLnBrk="1" hangingPunct="1">
              <a:buFontTx/>
              <a:buNone/>
            </a:pPr>
            <a:endParaRPr lang="en-US" sz="1200" dirty="0" smtClean="0"/>
          </a:p>
          <a:p>
            <a:pPr marL="533400" indent="-533400" eaLnBrk="1" hangingPunct="1">
              <a:buFontTx/>
              <a:buNone/>
            </a:pPr>
            <a:r>
              <a:rPr lang="en-US" sz="1200" b="1" u="sng" dirty="0" smtClean="0"/>
              <a:t>FLYING /LANDING FORMATIONS</a:t>
            </a:r>
          </a:p>
          <a:p>
            <a:pPr marL="533400" indent="-533400" eaLnBrk="1" hangingPunct="1">
              <a:buFontTx/>
              <a:buAutoNum type="arabicPeriod"/>
            </a:pPr>
            <a:r>
              <a:rPr lang="en-US" sz="1100" dirty="0" smtClean="0"/>
              <a:t>Trail                                           7. Heavy right</a:t>
            </a:r>
          </a:p>
          <a:p>
            <a:pPr marL="533400" indent="-533400" eaLnBrk="1" hangingPunct="1">
              <a:buFontTx/>
              <a:buAutoNum type="arabicPeriod"/>
            </a:pPr>
            <a:r>
              <a:rPr lang="en-US" sz="1100" dirty="0" smtClean="0"/>
              <a:t>Staggered trail left	                    8. Diamond       </a:t>
            </a:r>
          </a:p>
          <a:p>
            <a:pPr marL="533400" indent="-533400" eaLnBrk="1" hangingPunct="1">
              <a:buFontTx/>
              <a:buAutoNum type="arabicPeriod"/>
            </a:pPr>
            <a:r>
              <a:rPr lang="en-US" sz="1100" dirty="0" smtClean="0"/>
              <a:t>Staggered trail right                   9. </a:t>
            </a:r>
            <a:r>
              <a:rPr lang="en-US" sz="1100" dirty="0" err="1" smtClean="0"/>
              <a:t>Vee</a:t>
            </a:r>
            <a:endParaRPr lang="en-US" sz="1100" dirty="0" smtClean="0"/>
          </a:p>
          <a:p>
            <a:pPr marL="533400" indent="-533400" eaLnBrk="1" hangingPunct="1">
              <a:buFontTx/>
              <a:buAutoNum type="arabicPeriod"/>
            </a:pPr>
            <a:r>
              <a:rPr lang="en-US" sz="1100" dirty="0" smtClean="0"/>
              <a:t>Echelon left</a:t>
            </a:r>
          </a:p>
          <a:p>
            <a:pPr marL="533400" indent="-533400" eaLnBrk="1" hangingPunct="1">
              <a:buFontTx/>
              <a:buAutoNum type="arabicPeriod"/>
            </a:pPr>
            <a:r>
              <a:rPr lang="en-US" sz="1100" dirty="0" smtClean="0"/>
              <a:t>Echelon right</a:t>
            </a:r>
          </a:p>
          <a:p>
            <a:pPr marL="533400" indent="-533400" eaLnBrk="1" hangingPunct="1">
              <a:buFontTx/>
              <a:buAutoNum type="arabicPeriod"/>
            </a:pPr>
            <a:r>
              <a:rPr lang="en-US" sz="1100" dirty="0" smtClean="0"/>
              <a:t>Heavy left</a:t>
            </a:r>
          </a:p>
          <a:p>
            <a:pPr marL="533400" indent="-533400" eaLnBrk="1" hangingPunct="1">
              <a:buFontTx/>
              <a:buAutoNum type="arabicPeriod"/>
            </a:pPr>
            <a:endParaRPr lang="en-US" sz="1200" dirty="0" smtClean="0"/>
          </a:p>
          <a:p>
            <a:pPr marL="533400" indent="-533400" eaLnBrk="1" hangingPunct="1">
              <a:buFontTx/>
              <a:buAutoNum type="arabicPeriod"/>
            </a:pPr>
            <a:endParaRPr lang="en-US" sz="1200" dirty="0" smtClean="0"/>
          </a:p>
          <a:p>
            <a:pPr marL="533400" indent="-533400" algn="ctr" eaLnBrk="1" hangingPunct="1">
              <a:buFontTx/>
              <a:buNone/>
            </a:pPr>
            <a:endParaRPr lang="en-US" sz="1200" dirty="0" smtClean="0"/>
          </a:p>
        </p:txBody>
      </p:sp>
      <p:sp>
        <p:nvSpPr>
          <p:cNvPr id="10243"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sz="1800"/>
          </a:p>
        </p:txBody>
      </p:sp>
      <p:pic>
        <p:nvPicPr>
          <p:cNvPr id="10244" name="Picture 7"/>
          <p:cNvPicPr>
            <a:picLocks noChangeAspect="1" noChangeArrowheads="1"/>
          </p:cNvPicPr>
          <p:nvPr/>
        </p:nvPicPr>
        <p:blipFill>
          <a:blip r:embed="rId2" cstate="print"/>
          <a:srcRect/>
          <a:stretch>
            <a:fillRect/>
          </a:stretch>
        </p:blipFill>
        <p:spPr bwMode="auto">
          <a:xfrm>
            <a:off x="4876800" y="152400"/>
            <a:ext cx="4267200" cy="6553200"/>
          </a:xfrm>
          <a:prstGeom prst="rect">
            <a:avLst/>
          </a:prstGeom>
          <a:noFill/>
          <a:ln w="9525">
            <a:noFill/>
            <a:miter lim="800000"/>
            <a:headEnd/>
            <a:tailEnd/>
          </a:ln>
        </p:spPr>
      </p:pic>
      <p:sp>
        <p:nvSpPr>
          <p:cNvPr id="10245" name="Rectangle 9"/>
          <p:cNvSpPr>
            <a:spLocks noChangeArrowheads="1"/>
          </p:cNvSpPr>
          <p:nvPr/>
        </p:nvSpPr>
        <p:spPr bwMode="auto">
          <a:xfrm>
            <a:off x="0" y="7705725"/>
            <a:ext cx="9144000" cy="0"/>
          </a:xfrm>
          <a:prstGeom prst="rect">
            <a:avLst/>
          </a:prstGeom>
          <a:noFill/>
          <a:ln w="9525">
            <a:noFill/>
            <a:miter lim="800000"/>
            <a:headEnd/>
            <a:tailEnd/>
          </a:ln>
        </p:spPr>
        <p:txBody>
          <a:bodyPr wrap="none" anchor="ctr">
            <a:spAutoFit/>
          </a:bodyPr>
          <a:lstStyle/>
          <a:p>
            <a:endParaRPr lang="en-US" sz="18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body" sz="half" idx="1"/>
          </p:nvPr>
        </p:nvSpPr>
        <p:spPr>
          <a:xfrm>
            <a:off x="0" y="0"/>
            <a:ext cx="4419600" cy="6858000"/>
          </a:xfrm>
        </p:spPr>
        <p:txBody>
          <a:bodyPr/>
          <a:lstStyle/>
          <a:p>
            <a:pPr algn="ctr" eaLnBrk="1" hangingPunct="1">
              <a:lnSpc>
                <a:spcPct val="80000"/>
              </a:lnSpc>
              <a:buFontTx/>
              <a:buNone/>
            </a:pPr>
            <a:r>
              <a:rPr lang="en-US" sz="1600" b="1" u="sng" dirty="0" smtClean="0"/>
              <a:t>GROUND SLOPE</a:t>
            </a:r>
          </a:p>
          <a:p>
            <a:pPr eaLnBrk="1" hangingPunct="1">
              <a:lnSpc>
                <a:spcPct val="80000"/>
              </a:lnSpc>
              <a:buFontTx/>
              <a:buNone/>
            </a:pPr>
            <a:r>
              <a:rPr lang="en-US" sz="1400" b="1" u="sng" dirty="0" smtClean="0"/>
              <a:t>DETERMINE GROUND SLOPE</a:t>
            </a:r>
          </a:p>
          <a:p>
            <a:pPr eaLnBrk="1" hangingPunct="1">
              <a:lnSpc>
                <a:spcPct val="80000"/>
              </a:lnSpc>
            </a:pPr>
            <a:r>
              <a:rPr lang="en-US" sz="1400" dirty="0" smtClean="0"/>
              <a:t>Use the Ground Slope Formula to figure slope in degrees.</a:t>
            </a:r>
          </a:p>
          <a:p>
            <a:pPr eaLnBrk="1" hangingPunct="1">
              <a:lnSpc>
                <a:spcPct val="80000"/>
              </a:lnSpc>
            </a:pPr>
            <a:r>
              <a:rPr lang="en-US" sz="1400" dirty="0" smtClean="0"/>
              <a:t>Ground slope formula is reasonably accurate up to 20 degrees.</a:t>
            </a:r>
          </a:p>
          <a:p>
            <a:pPr eaLnBrk="1" hangingPunct="1">
              <a:lnSpc>
                <a:spcPct val="80000"/>
              </a:lnSpc>
            </a:pPr>
            <a:endParaRPr lang="en-US" sz="1400" dirty="0" smtClean="0"/>
          </a:p>
          <a:p>
            <a:pPr eaLnBrk="1" hangingPunct="1">
              <a:lnSpc>
                <a:spcPct val="80000"/>
              </a:lnSpc>
              <a:buFontTx/>
              <a:buNone/>
            </a:pPr>
            <a:r>
              <a:rPr lang="en-US" sz="1400" dirty="0" smtClean="0"/>
              <a:t>DEGREES OF SLOPE = VERTICAL DISTANCE X 57.3 / HORIZONTAL DISTANCE</a:t>
            </a:r>
          </a:p>
          <a:p>
            <a:pPr eaLnBrk="1" hangingPunct="1">
              <a:lnSpc>
                <a:spcPct val="80000"/>
              </a:lnSpc>
              <a:buFontTx/>
              <a:buNone/>
            </a:pPr>
            <a:endParaRPr lang="en-US" sz="1400" dirty="0" smtClean="0"/>
          </a:p>
          <a:p>
            <a:pPr eaLnBrk="1" hangingPunct="1">
              <a:lnSpc>
                <a:spcPct val="80000"/>
              </a:lnSpc>
              <a:buFontTx/>
              <a:buNone/>
            </a:pPr>
            <a:endParaRPr lang="en-US" sz="1400" dirty="0" smtClean="0"/>
          </a:p>
          <a:p>
            <a:pPr eaLnBrk="1" hangingPunct="1">
              <a:lnSpc>
                <a:spcPct val="80000"/>
              </a:lnSpc>
              <a:buFontTx/>
              <a:buNone/>
            </a:pPr>
            <a:endParaRPr lang="en-US" sz="1400" dirty="0" smtClean="0"/>
          </a:p>
          <a:p>
            <a:pPr eaLnBrk="1" hangingPunct="1">
              <a:lnSpc>
                <a:spcPct val="80000"/>
              </a:lnSpc>
              <a:buFontTx/>
              <a:buNone/>
            </a:pPr>
            <a:endParaRPr lang="en-US" sz="1400" dirty="0" smtClean="0"/>
          </a:p>
          <a:p>
            <a:pPr eaLnBrk="1" hangingPunct="1">
              <a:lnSpc>
                <a:spcPct val="80000"/>
              </a:lnSpc>
              <a:buFontTx/>
              <a:buNone/>
            </a:pPr>
            <a:endParaRPr lang="en-US" sz="1400" dirty="0" smtClean="0"/>
          </a:p>
          <a:p>
            <a:pPr eaLnBrk="1" hangingPunct="1">
              <a:lnSpc>
                <a:spcPct val="80000"/>
              </a:lnSpc>
              <a:buFontTx/>
              <a:buNone/>
            </a:pPr>
            <a:endParaRPr lang="en-US" sz="1400" dirty="0" smtClean="0"/>
          </a:p>
          <a:p>
            <a:pPr eaLnBrk="1" hangingPunct="1">
              <a:lnSpc>
                <a:spcPct val="80000"/>
              </a:lnSpc>
              <a:buFontTx/>
              <a:buNone/>
            </a:pPr>
            <a:endParaRPr lang="en-US" sz="1400" dirty="0" smtClean="0"/>
          </a:p>
          <a:p>
            <a:pPr eaLnBrk="1" hangingPunct="1">
              <a:lnSpc>
                <a:spcPct val="80000"/>
              </a:lnSpc>
              <a:buFontTx/>
              <a:buNone/>
            </a:pPr>
            <a:endParaRPr lang="en-US" sz="1400" dirty="0" smtClean="0"/>
          </a:p>
          <a:p>
            <a:pPr eaLnBrk="1" hangingPunct="1">
              <a:lnSpc>
                <a:spcPct val="80000"/>
              </a:lnSpc>
              <a:buFontTx/>
              <a:buNone/>
            </a:pPr>
            <a:endParaRPr lang="en-US" sz="1400" dirty="0" smtClean="0"/>
          </a:p>
          <a:p>
            <a:pPr eaLnBrk="1" hangingPunct="1">
              <a:lnSpc>
                <a:spcPct val="80000"/>
              </a:lnSpc>
              <a:buFontTx/>
              <a:buNone/>
            </a:pPr>
            <a:r>
              <a:rPr lang="en-US" sz="1400" b="1" dirty="0" smtClean="0"/>
              <a:t>	</a:t>
            </a:r>
            <a:r>
              <a:rPr lang="en-US" sz="1100" b="1" dirty="0" smtClean="0"/>
              <a:t>NOTE</a:t>
            </a:r>
            <a:r>
              <a:rPr lang="en-US" sz="1400" b="1" dirty="0" smtClean="0"/>
              <a:t>: </a:t>
            </a:r>
            <a:r>
              <a:rPr lang="en-US" sz="1100" b="1" dirty="0" smtClean="0"/>
              <a:t> Convert Meters to Feet --Multiply</a:t>
            </a:r>
          </a:p>
          <a:p>
            <a:pPr eaLnBrk="1" hangingPunct="1">
              <a:lnSpc>
                <a:spcPct val="80000"/>
              </a:lnSpc>
              <a:buFontTx/>
              <a:buNone/>
            </a:pPr>
            <a:r>
              <a:rPr lang="en-US" sz="1100" b="1" dirty="0" smtClean="0"/>
              <a:t>	              Convert Feet to Meters --Divide</a:t>
            </a:r>
          </a:p>
          <a:p>
            <a:pPr eaLnBrk="1" hangingPunct="1">
              <a:lnSpc>
                <a:spcPct val="80000"/>
              </a:lnSpc>
              <a:buFontTx/>
              <a:buNone/>
            </a:pPr>
            <a:r>
              <a:rPr lang="en-US" sz="1400" b="1" dirty="0" smtClean="0"/>
              <a:t>	</a:t>
            </a:r>
          </a:p>
          <a:p>
            <a:pPr eaLnBrk="1" hangingPunct="1">
              <a:lnSpc>
                <a:spcPct val="80000"/>
              </a:lnSpc>
              <a:buFontTx/>
              <a:buNone/>
            </a:pPr>
            <a:r>
              <a:rPr lang="en-US" sz="1400" b="1" smtClean="0"/>
              <a:t>	</a:t>
            </a:r>
            <a:r>
              <a:rPr lang="en-US" sz="1400" b="1" u="sng" smtClean="0"/>
              <a:t>Aircraft </a:t>
            </a:r>
            <a:r>
              <a:rPr lang="en-US" sz="1400" b="1" u="sng" dirty="0" smtClean="0"/>
              <a:t>limitations and </a:t>
            </a:r>
            <a:r>
              <a:rPr lang="en-US" sz="1400" b="1" u="sng" smtClean="0"/>
              <a:t>ground slope</a:t>
            </a:r>
            <a:endParaRPr lang="en-US" sz="1400" b="1" u="sng" dirty="0" smtClean="0"/>
          </a:p>
          <a:p>
            <a:pPr eaLnBrk="1" hangingPunct="1">
              <a:lnSpc>
                <a:spcPct val="80000"/>
              </a:lnSpc>
            </a:pPr>
            <a:r>
              <a:rPr lang="en-US" sz="1400" dirty="0" smtClean="0"/>
              <a:t>Always advise pilots when landing wheeled A/C on a side slope.</a:t>
            </a:r>
          </a:p>
          <a:p>
            <a:pPr eaLnBrk="1" hangingPunct="1">
              <a:lnSpc>
                <a:spcPct val="80000"/>
              </a:lnSpc>
            </a:pPr>
            <a:r>
              <a:rPr lang="en-US" sz="1400" dirty="0" smtClean="0"/>
              <a:t>Avoid landing A/C on a down slope.</a:t>
            </a:r>
          </a:p>
          <a:p>
            <a:pPr eaLnBrk="1" hangingPunct="1">
              <a:lnSpc>
                <a:spcPct val="80000"/>
              </a:lnSpc>
            </a:pPr>
            <a:endParaRPr lang="en-US" sz="1400" b="1" u="sng" dirty="0" smtClean="0"/>
          </a:p>
          <a:p>
            <a:pPr eaLnBrk="1" hangingPunct="1">
              <a:lnSpc>
                <a:spcPct val="80000"/>
              </a:lnSpc>
              <a:buFontTx/>
              <a:buNone/>
            </a:pPr>
            <a:endParaRPr lang="en-US" sz="1400" b="1" u="sng" dirty="0" smtClean="0"/>
          </a:p>
          <a:p>
            <a:pPr eaLnBrk="1" hangingPunct="1">
              <a:lnSpc>
                <a:spcPct val="80000"/>
              </a:lnSpc>
              <a:buNone/>
            </a:pPr>
            <a:endParaRPr lang="en-US" sz="1400" b="1" u="sng" dirty="0" smtClean="0"/>
          </a:p>
          <a:p>
            <a:pPr eaLnBrk="1" hangingPunct="1">
              <a:lnSpc>
                <a:spcPct val="80000"/>
              </a:lnSpc>
              <a:buNone/>
            </a:pPr>
            <a:endParaRPr lang="en-US" sz="1400" b="1" u="sng" dirty="0" smtClean="0"/>
          </a:p>
          <a:p>
            <a:pPr eaLnBrk="1" hangingPunct="1">
              <a:lnSpc>
                <a:spcPct val="80000"/>
              </a:lnSpc>
            </a:pPr>
            <a:endParaRPr lang="en-US" sz="1400" b="1" u="sng" dirty="0" smtClean="0"/>
          </a:p>
          <a:p>
            <a:pPr eaLnBrk="1" hangingPunct="1">
              <a:lnSpc>
                <a:spcPct val="80000"/>
              </a:lnSpc>
              <a:buFontTx/>
              <a:buNone/>
            </a:pPr>
            <a:endParaRPr lang="en-US" sz="1400" b="1" u="sng" dirty="0" smtClean="0"/>
          </a:p>
          <a:p>
            <a:pPr eaLnBrk="1" hangingPunct="1">
              <a:lnSpc>
                <a:spcPct val="80000"/>
              </a:lnSpc>
              <a:buFontTx/>
              <a:buNone/>
            </a:pPr>
            <a:endParaRPr lang="en-US" sz="1400" dirty="0" smtClean="0"/>
          </a:p>
          <a:p>
            <a:pPr eaLnBrk="1" hangingPunct="1">
              <a:lnSpc>
                <a:spcPct val="80000"/>
              </a:lnSpc>
              <a:buFontTx/>
              <a:buNone/>
            </a:pPr>
            <a:r>
              <a:rPr lang="en-US" sz="1400" dirty="0" smtClean="0"/>
              <a:t>	</a:t>
            </a:r>
          </a:p>
        </p:txBody>
      </p:sp>
      <p:sp>
        <p:nvSpPr>
          <p:cNvPr id="11267" name="Rectangle 6"/>
          <p:cNvSpPr>
            <a:spLocks noGrp="1" noChangeArrowheads="1"/>
          </p:cNvSpPr>
          <p:nvPr>
            <p:ph type="body" sz="half" idx="2"/>
          </p:nvPr>
        </p:nvSpPr>
        <p:spPr>
          <a:xfrm>
            <a:off x="4724400" y="0"/>
            <a:ext cx="4419600" cy="6858000"/>
          </a:xfrm>
        </p:spPr>
        <p:txBody>
          <a:bodyPr/>
          <a:lstStyle/>
          <a:p>
            <a:pPr algn="ctr" eaLnBrk="1" hangingPunct="1">
              <a:lnSpc>
                <a:spcPct val="80000"/>
              </a:lnSpc>
              <a:buFontTx/>
              <a:buNone/>
            </a:pPr>
            <a:r>
              <a:rPr lang="en-US" sz="1800" b="1" u="sng" dirty="0" smtClean="0"/>
              <a:t>PREVAILING WINDS</a:t>
            </a:r>
          </a:p>
          <a:p>
            <a:pPr eaLnBrk="1" hangingPunct="1">
              <a:lnSpc>
                <a:spcPct val="80000"/>
              </a:lnSpc>
              <a:buFontTx/>
              <a:buNone/>
            </a:pPr>
            <a:r>
              <a:rPr lang="en-US" sz="1600" b="1" dirty="0" smtClean="0"/>
              <a:t>Head Winds:  </a:t>
            </a:r>
            <a:r>
              <a:rPr lang="en-US" sz="1600" dirty="0" smtClean="0"/>
              <a:t>WIND DIRECTION + / - 45 Degrees of land heading</a:t>
            </a:r>
          </a:p>
          <a:p>
            <a:pPr eaLnBrk="1" hangingPunct="1">
              <a:lnSpc>
                <a:spcPct val="80000"/>
              </a:lnSpc>
              <a:buFontTx/>
              <a:buNone/>
            </a:pPr>
            <a:endParaRPr lang="en-US" sz="1600" dirty="0" smtClean="0"/>
          </a:p>
          <a:p>
            <a:pPr eaLnBrk="1" hangingPunct="1">
              <a:lnSpc>
                <a:spcPct val="80000"/>
              </a:lnSpc>
              <a:buFontTx/>
              <a:buNone/>
            </a:pPr>
            <a:endParaRPr lang="en-US" sz="1600" dirty="0" smtClean="0"/>
          </a:p>
          <a:p>
            <a:pPr eaLnBrk="1" hangingPunct="1">
              <a:lnSpc>
                <a:spcPct val="80000"/>
              </a:lnSpc>
              <a:buFontTx/>
              <a:buNone/>
            </a:pPr>
            <a:endParaRPr lang="en-US" sz="1600" dirty="0" smtClean="0"/>
          </a:p>
          <a:p>
            <a:pPr eaLnBrk="1" hangingPunct="1">
              <a:lnSpc>
                <a:spcPct val="80000"/>
              </a:lnSpc>
              <a:buFontTx/>
              <a:buNone/>
            </a:pPr>
            <a:endParaRPr lang="en-US" sz="1600" dirty="0" smtClean="0"/>
          </a:p>
          <a:p>
            <a:pPr eaLnBrk="1" hangingPunct="1">
              <a:lnSpc>
                <a:spcPct val="80000"/>
              </a:lnSpc>
              <a:buFontTx/>
              <a:buNone/>
            </a:pPr>
            <a:endParaRPr lang="en-US" sz="1600" dirty="0" smtClean="0"/>
          </a:p>
          <a:p>
            <a:pPr eaLnBrk="1" hangingPunct="1">
              <a:lnSpc>
                <a:spcPct val="80000"/>
              </a:lnSpc>
              <a:buFontTx/>
              <a:buNone/>
            </a:pPr>
            <a:endParaRPr lang="en-US" sz="1600" dirty="0" smtClean="0"/>
          </a:p>
          <a:p>
            <a:pPr eaLnBrk="1" hangingPunct="1">
              <a:lnSpc>
                <a:spcPct val="80000"/>
              </a:lnSpc>
              <a:buFontTx/>
              <a:buNone/>
            </a:pPr>
            <a:r>
              <a:rPr lang="en-US" sz="1600" dirty="0" smtClean="0"/>
              <a:t>Always attempt to land A/C into the wind.</a:t>
            </a:r>
          </a:p>
          <a:p>
            <a:pPr eaLnBrk="1" hangingPunct="1">
              <a:lnSpc>
                <a:spcPct val="80000"/>
              </a:lnSpc>
              <a:buFontTx/>
              <a:buNone/>
            </a:pPr>
            <a:endParaRPr lang="en-US" sz="1600" dirty="0" smtClean="0"/>
          </a:p>
          <a:p>
            <a:pPr algn="ctr" eaLnBrk="1" hangingPunct="1">
              <a:lnSpc>
                <a:spcPct val="80000"/>
              </a:lnSpc>
              <a:buFontTx/>
              <a:buNone/>
            </a:pPr>
            <a:r>
              <a:rPr lang="en-US" sz="1800" b="1" u="sng" dirty="0" smtClean="0"/>
              <a:t>ATMOSPHEREIC CONDITIONS</a:t>
            </a:r>
          </a:p>
          <a:p>
            <a:pPr eaLnBrk="1" hangingPunct="1">
              <a:lnSpc>
                <a:spcPct val="80000"/>
              </a:lnSpc>
              <a:buFontTx/>
              <a:buNone/>
            </a:pPr>
            <a:r>
              <a:rPr lang="en-US" sz="1600" b="1" u="sng" dirty="0" smtClean="0"/>
              <a:t>DENSITY ALTITUDE</a:t>
            </a:r>
          </a:p>
          <a:p>
            <a:pPr eaLnBrk="1" hangingPunct="1">
              <a:lnSpc>
                <a:spcPct val="80000"/>
              </a:lnSpc>
              <a:buFontTx/>
              <a:buNone/>
            </a:pPr>
            <a:r>
              <a:rPr lang="en-US" sz="1600" b="1" u="sng" dirty="0" smtClean="0"/>
              <a:t>Humidity</a:t>
            </a:r>
          </a:p>
          <a:p>
            <a:pPr eaLnBrk="1" hangingPunct="1">
              <a:lnSpc>
                <a:spcPct val="80000"/>
              </a:lnSpc>
              <a:buFontTx/>
              <a:buNone/>
            </a:pPr>
            <a:r>
              <a:rPr lang="en-US" sz="1600" b="1" u="sng" dirty="0" smtClean="0"/>
              <a:t>Altitude Above Sea Level</a:t>
            </a:r>
          </a:p>
          <a:p>
            <a:pPr eaLnBrk="1" hangingPunct="1">
              <a:lnSpc>
                <a:spcPct val="80000"/>
              </a:lnSpc>
              <a:buFontTx/>
              <a:buNone/>
            </a:pPr>
            <a:r>
              <a:rPr lang="en-US" sz="1600" b="1" u="sng" dirty="0" smtClean="0"/>
              <a:t>Temperature </a:t>
            </a:r>
          </a:p>
          <a:p>
            <a:pPr eaLnBrk="1" hangingPunct="1">
              <a:lnSpc>
                <a:spcPct val="80000"/>
              </a:lnSpc>
              <a:buFontTx/>
              <a:buNone/>
            </a:pPr>
            <a:endParaRPr lang="en-US" sz="1600" b="1" u="sng" dirty="0" smtClean="0"/>
          </a:p>
          <a:p>
            <a:pPr eaLnBrk="1" hangingPunct="1">
              <a:lnSpc>
                <a:spcPct val="80000"/>
              </a:lnSpc>
              <a:buFontTx/>
              <a:buNone/>
            </a:pPr>
            <a:r>
              <a:rPr lang="en-US" sz="1600" dirty="0" smtClean="0"/>
              <a:t>As anyone of these factors increase the performance of the A/C decreases</a:t>
            </a:r>
          </a:p>
          <a:p>
            <a:pPr eaLnBrk="1" hangingPunct="1">
              <a:lnSpc>
                <a:spcPct val="80000"/>
              </a:lnSpc>
              <a:buFontTx/>
              <a:buNone/>
            </a:pPr>
            <a:endParaRPr lang="en-US" sz="1600" dirty="0" smtClean="0"/>
          </a:p>
          <a:p>
            <a:pPr algn="ctr" eaLnBrk="1" hangingPunct="1">
              <a:lnSpc>
                <a:spcPct val="80000"/>
              </a:lnSpc>
              <a:buFontTx/>
              <a:buNone/>
            </a:pPr>
            <a:r>
              <a:rPr lang="en-US" sz="1800" b="1" u="sng" dirty="0" smtClean="0"/>
              <a:t>TYPE OF LOAD</a:t>
            </a:r>
          </a:p>
          <a:p>
            <a:pPr eaLnBrk="1" hangingPunct="1">
              <a:lnSpc>
                <a:spcPct val="80000"/>
              </a:lnSpc>
              <a:buFontTx/>
              <a:buNone/>
            </a:pPr>
            <a:r>
              <a:rPr lang="en-US" sz="1600" dirty="0" smtClean="0"/>
              <a:t>Is the load personnel or equipment</a:t>
            </a:r>
          </a:p>
          <a:p>
            <a:pPr eaLnBrk="1" hangingPunct="1">
              <a:lnSpc>
                <a:spcPct val="80000"/>
              </a:lnSpc>
              <a:buFontTx/>
              <a:buNone/>
            </a:pPr>
            <a:r>
              <a:rPr lang="en-US" sz="1600" dirty="0" smtClean="0"/>
              <a:t>Is the load internal or external</a:t>
            </a:r>
          </a:p>
          <a:p>
            <a:pPr eaLnBrk="1" hangingPunct="1">
              <a:lnSpc>
                <a:spcPct val="80000"/>
              </a:lnSpc>
              <a:buFontTx/>
              <a:buNone/>
            </a:pPr>
            <a:endParaRPr lang="en-US" sz="1600" dirty="0" smtClean="0"/>
          </a:p>
          <a:p>
            <a:pPr eaLnBrk="1" hangingPunct="1">
              <a:lnSpc>
                <a:spcPct val="80000"/>
              </a:lnSpc>
              <a:buFontTx/>
              <a:buNone/>
            </a:pPr>
            <a:r>
              <a:rPr lang="en-US" sz="1600" b="1" dirty="0" smtClean="0"/>
              <a:t>Is the mission an insertion or extraction.</a:t>
            </a:r>
          </a:p>
          <a:p>
            <a:pPr eaLnBrk="1" hangingPunct="1">
              <a:lnSpc>
                <a:spcPct val="80000"/>
              </a:lnSpc>
              <a:buFontTx/>
              <a:buNone/>
            </a:pPr>
            <a:endParaRPr lang="en-US" sz="1600" b="1" dirty="0" smtClean="0"/>
          </a:p>
          <a:p>
            <a:pPr eaLnBrk="1" hangingPunct="1">
              <a:lnSpc>
                <a:spcPct val="80000"/>
              </a:lnSpc>
              <a:buFontTx/>
              <a:buNone/>
            </a:pPr>
            <a:endParaRPr lang="en-US" sz="1600" b="1" dirty="0" smtClean="0"/>
          </a:p>
          <a:p>
            <a:pPr eaLnBrk="1" hangingPunct="1">
              <a:lnSpc>
                <a:spcPct val="80000"/>
              </a:lnSpc>
              <a:buFontTx/>
              <a:buNone/>
            </a:pPr>
            <a:endParaRPr lang="en-US" sz="1600" b="1" dirty="0" smtClean="0"/>
          </a:p>
          <a:p>
            <a:pPr algn="ctr" eaLnBrk="1" hangingPunct="1">
              <a:lnSpc>
                <a:spcPct val="80000"/>
              </a:lnSpc>
              <a:buFontTx/>
              <a:buNone/>
            </a:pPr>
            <a:endParaRPr lang="en-US" sz="1600" dirty="0" smtClean="0"/>
          </a:p>
          <a:p>
            <a:pPr algn="ctr" eaLnBrk="1" hangingPunct="1">
              <a:lnSpc>
                <a:spcPct val="80000"/>
              </a:lnSpc>
              <a:buFontTx/>
              <a:buNone/>
            </a:pPr>
            <a:endParaRPr lang="en-US" sz="1600" dirty="0" smtClean="0"/>
          </a:p>
          <a:p>
            <a:pPr algn="ctr" eaLnBrk="1" hangingPunct="1">
              <a:lnSpc>
                <a:spcPct val="80000"/>
              </a:lnSpc>
              <a:buFontTx/>
              <a:buNone/>
            </a:pPr>
            <a:endParaRPr lang="en-US" sz="1600" b="1" u="sng" dirty="0" smtClean="0"/>
          </a:p>
        </p:txBody>
      </p:sp>
      <p:grpSp>
        <p:nvGrpSpPr>
          <p:cNvPr id="2" name="Group 18"/>
          <p:cNvGrpSpPr>
            <a:grpSpLocks/>
          </p:cNvGrpSpPr>
          <p:nvPr/>
        </p:nvGrpSpPr>
        <p:grpSpPr bwMode="auto">
          <a:xfrm>
            <a:off x="304800" y="1981200"/>
            <a:ext cx="3775075" cy="1862138"/>
            <a:chOff x="240" y="997"/>
            <a:chExt cx="2378" cy="1173"/>
          </a:xfrm>
        </p:grpSpPr>
        <p:sp>
          <p:nvSpPr>
            <p:cNvPr id="11269" name="AutoShape 7"/>
            <p:cNvSpPr>
              <a:spLocks noChangeArrowheads="1"/>
            </p:cNvSpPr>
            <p:nvPr/>
          </p:nvSpPr>
          <p:spPr bwMode="auto">
            <a:xfrm>
              <a:off x="1056" y="1056"/>
              <a:ext cx="912" cy="480"/>
            </a:xfrm>
            <a:prstGeom prst="rtTriangle">
              <a:avLst/>
            </a:prstGeom>
            <a:noFill/>
            <a:ln w="19050">
              <a:solidFill>
                <a:schemeClr val="tx1"/>
              </a:solidFill>
              <a:miter lim="800000"/>
              <a:headEnd/>
              <a:tailEnd/>
            </a:ln>
          </p:spPr>
          <p:txBody>
            <a:bodyPr wrap="none" anchor="ctr"/>
            <a:lstStyle/>
            <a:p>
              <a:endParaRPr lang="en-US"/>
            </a:p>
          </p:txBody>
        </p:sp>
        <p:sp>
          <p:nvSpPr>
            <p:cNvPr id="11270" name="Text Box 8"/>
            <p:cNvSpPr txBox="1">
              <a:spLocks noChangeArrowheads="1"/>
            </p:cNvSpPr>
            <p:nvPr/>
          </p:nvSpPr>
          <p:spPr bwMode="auto">
            <a:xfrm>
              <a:off x="1968" y="1392"/>
              <a:ext cx="563" cy="346"/>
            </a:xfrm>
            <a:prstGeom prst="rect">
              <a:avLst/>
            </a:prstGeom>
            <a:noFill/>
            <a:ln w="9525">
              <a:noFill/>
              <a:miter lim="800000"/>
              <a:headEnd/>
              <a:tailEnd/>
            </a:ln>
          </p:spPr>
          <p:txBody>
            <a:bodyPr wrap="none">
              <a:spAutoFit/>
            </a:bodyPr>
            <a:lstStyle/>
            <a:p>
              <a:pPr algn="ctr"/>
              <a:r>
                <a:rPr lang="en-US" sz="1000"/>
                <a:t>LOW</a:t>
              </a:r>
            </a:p>
            <a:p>
              <a:pPr algn="ctr"/>
              <a:r>
                <a:rPr lang="en-US" sz="1000"/>
                <a:t>ELEVATION</a:t>
              </a:r>
            </a:p>
            <a:p>
              <a:pPr algn="ctr"/>
              <a:r>
                <a:rPr lang="en-US" sz="1000"/>
                <a:t>(LE)</a:t>
              </a:r>
            </a:p>
          </p:txBody>
        </p:sp>
        <p:sp>
          <p:nvSpPr>
            <p:cNvPr id="11271" name="Text Box 9"/>
            <p:cNvSpPr txBox="1">
              <a:spLocks noChangeArrowheads="1"/>
            </p:cNvSpPr>
            <p:nvPr/>
          </p:nvSpPr>
          <p:spPr bwMode="auto">
            <a:xfrm>
              <a:off x="440" y="997"/>
              <a:ext cx="563" cy="346"/>
            </a:xfrm>
            <a:prstGeom prst="rect">
              <a:avLst/>
            </a:prstGeom>
            <a:noFill/>
            <a:ln w="9525">
              <a:noFill/>
              <a:miter lim="800000"/>
              <a:headEnd/>
              <a:tailEnd/>
            </a:ln>
          </p:spPr>
          <p:txBody>
            <a:bodyPr wrap="none">
              <a:spAutoFit/>
            </a:bodyPr>
            <a:lstStyle/>
            <a:p>
              <a:pPr algn="ctr"/>
              <a:r>
                <a:rPr lang="en-US" sz="1000"/>
                <a:t>HIGH</a:t>
              </a:r>
            </a:p>
            <a:p>
              <a:pPr algn="ctr"/>
              <a:r>
                <a:rPr lang="en-US" sz="1000"/>
                <a:t>ELEVATION</a:t>
              </a:r>
            </a:p>
            <a:p>
              <a:pPr algn="ctr"/>
              <a:r>
                <a:rPr lang="en-US" sz="1000"/>
                <a:t>(HE)</a:t>
              </a:r>
            </a:p>
          </p:txBody>
        </p:sp>
        <p:sp>
          <p:nvSpPr>
            <p:cNvPr id="11272" name="Text Box 10"/>
            <p:cNvSpPr txBox="1">
              <a:spLocks noChangeArrowheads="1"/>
            </p:cNvSpPr>
            <p:nvPr/>
          </p:nvSpPr>
          <p:spPr bwMode="auto">
            <a:xfrm>
              <a:off x="998" y="1573"/>
              <a:ext cx="857" cy="250"/>
            </a:xfrm>
            <a:prstGeom prst="rect">
              <a:avLst/>
            </a:prstGeom>
            <a:noFill/>
            <a:ln w="9525">
              <a:noFill/>
              <a:miter lim="800000"/>
              <a:headEnd/>
              <a:tailEnd/>
            </a:ln>
          </p:spPr>
          <p:txBody>
            <a:bodyPr wrap="none">
              <a:spAutoFit/>
            </a:bodyPr>
            <a:lstStyle/>
            <a:p>
              <a:pPr algn="ctr"/>
              <a:r>
                <a:rPr lang="en-US" sz="1000"/>
                <a:t>HORIZONTAL DIST.</a:t>
              </a:r>
            </a:p>
            <a:p>
              <a:pPr algn="ctr"/>
              <a:r>
                <a:rPr lang="en-US" sz="1000"/>
                <a:t>(HD)</a:t>
              </a:r>
            </a:p>
          </p:txBody>
        </p:sp>
        <p:sp>
          <p:nvSpPr>
            <p:cNvPr id="11273" name="Text Box 11"/>
            <p:cNvSpPr txBox="1">
              <a:spLocks noChangeArrowheads="1"/>
            </p:cNvSpPr>
            <p:nvPr/>
          </p:nvSpPr>
          <p:spPr bwMode="auto">
            <a:xfrm>
              <a:off x="240" y="1488"/>
              <a:ext cx="614" cy="154"/>
            </a:xfrm>
            <a:prstGeom prst="rect">
              <a:avLst/>
            </a:prstGeom>
            <a:noFill/>
            <a:ln w="9525">
              <a:noFill/>
              <a:miter lim="800000"/>
              <a:headEnd/>
              <a:tailEnd/>
            </a:ln>
          </p:spPr>
          <p:txBody>
            <a:bodyPr wrap="none">
              <a:spAutoFit/>
            </a:bodyPr>
            <a:lstStyle/>
            <a:p>
              <a:r>
                <a:rPr lang="en-US" sz="1000"/>
                <a:t>VD = HE – LE</a:t>
              </a:r>
            </a:p>
          </p:txBody>
        </p:sp>
        <p:sp>
          <p:nvSpPr>
            <p:cNvPr id="11274" name="Line 14"/>
            <p:cNvSpPr>
              <a:spLocks noChangeShapeType="1"/>
            </p:cNvSpPr>
            <p:nvPr/>
          </p:nvSpPr>
          <p:spPr bwMode="auto">
            <a:xfrm>
              <a:off x="288" y="2016"/>
              <a:ext cx="576" cy="0"/>
            </a:xfrm>
            <a:prstGeom prst="line">
              <a:avLst/>
            </a:prstGeom>
            <a:noFill/>
            <a:ln w="9525">
              <a:solidFill>
                <a:schemeClr val="tx1"/>
              </a:solidFill>
              <a:round/>
              <a:headEnd/>
              <a:tailEnd/>
            </a:ln>
          </p:spPr>
          <p:txBody>
            <a:bodyPr/>
            <a:lstStyle/>
            <a:p>
              <a:endParaRPr lang="en-US"/>
            </a:p>
          </p:txBody>
        </p:sp>
        <p:sp>
          <p:nvSpPr>
            <p:cNvPr id="11275" name="Text Box 15"/>
            <p:cNvSpPr txBox="1">
              <a:spLocks noChangeArrowheads="1"/>
            </p:cNvSpPr>
            <p:nvPr/>
          </p:nvSpPr>
          <p:spPr bwMode="auto">
            <a:xfrm>
              <a:off x="336" y="1872"/>
              <a:ext cx="478" cy="154"/>
            </a:xfrm>
            <a:prstGeom prst="rect">
              <a:avLst/>
            </a:prstGeom>
            <a:noFill/>
            <a:ln w="9525">
              <a:noFill/>
              <a:miter lim="800000"/>
              <a:headEnd/>
              <a:tailEnd/>
            </a:ln>
          </p:spPr>
          <p:txBody>
            <a:bodyPr wrap="none">
              <a:spAutoFit/>
            </a:bodyPr>
            <a:lstStyle/>
            <a:p>
              <a:r>
                <a:rPr lang="en-US" sz="1000"/>
                <a:t>VD X 57.3</a:t>
              </a:r>
            </a:p>
          </p:txBody>
        </p:sp>
        <p:sp>
          <p:nvSpPr>
            <p:cNvPr id="11276" name="Text Box 16"/>
            <p:cNvSpPr txBox="1">
              <a:spLocks noChangeArrowheads="1"/>
            </p:cNvSpPr>
            <p:nvPr/>
          </p:nvSpPr>
          <p:spPr bwMode="auto">
            <a:xfrm>
              <a:off x="480" y="2016"/>
              <a:ext cx="232" cy="154"/>
            </a:xfrm>
            <a:prstGeom prst="rect">
              <a:avLst/>
            </a:prstGeom>
            <a:noFill/>
            <a:ln w="9525">
              <a:noFill/>
              <a:miter lim="800000"/>
              <a:headEnd/>
              <a:tailEnd/>
            </a:ln>
          </p:spPr>
          <p:txBody>
            <a:bodyPr wrap="none">
              <a:spAutoFit/>
            </a:bodyPr>
            <a:lstStyle/>
            <a:p>
              <a:r>
                <a:rPr lang="en-US" sz="1000"/>
                <a:t>HD</a:t>
              </a:r>
            </a:p>
          </p:txBody>
        </p:sp>
        <p:sp>
          <p:nvSpPr>
            <p:cNvPr id="11277" name="Text Box 17"/>
            <p:cNvSpPr txBox="1">
              <a:spLocks noChangeArrowheads="1"/>
            </p:cNvSpPr>
            <p:nvPr/>
          </p:nvSpPr>
          <p:spPr bwMode="auto">
            <a:xfrm>
              <a:off x="806" y="1957"/>
              <a:ext cx="1812" cy="154"/>
            </a:xfrm>
            <a:prstGeom prst="rect">
              <a:avLst/>
            </a:prstGeom>
            <a:noFill/>
            <a:ln w="9525">
              <a:noFill/>
              <a:miter lim="800000"/>
              <a:headEnd/>
              <a:tailEnd/>
            </a:ln>
          </p:spPr>
          <p:txBody>
            <a:bodyPr wrap="none">
              <a:spAutoFit/>
            </a:bodyPr>
            <a:lstStyle/>
            <a:p>
              <a:r>
                <a:rPr lang="en-US" sz="1000" dirty="0"/>
                <a:t> =_______ ROUND UP = SLOPE IN DEGREES</a:t>
              </a:r>
            </a:p>
          </p:txBody>
        </p:sp>
      </p:grpSp>
      <p:sp>
        <p:nvSpPr>
          <p:cNvPr id="17" name="Rectangle 16"/>
          <p:cNvSpPr/>
          <p:nvPr/>
        </p:nvSpPr>
        <p:spPr>
          <a:xfrm>
            <a:off x="152400" y="5410200"/>
            <a:ext cx="4114800" cy="838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rot="5400000">
            <a:off x="495300" y="5829300"/>
            <a:ext cx="838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7" idx="1"/>
            <a:endCxn id="17" idx="3"/>
          </p:cNvCxnSpPr>
          <p:nvPr/>
        </p:nvCxnSpPr>
        <p:spPr>
          <a:xfrm rot="10800000" flipH="1">
            <a:off x="152400" y="5829300"/>
            <a:ext cx="4114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52400" y="5457825"/>
            <a:ext cx="762000" cy="400110"/>
          </a:xfrm>
          <a:prstGeom prst="rect">
            <a:avLst/>
          </a:prstGeom>
          <a:noFill/>
        </p:spPr>
        <p:txBody>
          <a:bodyPr wrap="square" rtlCol="0">
            <a:spAutoFit/>
          </a:bodyPr>
          <a:lstStyle/>
          <a:p>
            <a:pPr algn="ctr"/>
            <a:r>
              <a:rPr lang="en-US" sz="1000" b="1" dirty="0" smtClean="0"/>
              <a:t>Type of  A/C</a:t>
            </a:r>
            <a:endParaRPr lang="en-US" sz="1000" b="1" dirty="0"/>
          </a:p>
        </p:txBody>
      </p:sp>
      <p:sp>
        <p:nvSpPr>
          <p:cNvPr id="23" name="TextBox 22"/>
          <p:cNvSpPr txBox="1"/>
          <p:nvPr/>
        </p:nvSpPr>
        <p:spPr>
          <a:xfrm>
            <a:off x="152400" y="5876925"/>
            <a:ext cx="762000" cy="400110"/>
          </a:xfrm>
          <a:prstGeom prst="rect">
            <a:avLst/>
          </a:prstGeom>
          <a:noFill/>
        </p:spPr>
        <p:txBody>
          <a:bodyPr wrap="square" rtlCol="0">
            <a:spAutoFit/>
          </a:bodyPr>
          <a:lstStyle/>
          <a:p>
            <a:pPr algn="ctr"/>
            <a:r>
              <a:rPr lang="en-US" sz="1000" b="1" dirty="0" smtClean="0"/>
              <a:t>Max </a:t>
            </a:r>
          </a:p>
          <a:p>
            <a:pPr algn="ctr"/>
            <a:r>
              <a:rPr lang="en-US" sz="1000" b="1" dirty="0" smtClean="0"/>
              <a:t>Slope</a:t>
            </a:r>
            <a:endParaRPr lang="en-US" sz="1000" b="1" dirty="0"/>
          </a:p>
        </p:txBody>
      </p:sp>
      <p:sp>
        <p:nvSpPr>
          <p:cNvPr id="24" name="TextBox 23"/>
          <p:cNvSpPr txBox="1"/>
          <p:nvPr/>
        </p:nvSpPr>
        <p:spPr>
          <a:xfrm>
            <a:off x="809625" y="5438775"/>
            <a:ext cx="609600" cy="400110"/>
          </a:xfrm>
          <a:prstGeom prst="rect">
            <a:avLst/>
          </a:prstGeom>
          <a:noFill/>
        </p:spPr>
        <p:txBody>
          <a:bodyPr wrap="square" rtlCol="0">
            <a:spAutoFit/>
          </a:bodyPr>
          <a:lstStyle/>
          <a:p>
            <a:pPr algn="ctr"/>
            <a:r>
              <a:rPr lang="en-US" sz="1000" b="1" dirty="0" smtClean="0"/>
              <a:t>UH-1</a:t>
            </a:r>
          </a:p>
          <a:p>
            <a:pPr algn="ctr"/>
            <a:r>
              <a:rPr lang="en-US" sz="1000" b="1" dirty="0" smtClean="0"/>
              <a:t>(N/Y)</a:t>
            </a:r>
            <a:endParaRPr lang="en-US" sz="1000" b="1" dirty="0"/>
          </a:p>
        </p:txBody>
      </p:sp>
      <p:sp>
        <p:nvSpPr>
          <p:cNvPr id="25" name="TextBox 24"/>
          <p:cNvSpPr txBox="1"/>
          <p:nvPr/>
        </p:nvSpPr>
        <p:spPr>
          <a:xfrm>
            <a:off x="1219200" y="5448300"/>
            <a:ext cx="609600" cy="246221"/>
          </a:xfrm>
          <a:prstGeom prst="rect">
            <a:avLst/>
          </a:prstGeom>
          <a:noFill/>
        </p:spPr>
        <p:txBody>
          <a:bodyPr wrap="square" rtlCol="0">
            <a:spAutoFit/>
          </a:bodyPr>
          <a:lstStyle/>
          <a:p>
            <a:pPr algn="ctr"/>
            <a:r>
              <a:rPr lang="en-US" sz="1000" b="1" dirty="0" smtClean="0"/>
              <a:t>CH-53</a:t>
            </a:r>
          </a:p>
        </p:txBody>
      </p:sp>
      <p:sp>
        <p:nvSpPr>
          <p:cNvPr id="26" name="TextBox 25"/>
          <p:cNvSpPr txBox="1"/>
          <p:nvPr/>
        </p:nvSpPr>
        <p:spPr>
          <a:xfrm>
            <a:off x="1619250" y="5448300"/>
            <a:ext cx="762000" cy="246221"/>
          </a:xfrm>
          <a:prstGeom prst="rect">
            <a:avLst/>
          </a:prstGeom>
          <a:noFill/>
        </p:spPr>
        <p:txBody>
          <a:bodyPr wrap="square" rtlCol="0">
            <a:spAutoFit/>
          </a:bodyPr>
          <a:lstStyle/>
          <a:p>
            <a:pPr algn="ctr"/>
            <a:r>
              <a:rPr lang="en-US" sz="1000" b="1" dirty="0" smtClean="0"/>
              <a:t>OH-58D</a:t>
            </a:r>
          </a:p>
        </p:txBody>
      </p:sp>
      <p:sp>
        <p:nvSpPr>
          <p:cNvPr id="27" name="TextBox 26"/>
          <p:cNvSpPr txBox="1"/>
          <p:nvPr/>
        </p:nvSpPr>
        <p:spPr>
          <a:xfrm>
            <a:off x="2133600" y="5438775"/>
            <a:ext cx="609600" cy="400110"/>
          </a:xfrm>
          <a:prstGeom prst="rect">
            <a:avLst/>
          </a:prstGeom>
          <a:noFill/>
        </p:spPr>
        <p:txBody>
          <a:bodyPr wrap="square" rtlCol="0">
            <a:spAutoFit/>
          </a:bodyPr>
          <a:lstStyle/>
          <a:p>
            <a:pPr algn="ctr"/>
            <a:r>
              <a:rPr lang="en-US" sz="1000" b="1" dirty="0" smtClean="0"/>
              <a:t>MH-6</a:t>
            </a:r>
          </a:p>
          <a:p>
            <a:pPr algn="ctr"/>
            <a:r>
              <a:rPr lang="en-US" sz="1000" b="1" dirty="0" smtClean="0"/>
              <a:t>AH-6</a:t>
            </a:r>
          </a:p>
        </p:txBody>
      </p:sp>
      <p:sp>
        <p:nvSpPr>
          <p:cNvPr id="28" name="TextBox 27"/>
          <p:cNvSpPr txBox="1"/>
          <p:nvPr/>
        </p:nvSpPr>
        <p:spPr>
          <a:xfrm>
            <a:off x="2609850" y="5438775"/>
            <a:ext cx="609600" cy="400110"/>
          </a:xfrm>
          <a:prstGeom prst="rect">
            <a:avLst/>
          </a:prstGeom>
          <a:noFill/>
        </p:spPr>
        <p:txBody>
          <a:bodyPr wrap="square" rtlCol="0">
            <a:spAutoFit/>
          </a:bodyPr>
          <a:lstStyle/>
          <a:p>
            <a:pPr algn="ctr"/>
            <a:r>
              <a:rPr lang="en-US" sz="1000" b="1" dirty="0" smtClean="0"/>
              <a:t>MV-22</a:t>
            </a:r>
          </a:p>
          <a:p>
            <a:pPr algn="ctr"/>
            <a:r>
              <a:rPr lang="en-US" sz="1000" b="1" dirty="0" smtClean="0"/>
              <a:t>CV-22</a:t>
            </a:r>
            <a:endParaRPr lang="en-US" sz="1000" b="1" dirty="0"/>
          </a:p>
        </p:txBody>
      </p:sp>
      <p:sp>
        <p:nvSpPr>
          <p:cNvPr id="29" name="TextBox 28"/>
          <p:cNvSpPr txBox="1"/>
          <p:nvPr/>
        </p:nvSpPr>
        <p:spPr>
          <a:xfrm>
            <a:off x="3048000" y="5438775"/>
            <a:ext cx="762000" cy="400110"/>
          </a:xfrm>
          <a:prstGeom prst="rect">
            <a:avLst/>
          </a:prstGeom>
          <a:noFill/>
        </p:spPr>
        <p:txBody>
          <a:bodyPr wrap="square" rtlCol="0">
            <a:spAutoFit/>
          </a:bodyPr>
          <a:lstStyle/>
          <a:p>
            <a:pPr algn="ctr"/>
            <a:r>
              <a:rPr lang="en-US" sz="1000" b="1" dirty="0" smtClean="0"/>
              <a:t>UH-60</a:t>
            </a:r>
          </a:p>
          <a:p>
            <a:pPr algn="ctr"/>
            <a:r>
              <a:rPr lang="en-US" sz="1000" b="1" dirty="0" smtClean="0"/>
              <a:t>(A/L/M)</a:t>
            </a:r>
          </a:p>
        </p:txBody>
      </p:sp>
      <p:cxnSp>
        <p:nvCxnSpPr>
          <p:cNvPr id="31" name="Straight Connector 30"/>
          <p:cNvCxnSpPr/>
          <p:nvPr/>
        </p:nvCxnSpPr>
        <p:spPr>
          <a:xfrm rot="5400000">
            <a:off x="876300" y="5829300"/>
            <a:ext cx="838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1333500" y="5829300"/>
            <a:ext cx="838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1838325" y="5829300"/>
            <a:ext cx="838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a:off x="2247900" y="5829300"/>
            <a:ext cx="838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2743200" y="5829300"/>
            <a:ext cx="838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3286125" y="5829300"/>
            <a:ext cx="838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590925" y="5429250"/>
            <a:ext cx="762000" cy="400110"/>
          </a:xfrm>
          <a:prstGeom prst="rect">
            <a:avLst/>
          </a:prstGeom>
          <a:noFill/>
        </p:spPr>
        <p:txBody>
          <a:bodyPr wrap="square" rtlCol="0">
            <a:spAutoFit/>
          </a:bodyPr>
          <a:lstStyle/>
          <a:p>
            <a:pPr algn="ctr"/>
            <a:r>
              <a:rPr lang="en-US" sz="1000" b="1" dirty="0" smtClean="0"/>
              <a:t>CH-47</a:t>
            </a:r>
          </a:p>
          <a:p>
            <a:pPr algn="ctr"/>
            <a:r>
              <a:rPr lang="en-US" sz="1000" b="1" dirty="0" smtClean="0"/>
              <a:t>(D/F)</a:t>
            </a:r>
          </a:p>
        </p:txBody>
      </p:sp>
      <p:sp>
        <p:nvSpPr>
          <p:cNvPr id="41" name="TextBox 40"/>
          <p:cNvSpPr txBox="1"/>
          <p:nvPr/>
        </p:nvSpPr>
        <p:spPr>
          <a:xfrm>
            <a:off x="976826" y="5985331"/>
            <a:ext cx="255198" cy="246221"/>
          </a:xfrm>
          <a:prstGeom prst="rect">
            <a:avLst/>
          </a:prstGeom>
          <a:noFill/>
        </p:spPr>
        <p:txBody>
          <a:bodyPr wrap="none" rtlCol="0">
            <a:spAutoFit/>
          </a:bodyPr>
          <a:lstStyle/>
          <a:p>
            <a:r>
              <a:rPr lang="en-US" sz="1000" b="1" dirty="0" smtClean="0"/>
              <a:t>6</a:t>
            </a:r>
            <a:endParaRPr lang="en-US" sz="1000" b="1" dirty="0"/>
          </a:p>
        </p:txBody>
      </p:sp>
      <p:sp>
        <p:nvSpPr>
          <p:cNvPr id="42" name="TextBox 41"/>
          <p:cNvSpPr txBox="1"/>
          <p:nvPr/>
        </p:nvSpPr>
        <p:spPr>
          <a:xfrm>
            <a:off x="1381125" y="5981700"/>
            <a:ext cx="255198" cy="246221"/>
          </a:xfrm>
          <a:prstGeom prst="rect">
            <a:avLst/>
          </a:prstGeom>
          <a:noFill/>
        </p:spPr>
        <p:txBody>
          <a:bodyPr wrap="none" rtlCol="0">
            <a:spAutoFit/>
          </a:bodyPr>
          <a:lstStyle/>
          <a:p>
            <a:r>
              <a:rPr lang="en-US" sz="1000" b="1" dirty="0" smtClean="0"/>
              <a:t>6</a:t>
            </a:r>
            <a:endParaRPr lang="en-US" sz="1000" b="1" dirty="0"/>
          </a:p>
        </p:txBody>
      </p:sp>
      <p:sp>
        <p:nvSpPr>
          <p:cNvPr id="43" name="TextBox 42"/>
          <p:cNvSpPr txBox="1"/>
          <p:nvPr/>
        </p:nvSpPr>
        <p:spPr>
          <a:xfrm>
            <a:off x="1857375" y="5981700"/>
            <a:ext cx="255198" cy="246221"/>
          </a:xfrm>
          <a:prstGeom prst="rect">
            <a:avLst/>
          </a:prstGeom>
          <a:noFill/>
        </p:spPr>
        <p:txBody>
          <a:bodyPr wrap="none" rtlCol="0">
            <a:spAutoFit/>
          </a:bodyPr>
          <a:lstStyle/>
          <a:p>
            <a:r>
              <a:rPr lang="en-US" sz="1000" b="1" dirty="0" smtClean="0"/>
              <a:t>8</a:t>
            </a:r>
            <a:endParaRPr lang="en-US" sz="1000" b="1" dirty="0"/>
          </a:p>
        </p:txBody>
      </p:sp>
      <p:sp>
        <p:nvSpPr>
          <p:cNvPr id="44" name="TextBox 43"/>
          <p:cNvSpPr txBox="1"/>
          <p:nvPr/>
        </p:nvSpPr>
        <p:spPr>
          <a:xfrm>
            <a:off x="2314575" y="5981700"/>
            <a:ext cx="255198" cy="246221"/>
          </a:xfrm>
          <a:prstGeom prst="rect">
            <a:avLst/>
          </a:prstGeom>
          <a:noFill/>
        </p:spPr>
        <p:txBody>
          <a:bodyPr wrap="none" rtlCol="0">
            <a:spAutoFit/>
          </a:bodyPr>
          <a:lstStyle/>
          <a:p>
            <a:r>
              <a:rPr lang="en-US" sz="1000" b="1" dirty="0" smtClean="0"/>
              <a:t>8</a:t>
            </a:r>
            <a:endParaRPr lang="en-US" sz="1000" b="1" dirty="0"/>
          </a:p>
        </p:txBody>
      </p:sp>
      <p:sp>
        <p:nvSpPr>
          <p:cNvPr id="45" name="TextBox 44"/>
          <p:cNvSpPr txBox="1"/>
          <p:nvPr/>
        </p:nvSpPr>
        <p:spPr>
          <a:xfrm>
            <a:off x="2781300" y="5981700"/>
            <a:ext cx="255198" cy="246221"/>
          </a:xfrm>
          <a:prstGeom prst="rect">
            <a:avLst/>
          </a:prstGeom>
          <a:noFill/>
        </p:spPr>
        <p:txBody>
          <a:bodyPr wrap="none" rtlCol="0">
            <a:spAutoFit/>
          </a:bodyPr>
          <a:lstStyle/>
          <a:p>
            <a:r>
              <a:rPr lang="en-US" sz="1000" b="1" dirty="0" smtClean="0"/>
              <a:t>9</a:t>
            </a:r>
            <a:endParaRPr lang="en-US" sz="1000" b="1" dirty="0"/>
          </a:p>
        </p:txBody>
      </p:sp>
      <p:sp>
        <p:nvSpPr>
          <p:cNvPr id="46" name="TextBox 45"/>
          <p:cNvSpPr txBox="1"/>
          <p:nvPr/>
        </p:nvSpPr>
        <p:spPr>
          <a:xfrm>
            <a:off x="3257550" y="5972175"/>
            <a:ext cx="325730" cy="246221"/>
          </a:xfrm>
          <a:prstGeom prst="rect">
            <a:avLst/>
          </a:prstGeom>
          <a:noFill/>
        </p:spPr>
        <p:txBody>
          <a:bodyPr wrap="none" rtlCol="0">
            <a:spAutoFit/>
          </a:bodyPr>
          <a:lstStyle/>
          <a:p>
            <a:r>
              <a:rPr lang="en-US" sz="1000" b="1" dirty="0" smtClean="0"/>
              <a:t>15</a:t>
            </a:r>
            <a:endParaRPr lang="en-US" sz="1000" b="1" dirty="0"/>
          </a:p>
        </p:txBody>
      </p:sp>
      <p:sp>
        <p:nvSpPr>
          <p:cNvPr id="47" name="TextBox 46"/>
          <p:cNvSpPr txBox="1"/>
          <p:nvPr/>
        </p:nvSpPr>
        <p:spPr>
          <a:xfrm>
            <a:off x="3800475" y="5972175"/>
            <a:ext cx="325730" cy="246221"/>
          </a:xfrm>
          <a:prstGeom prst="rect">
            <a:avLst/>
          </a:prstGeom>
          <a:noFill/>
        </p:spPr>
        <p:txBody>
          <a:bodyPr wrap="none" rtlCol="0">
            <a:spAutoFit/>
          </a:bodyPr>
          <a:lstStyle/>
          <a:p>
            <a:r>
              <a:rPr lang="en-US" sz="1000" b="1" dirty="0" smtClean="0"/>
              <a:t>15</a:t>
            </a:r>
            <a:endParaRPr lang="en-US" sz="1000" b="1" dirty="0"/>
          </a:p>
        </p:txBody>
      </p:sp>
      <p:sp>
        <p:nvSpPr>
          <p:cNvPr id="48" name="Rectangle 47"/>
          <p:cNvSpPr/>
          <p:nvPr/>
        </p:nvSpPr>
        <p:spPr>
          <a:xfrm>
            <a:off x="4724400" y="762000"/>
            <a:ext cx="4267200" cy="1295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4876800" y="781050"/>
            <a:ext cx="762000" cy="400110"/>
          </a:xfrm>
          <a:prstGeom prst="rect">
            <a:avLst/>
          </a:prstGeom>
          <a:noFill/>
        </p:spPr>
        <p:txBody>
          <a:bodyPr wrap="square" rtlCol="0">
            <a:spAutoFit/>
          </a:bodyPr>
          <a:lstStyle/>
          <a:p>
            <a:pPr algn="ctr"/>
            <a:r>
              <a:rPr lang="en-US" sz="1000" b="1" dirty="0" smtClean="0"/>
              <a:t>Type of  A/C</a:t>
            </a:r>
            <a:endParaRPr lang="en-US" sz="1000" b="1" dirty="0"/>
          </a:p>
        </p:txBody>
      </p:sp>
      <p:sp>
        <p:nvSpPr>
          <p:cNvPr id="51" name="TextBox 50"/>
          <p:cNvSpPr txBox="1"/>
          <p:nvPr/>
        </p:nvSpPr>
        <p:spPr>
          <a:xfrm>
            <a:off x="5543550" y="847725"/>
            <a:ext cx="609600" cy="400110"/>
          </a:xfrm>
          <a:prstGeom prst="rect">
            <a:avLst/>
          </a:prstGeom>
          <a:noFill/>
        </p:spPr>
        <p:txBody>
          <a:bodyPr wrap="square" rtlCol="0">
            <a:spAutoFit/>
          </a:bodyPr>
          <a:lstStyle/>
          <a:p>
            <a:pPr algn="ctr"/>
            <a:r>
              <a:rPr lang="en-US" sz="1000" b="1" dirty="0" smtClean="0"/>
              <a:t>UH-1</a:t>
            </a:r>
          </a:p>
          <a:p>
            <a:pPr algn="ctr"/>
            <a:r>
              <a:rPr lang="en-US" sz="1000" b="1" dirty="0" smtClean="0"/>
              <a:t>(N)</a:t>
            </a:r>
            <a:endParaRPr lang="en-US" sz="1000" b="1" dirty="0"/>
          </a:p>
        </p:txBody>
      </p:sp>
      <p:sp>
        <p:nvSpPr>
          <p:cNvPr id="52" name="TextBox 51"/>
          <p:cNvSpPr txBox="1"/>
          <p:nvPr/>
        </p:nvSpPr>
        <p:spPr>
          <a:xfrm>
            <a:off x="6372225" y="838200"/>
            <a:ext cx="609600" cy="246221"/>
          </a:xfrm>
          <a:prstGeom prst="rect">
            <a:avLst/>
          </a:prstGeom>
          <a:noFill/>
        </p:spPr>
        <p:txBody>
          <a:bodyPr wrap="square" rtlCol="0">
            <a:spAutoFit/>
          </a:bodyPr>
          <a:lstStyle/>
          <a:p>
            <a:pPr algn="ctr"/>
            <a:r>
              <a:rPr lang="en-US" sz="1000" b="1" dirty="0" smtClean="0"/>
              <a:t>CH-53</a:t>
            </a:r>
          </a:p>
        </p:txBody>
      </p:sp>
      <p:sp>
        <p:nvSpPr>
          <p:cNvPr id="53" name="TextBox 52"/>
          <p:cNvSpPr txBox="1"/>
          <p:nvPr/>
        </p:nvSpPr>
        <p:spPr>
          <a:xfrm>
            <a:off x="7467600" y="838200"/>
            <a:ext cx="762000" cy="400110"/>
          </a:xfrm>
          <a:prstGeom prst="rect">
            <a:avLst/>
          </a:prstGeom>
          <a:noFill/>
        </p:spPr>
        <p:txBody>
          <a:bodyPr wrap="square" rtlCol="0">
            <a:spAutoFit/>
          </a:bodyPr>
          <a:lstStyle/>
          <a:p>
            <a:pPr algn="ctr"/>
            <a:r>
              <a:rPr lang="en-US" sz="1000" b="1" dirty="0" smtClean="0"/>
              <a:t>OH-58</a:t>
            </a:r>
          </a:p>
          <a:p>
            <a:pPr algn="ctr"/>
            <a:r>
              <a:rPr lang="en-US" sz="1000" b="1" dirty="0" smtClean="0"/>
              <a:t>(D)</a:t>
            </a:r>
          </a:p>
        </p:txBody>
      </p:sp>
      <p:sp>
        <p:nvSpPr>
          <p:cNvPr id="54" name="TextBox 53"/>
          <p:cNvSpPr txBox="1"/>
          <p:nvPr/>
        </p:nvSpPr>
        <p:spPr>
          <a:xfrm>
            <a:off x="6743700" y="828675"/>
            <a:ext cx="609600" cy="400110"/>
          </a:xfrm>
          <a:prstGeom prst="rect">
            <a:avLst/>
          </a:prstGeom>
          <a:noFill/>
        </p:spPr>
        <p:txBody>
          <a:bodyPr wrap="square" rtlCol="0">
            <a:spAutoFit/>
          </a:bodyPr>
          <a:lstStyle/>
          <a:p>
            <a:pPr algn="ctr"/>
            <a:r>
              <a:rPr lang="en-US" sz="1000" b="1" dirty="0" smtClean="0"/>
              <a:t>MH-6</a:t>
            </a:r>
          </a:p>
          <a:p>
            <a:pPr algn="ctr"/>
            <a:r>
              <a:rPr lang="en-US" sz="1000" b="1" dirty="0" smtClean="0"/>
              <a:t>AH-6</a:t>
            </a:r>
          </a:p>
        </p:txBody>
      </p:sp>
      <p:sp>
        <p:nvSpPr>
          <p:cNvPr id="55" name="TextBox 54"/>
          <p:cNvSpPr txBox="1"/>
          <p:nvPr/>
        </p:nvSpPr>
        <p:spPr>
          <a:xfrm>
            <a:off x="7143750" y="838200"/>
            <a:ext cx="609600" cy="400110"/>
          </a:xfrm>
          <a:prstGeom prst="rect">
            <a:avLst/>
          </a:prstGeom>
          <a:noFill/>
        </p:spPr>
        <p:txBody>
          <a:bodyPr wrap="square" rtlCol="0">
            <a:spAutoFit/>
          </a:bodyPr>
          <a:lstStyle/>
          <a:p>
            <a:pPr algn="ctr"/>
            <a:r>
              <a:rPr lang="en-US" sz="1000" b="1" dirty="0" smtClean="0"/>
              <a:t>MV-22</a:t>
            </a:r>
          </a:p>
          <a:p>
            <a:pPr algn="ctr"/>
            <a:r>
              <a:rPr lang="en-US" sz="1000" b="1" dirty="0" smtClean="0"/>
              <a:t>CV-22</a:t>
            </a:r>
            <a:endParaRPr lang="en-US" sz="1000" b="1" dirty="0"/>
          </a:p>
        </p:txBody>
      </p:sp>
      <p:sp>
        <p:nvSpPr>
          <p:cNvPr id="56" name="TextBox 55"/>
          <p:cNvSpPr txBox="1"/>
          <p:nvPr/>
        </p:nvSpPr>
        <p:spPr>
          <a:xfrm>
            <a:off x="5857875" y="838200"/>
            <a:ext cx="762000" cy="400110"/>
          </a:xfrm>
          <a:prstGeom prst="rect">
            <a:avLst/>
          </a:prstGeom>
          <a:noFill/>
        </p:spPr>
        <p:txBody>
          <a:bodyPr wrap="square" rtlCol="0">
            <a:spAutoFit/>
          </a:bodyPr>
          <a:lstStyle/>
          <a:p>
            <a:pPr algn="ctr"/>
            <a:r>
              <a:rPr lang="en-US" sz="1000" b="1" dirty="0" smtClean="0"/>
              <a:t>UH-60</a:t>
            </a:r>
          </a:p>
          <a:p>
            <a:pPr algn="ctr"/>
            <a:r>
              <a:rPr lang="en-US" sz="1000" b="1" dirty="0" smtClean="0"/>
              <a:t>(A/L/M)</a:t>
            </a:r>
          </a:p>
        </p:txBody>
      </p:sp>
      <p:sp>
        <p:nvSpPr>
          <p:cNvPr id="57" name="TextBox 56"/>
          <p:cNvSpPr txBox="1"/>
          <p:nvPr/>
        </p:nvSpPr>
        <p:spPr>
          <a:xfrm>
            <a:off x="8162925" y="838200"/>
            <a:ext cx="762000" cy="400110"/>
          </a:xfrm>
          <a:prstGeom prst="rect">
            <a:avLst/>
          </a:prstGeom>
          <a:noFill/>
        </p:spPr>
        <p:txBody>
          <a:bodyPr wrap="square" rtlCol="0">
            <a:spAutoFit/>
          </a:bodyPr>
          <a:lstStyle/>
          <a:p>
            <a:pPr algn="ctr"/>
            <a:r>
              <a:rPr lang="en-US" sz="1000" b="1" dirty="0" smtClean="0"/>
              <a:t>CH</a:t>
            </a:r>
          </a:p>
          <a:p>
            <a:pPr algn="ctr"/>
            <a:r>
              <a:rPr lang="en-US" sz="1000" b="1" dirty="0" smtClean="0"/>
              <a:t>46/47</a:t>
            </a:r>
          </a:p>
        </p:txBody>
      </p:sp>
      <p:cxnSp>
        <p:nvCxnSpPr>
          <p:cNvPr id="59" name="Straight Connector 58"/>
          <p:cNvCxnSpPr/>
          <p:nvPr/>
        </p:nvCxnSpPr>
        <p:spPr>
          <a:xfrm>
            <a:off x="4724400" y="1600200"/>
            <a:ext cx="4267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5400000">
            <a:off x="5048250" y="1409700"/>
            <a:ext cx="1295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5362575" y="1409700"/>
            <a:ext cx="1295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5829300" y="1409700"/>
            <a:ext cx="1295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6229350" y="1409700"/>
            <a:ext cx="1295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6581775" y="1409700"/>
            <a:ext cx="1295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7019925" y="1409700"/>
            <a:ext cx="1295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7400925" y="1409700"/>
            <a:ext cx="1295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4709187" y="1276350"/>
            <a:ext cx="990600" cy="246221"/>
          </a:xfrm>
          <a:prstGeom prst="rect">
            <a:avLst/>
          </a:prstGeom>
          <a:noFill/>
        </p:spPr>
        <p:txBody>
          <a:bodyPr wrap="square" rtlCol="0">
            <a:spAutoFit/>
          </a:bodyPr>
          <a:lstStyle/>
          <a:p>
            <a:pPr algn="ctr"/>
            <a:r>
              <a:rPr lang="en-US" sz="1000" b="1" dirty="0" smtClean="0"/>
              <a:t>CROSSWIND</a:t>
            </a:r>
            <a:endParaRPr lang="en-US" sz="1000" b="1" dirty="0"/>
          </a:p>
        </p:txBody>
      </p:sp>
      <p:sp>
        <p:nvSpPr>
          <p:cNvPr id="70" name="TextBox 69"/>
          <p:cNvSpPr txBox="1"/>
          <p:nvPr/>
        </p:nvSpPr>
        <p:spPr>
          <a:xfrm>
            <a:off x="4800600" y="1704975"/>
            <a:ext cx="838200" cy="246221"/>
          </a:xfrm>
          <a:prstGeom prst="rect">
            <a:avLst/>
          </a:prstGeom>
          <a:noFill/>
        </p:spPr>
        <p:txBody>
          <a:bodyPr wrap="square" rtlCol="0">
            <a:spAutoFit/>
          </a:bodyPr>
          <a:lstStyle/>
          <a:p>
            <a:pPr algn="ctr"/>
            <a:r>
              <a:rPr lang="en-US" sz="1000" b="1" dirty="0" smtClean="0"/>
              <a:t>TAILWIND</a:t>
            </a:r>
            <a:endParaRPr lang="en-US" sz="1000" b="1" dirty="0"/>
          </a:p>
        </p:txBody>
      </p:sp>
      <p:sp>
        <p:nvSpPr>
          <p:cNvPr id="73" name="TextBox 72"/>
          <p:cNvSpPr txBox="1"/>
          <p:nvPr/>
        </p:nvSpPr>
        <p:spPr>
          <a:xfrm>
            <a:off x="5657850" y="1295400"/>
            <a:ext cx="381000" cy="246221"/>
          </a:xfrm>
          <a:prstGeom prst="rect">
            <a:avLst/>
          </a:prstGeom>
          <a:noFill/>
        </p:spPr>
        <p:txBody>
          <a:bodyPr wrap="square" rtlCol="0">
            <a:spAutoFit/>
          </a:bodyPr>
          <a:lstStyle/>
          <a:p>
            <a:pPr algn="ctr"/>
            <a:r>
              <a:rPr lang="en-US" sz="1000" b="1" dirty="0" smtClean="0"/>
              <a:t>15</a:t>
            </a:r>
          </a:p>
        </p:txBody>
      </p:sp>
      <p:sp>
        <p:nvSpPr>
          <p:cNvPr id="74" name="TextBox 73"/>
          <p:cNvSpPr txBox="1"/>
          <p:nvPr/>
        </p:nvSpPr>
        <p:spPr>
          <a:xfrm>
            <a:off x="5686425" y="1734979"/>
            <a:ext cx="381000" cy="246221"/>
          </a:xfrm>
          <a:prstGeom prst="rect">
            <a:avLst/>
          </a:prstGeom>
          <a:noFill/>
        </p:spPr>
        <p:txBody>
          <a:bodyPr wrap="square" rtlCol="0">
            <a:spAutoFit/>
          </a:bodyPr>
          <a:lstStyle/>
          <a:p>
            <a:pPr algn="ctr"/>
            <a:r>
              <a:rPr lang="en-US" sz="1000" b="1" dirty="0" smtClean="0"/>
              <a:t>15</a:t>
            </a:r>
          </a:p>
        </p:txBody>
      </p:sp>
      <p:sp>
        <p:nvSpPr>
          <p:cNvPr id="75" name="TextBox 74"/>
          <p:cNvSpPr txBox="1"/>
          <p:nvPr/>
        </p:nvSpPr>
        <p:spPr>
          <a:xfrm>
            <a:off x="6057900" y="1734979"/>
            <a:ext cx="381000" cy="246221"/>
          </a:xfrm>
          <a:prstGeom prst="rect">
            <a:avLst/>
          </a:prstGeom>
          <a:noFill/>
        </p:spPr>
        <p:txBody>
          <a:bodyPr wrap="square" rtlCol="0">
            <a:spAutoFit/>
          </a:bodyPr>
          <a:lstStyle/>
          <a:p>
            <a:pPr algn="ctr"/>
            <a:r>
              <a:rPr lang="en-US" sz="1000" b="1" dirty="0" smtClean="0"/>
              <a:t>15</a:t>
            </a:r>
          </a:p>
        </p:txBody>
      </p:sp>
      <p:sp>
        <p:nvSpPr>
          <p:cNvPr id="76" name="TextBox 75"/>
          <p:cNvSpPr txBox="1"/>
          <p:nvPr/>
        </p:nvSpPr>
        <p:spPr>
          <a:xfrm>
            <a:off x="6048375" y="1295400"/>
            <a:ext cx="381000" cy="246221"/>
          </a:xfrm>
          <a:prstGeom prst="rect">
            <a:avLst/>
          </a:prstGeom>
          <a:noFill/>
        </p:spPr>
        <p:txBody>
          <a:bodyPr wrap="square" rtlCol="0">
            <a:spAutoFit/>
          </a:bodyPr>
          <a:lstStyle/>
          <a:p>
            <a:pPr algn="ctr"/>
            <a:r>
              <a:rPr lang="en-US" sz="1000" b="1" dirty="0" smtClean="0"/>
              <a:t>15</a:t>
            </a:r>
          </a:p>
        </p:txBody>
      </p:sp>
      <p:sp>
        <p:nvSpPr>
          <p:cNvPr id="77" name="TextBox 76"/>
          <p:cNvSpPr txBox="1"/>
          <p:nvPr/>
        </p:nvSpPr>
        <p:spPr>
          <a:xfrm>
            <a:off x="6486525" y="1295400"/>
            <a:ext cx="381000" cy="246221"/>
          </a:xfrm>
          <a:prstGeom prst="rect">
            <a:avLst/>
          </a:prstGeom>
          <a:noFill/>
        </p:spPr>
        <p:txBody>
          <a:bodyPr wrap="square" rtlCol="0">
            <a:spAutoFit/>
          </a:bodyPr>
          <a:lstStyle/>
          <a:p>
            <a:pPr algn="ctr"/>
            <a:r>
              <a:rPr lang="en-US" sz="1000" b="1" dirty="0" smtClean="0"/>
              <a:t>15</a:t>
            </a:r>
          </a:p>
        </p:txBody>
      </p:sp>
      <p:sp>
        <p:nvSpPr>
          <p:cNvPr id="78" name="TextBox 77"/>
          <p:cNvSpPr txBox="1"/>
          <p:nvPr/>
        </p:nvSpPr>
        <p:spPr>
          <a:xfrm>
            <a:off x="6486525" y="1752600"/>
            <a:ext cx="381000" cy="246221"/>
          </a:xfrm>
          <a:prstGeom prst="rect">
            <a:avLst/>
          </a:prstGeom>
          <a:noFill/>
        </p:spPr>
        <p:txBody>
          <a:bodyPr wrap="square" rtlCol="0">
            <a:spAutoFit/>
          </a:bodyPr>
          <a:lstStyle/>
          <a:p>
            <a:pPr algn="ctr"/>
            <a:r>
              <a:rPr lang="en-US" sz="1000" b="1" dirty="0" smtClean="0"/>
              <a:t>15</a:t>
            </a:r>
          </a:p>
        </p:txBody>
      </p:sp>
      <p:sp>
        <p:nvSpPr>
          <p:cNvPr id="79" name="TextBox 78"/>
          <p:cNvSpPr txBox="1"/>
          <p:nvPr/>
        </p:nvSpPr>
        <p:spPr>
          <a:xfrm>
            <a:off x="6867525" y="1295400"/>
            <a:ext cx="381000" cy="246221"/>
          </a:xfrm>
          <a:prstGeom prst="rect">
            <a:avLst/>
          </a:prstGeom>
          <a:noFill/>
        </p:spPr>
        <p:txBody>
          <a:bodyPr wrap="square" rtlCol="0">
            <a:spAutoFit/>
          </a:bodyPr>
          <a:lstStyle/>
          <a:p>
            <a:pPr algn="ctr"/>
            <a:r>
              <a:rPr lang="en-US" sz="1000" b="1" dirty="0" smtClean="0"/>
              <a:t>15</a:t>
            </a:r>
          </a:p>
        </p:txBody>
      </p:sp>
      <p:sp>
        <p:nvSpPr>
          <p:cNvPr id="80" name="TextBox 79"/>
          <p:cNvSpPr txBox="1"/>
          <p:nvPr/>
        </p:nvSpPr>
        <p:spPr>
          <a:xfrm>
            <a:off x="6867525" y="1752600"/>
            <a:ext cx="381000" cy="246221"/>
          </a:xfrm>
          <a:prstGeom prst="rect">
            <a:avLst/>
          </a:prstGeom>
          <a:noFill/>
        </p:spPr>
        <p:txBody>
          <a:bodyPr wrap="square" rtlCol="0">
            <a:spAutoFit/>
          </a:bodyPr>
          <a:lstStyle/>
          <a:p>
            <a:pPr algn="ctr"/>
            <a:r>
              <a:rPr lang="en-US" sz="1000" b="1" dirty="0" smtClean="0"/>
              <a:t>15</a:t>
            </a:r>
          </a:p>
        </p:txBody>
      </p:sp>
      <p:sp>
        <p:nvSpPr>
          <p:cNvPr id="81" name="TextBox 80"/>
          <p:cNvSpPr txBox="1"/>
          <p:nvPr/>
        </p:nvSpPr>
        <p:spPr>
          <a:xfrm>
            <a:off x="7267575" y="1295400"/>
            <a:ext cx="381000" cy="246221"/>
          </a:xfrm>
          <a:prstGeom prst="rect">
            <a:avLst/>
          </a:prstGeom>
          <a:noFill/>
        </p:spPr>
        <p:txBody>
          <a:bodyPr wrap="square" rtlCol="0">
            <a:spAutoFit/>
          </a:bodyPr>
          <a:lstStyle/>
          <a:p>
            <a:pPr algn="ctr"/>
            <a:r>
              <a:rPr lang="en-US" sz="1000" b="1" dirty="0" smtClean="0"/>
              <a:t>30</a:t>
            </a:r>
          </a:p>
        </p:txBody>
      </p:sp>
      <p:sp>
        <p:nvSpPr>
          <p:cNvPr id="82" name="TextBox 81"/>
          <p:cNvSpPr txBox="1"/>
          <p:nvPr/>
        </p:nvSpPr>
        <p:spPr>
          <a:xfrm>
            <a:off x="7677150" y="1295400"/>
            <a:ext cx="381000" cy="246221"/>
          </a:xfrm>
          <a:prstGeom prst="rect">
            <a:avLst/>
          </a:prstGeom>
          <a:noFill/>
        </p:spPr>
        <p:txBody>
          <a:bodyPr wrap="square" rtlCol="0">
            <a:spAutoFit/>
          </a:bodyPr>
          <a:lstStyle/>
          <a:p>
            <a:pPr algn="ctr"/>
            <a:r>
              <a:rPr lang="en-US" sz="1000" b="1" dirty="0" smtClean="0"/>
              <a:t>35</a:t>
            </a:r>
          </a:p>
        </p:txBody>
      </p:sp>
      <p:sp>
        <p:nvSpPr>
          <p:cNvPr id="83" name="TextBox 82"/>
          <p:cNvSpPr txBox="1"/>
          <p:nvPr/>
        </p:nvSpPr>
        <p:spPr>
          <a:xfrm>
            <a:off x="7258050" y="1752600"/>
            <a:ext cx="381000" cy="246221"/>
          </a:xfrm>
          <a:prstGeom prst="rect">
            <a:avLst/>
          </a:prstGeom>
          <a:noFill/>
        </p:spPr>
        <p:txBody>
          <a:bodyPr wrap="square" rtlCol="0">
            <a:spAutoFit/>
          </a:bodyPr>
          <a:lstStyle/>
          <a:p>
            <a:pPr algn="ctr"/>
            <a:r>
              <a:rPr lang="en-US" sz="1000" b="1" dirty="0" smtClean="0"/>
              <a:t>10</a:t>
            </a:r>
          </a:p>
        </p:txBody>
      </p:sp>
      <p:sp>
        <p:nvSpPr>
          <p:cNvPr id="84" name="TextBox 83"/>
          <p:cNvSpPr txBox="1"/>
          <p:nvPr/>
        </p:nvSpPr>
        <p:spPr>
          <a:xfrm>
            <a:off x="8020050" y="1295400"/>
            <a:ext cx="381000" cy="246221"/>
          </a:xfrm>
          <a:prstGeom prst="rect">
            <a:avLst/>
          </a:prstGeom>
          <a:noFill/>
        </p:spPr>
        <p:txBody>
          <a:bodyPr wrap="square" rtlCol="0">
            <a:spAutoFit/>
          </a:bodyPr>
          <a:lstStyle/>
          <a:p>
            <a:pPr algn="ctr"/>
            <a:r>
              <a:rPr lang="en-US" sz="1000" b="1" dirty="0" smtClean="0"/>
              <a:t>40</a:t>
            </a:r>
          </a:p>
        </p:txBody>
      </p:sp>
      <p:sp>
        <p:nvSpPr>
          <p:cNvPr id="85" name="TextBox 84"/>
          <p:cNvSpPr txBox="1"/>
          <p:nvPr/>
        </p:nvSpPr>
        <p:spPr>
          <a:xfrm>
            <a:off x="7677150" y="1752600"/>
            <a:ext cx="381000" cy="246221"/>
          </a:xfrm>
          <a:prstGeom prst="rect">
            <a:avLst/>
          </a:prstGeom>
          <a:noFill/>
        </p:spPr>
        <p:txBody>
          <a:bodyPr wrap="square" rtlCol="0">
            <a:spAutoFit/>
          </a:bodyPr>
          <a:lstStyle/>
          <a:p>
            <a:pPr algn="ctr"/>
            <a:r>
              <a:rPr lang="en-US" sz="1000" b="1" dirty="0" smtClean="0"/>
              <a:t>20</a:t>
            </a:r>
          </a:p>
        </p:txBody>
      </p:sp>
      <p:sp>
        <p:nvSpPr>
          <p:cNvPr id="86" name="TextBox 85"/>
          <p:cNvSpPr txBox="1"/>
          <p:nvPr/>
        </p:nvSpPr>
        <p:spPr>
          <a:xfrm>
            <a:off x="8020050" y="1770221"/>
            <a:ext cx="381000" cy="246221"/>
          </a:xfrm>
          <a:prstGeom prst="rect">
            <a:avLst/>
          </a:prstGeom>
          <a:noFill/>
        </p:spPr>
        <p:txBody>
          <a:bodyPr wrap="square" rtlCol="0">
            <a:spAutoFit/>
          </a:bodyPr>
          <a:lstStyle/>
          <a:p>
            <a:pPr algn="ctr"/>
            <a:r>
              <a:rPr lang="en-US" sz="1000" b="1" dirty="0" smtClean="0"/>
              <a:t>40</a:t>
            </a:r>
          </a:p>
        </p:txBody>
      </p:sp>
      <p:sp>
        <p:nvSpPr>
          <p:cNvPr id="87" name="TextBox 86"/>
          <p:cNvSpPr txBox="1"/>
          <p:nvPr/>
        </p:nvSpPr>
        <p:spPr>
          <a:xfrm>
            <a:off x="7905750" y="838200"/>
            <a:ext cx="609600" cy="400110"/>
          </a:xfrm>
          <a:prstGeom prst="rect">
            <a:avLst/>
          </a:prstGeom>
          <a:noFill/>
        </p:spPr>
        <p:txBody>
          <a:bodyPr wrap="square" rtlCol="0">
            <a:spAutoFit/>
          </a:bodyPr>
          <a:lstStyle/>
          <a:p>
            <a:pPr algn="ctr"/>
            <a:r>
              <a:rPr lang="en-US" sz="1000" b="1" dirty="0" smtClean="0"/>
              <a:t>UH-1</a:t>
            </a:r>
          </a:p>
          <a:p>
            <a:pPr algn="ctr"/>
            <a:r>
              <a:rPr lang="en-US" sz="1000" b="1" dirty="0" smtClean="0"/>
              <a:t>(Y)</a:t>
            </a:r>
            <a:endParaRPr lang="en-US" sz="1000" b="1" dirty="0"/>
          </a:p>
        </p:txBody>
      </p:sp>
      <p:cxnSp>
        <p:nvCxnSpPr>
          <p:cNvPr id="88" name="Straight Connector 87"/>
          <p:cNvCxnSpPr/>
          <p:nvPr/>
        </p:nvCxnSpPr>
        <p:spPr>
          <a:xfrm rot="5400000">
            <a:off x="7724775" y="1409700"/>
            <a:ext cx="1295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rot="5400000">
            <a:off x="8077200" y="1409700"/>
            <a:ext cx="12954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8667750" y="847725"/>
            <a:ext cx="381000" cy="400110"/>
          </a:xfrm>
          <a:prstGeom prst="rect">
            <a:avLst/>
          </a:prstGeom>
          <a:noFill/>
        </p:spPr>
        <p:txBody>
          <a:bodyPr wrap="square" rtlCol="0">
            <a:spAutoFit/>
          </a:bodyPr>
          <a:lstStyle/>
          <a:p>
            <a:pPr algn="ctr"/>
            <a:r>
              <a:rPr lang="en-US" sz="1000" b="1" dirty="0" smtClean="0"/>
              <a:t>AH</a:t>
            </a:r>
          </a:p>
          <a:p>
            <a:pPr algn="ctr"/>
            <a:r>
              <a:rPr lang="en-US" sz="1000" b="1" dirty="0" smtClean="0"/>
              <a:t>64</a:t>
            </a:r>
          </a:p>
        </p:txBody>
      </p:sp>
      <p:cxnSp>
        <p:nvCxnSpPr>
          <p:cNvPr id="93" name="Straight Connector 92"/>
          <p:cNvCxnSpPr/>
          <p:nvPr/>
        </p:nvCxnSpPr>
        <p:spPr>
          <a:xfrm>
            <a:off x="4724400" y="1219200"/>
            <a:ext cx="4267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8353425" y="1782604"/>
            <a:ext cx="381000" cy="246221"/>
          </a:xfrm>
          <a:prstGeom prst="rect">
            <a:avLst/>
          </a:prstGeom>
          <a:noFill/>
        </p:spPr>
        <p:txBody>
          <a:bodyPr wrap="square" rtlCol="0">
            <a:spAutoFit/>
          </a:bodyPr>
          <a:lstStyle/>
          <a:p>
            <a:pPr algn="ctr"/>
            <a:r>
              <a:rPr lang="en-US" sz="1000" b="1" dirty="0" smtClean="0"/>
              <a:t>10</a:t>
            </a:r>
          </a:p>
        </p:txBody>
      </p:sp>
      <p:sp>
        <p:nvSpPr>
          <p:cNvPr id="95" name="TextBox 94"/>
          <p:cNvSpPr txBox="1"/>
          <p:nvPr/>
        </p:nvSpPr>
        <p:spPr>
          <a:xfrm>
            <a:off x="8353425" y="1295400"/>
            <a:ext cx="381000" cy="246221"/>
          </a:xfrm>
          <a:prstGeom prst="rect">
            <a:avLst/>
          </a:prstGeom>
          <a:noFill/>
        </p:spPr>
        <p:txBody>
          <a:bodyPr wrap="square" rtlCol="0">
            <a:spAutoFit/>
          </a:bodyPr>
          <a:lstStyle/>
          <a:p>
            <a:pPr algn="ctr"/>
            <a:r>
              <a:rPr lang="en-US" sz="1000" b="1" dirty="0" smtClean="0"/>
              <a:t>45</a:t>
            </a:r>
          </a:p>
        </p:txBody>
      </p:sp>
      <p:sp>
        <p:nvSpPr>
          <p:cNvPr id="96" name="TextBox 95"/>
          <p:cNvSpPr txBox="1"/>
          <p:nvPr/>
        </p:nvSpPr>
        <p:spPr>
          <a:xfrm>
            <a:off x="8667750" y="1295400"/>
            <a:ext cx="381000" cy="246221"/>
          </a:xfrm>
          <a:prstGeom prst="rect">
            <a:avLst/>
          </a:prstGeom>
          <a:noFill/>
        </p:spPr>
        <p:txBody>
          <a:bodyPr wrap="square" rtlCol="0">
            <a:spAutoFit/>
          </a:bodyPr>
          <a:lstStyle/>
          <a:p>
            <a:pPr algn="ctr"/>
            <a:r>
              <a:rPr lang="en-US" sz="1000" b="1" dirty="0" smtClean="0"/>
              <a:t>45</a:t>
            </a:r>
          </a:p>
        </p:txBody>
      </p:sp>
      <p:sp>
        <p:nvSpPr>
          <p:cNvPr id="97" name="TextBox 96"/>
          <p:cNvSpPr txBox="1"/>
          <p:nvPr/>
        </p:nvSpPr>
        <p:spPr>
          <a:xfrm>
            <a:off x="8667750" y="1771650"/>
            <a:ext cx="381000" cy="246221"/>
          </a:xfrm>
          <a:prstGeom prst="rect">
            <a:avLst/>
          </a:prstGeom>
          <a:noFill/>
        </p:spPr>
        <p:txBody>
          <a:bodyPr wrap="square" rtlCol="0">
            <a:spAutoFit/>
          </a:bodyPr>
          <a:lstStyle/>
          <a:p>
            <a:pPr algn="ctr"/>
            <a:r>
              <a:rPr lang="en-US" sz="1000" b="1" dirty="0" smtClean="0"/>
              <a:t>45</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24"/>
          <p:cNvSpPr>
            <a:spLocks noGrp="1" noChangeArrowheads="1"/>
          </p:cNvSpPr>
          <p:nvPr>
            <p:ph type="body" sz="half" idx="1"/>
          </p:nvPr>
        </p:nvSpPr>
        <p:spPr>
          <a:xfrm>
            <a:off x="0" y="0"/>
            <a:ext cx="4343400" cy="6858000"/>
          </a:xfrm>
        </p:spPr>
        <p:txBody>
          <a:bodyPr/>
          <a:lstStyle/>
          <a:p>
            <a:pPr algn="ctr" eaLnBrk="1" hangingPunct="1">
              <a:buFontTx/>
              <a:buNone/>
            </a:pPr>
            <a:endParaRPr lang="en-US" sz="900" dirty="0" smtClean="0"/>
          </a:p>
          <a:p>
            <a:pPr algn="ctr" eaLnBrk="1" hangingPunct="1">
              <a:buFontTx/>
              <a:buNone/>
            </a:pPr>
            <a:endParaRPr lang="en-US" sz="900" dirty="0" smtClean="0"/>
          </a:p>
          <a:p>
            <a:pPr algn="ctr" eaLnBrk="1" hangingPunct="1">
              <a:buFontTx/>
              <a:buNone/>
            </a:pPr>
            <a:endParaRPr lang="en-US" sz="900" dirty="0" smtClean="0"/>
          </a:p>
        </p:txBody>
      </p:sp>
      <p:sp>
        <p:nvSpPr>
          <p:cNvPr id="12291" name="Rectangle 227"/>
          <p:cNvSpPr>
            <a:spLocks noGrp="1" noChangeArrowheads="1"/>
          </p:cNvSpPr>
          <p:nvPr>
            <p:ph type="body" sz="half" idx="2"/>
          </p:nvPr>
        </p:nvSpPr>
        <p:spPr>
          <a:xfrm>
            <a:off x="4876800" y="0"/>
            <a:ext cx="4267200" cy="6858000"/>
          </a:xfrm>
        </p:spPr>
        <p:txBody>
          <a:bodyPr/>
          <a:lstStyle/>
          <a:p>
            <a:pPr algn="ctr" eaLnBrk="1" hangingPunct="1">
              <a:buFontTx/>
              <a:buNone/>
            </a:pPr>
            <a:endParaRPr lang="en-US" sz="1400" b="1" u="sng" dirty="0" smtClean="0"/>
          </a:p>
          <a:p>
            <a:pPr algn="ctr" eaLnBrk="1" hangingPunct="1">
              <a:buFontTx/>
              <a:buNone/>
            </a:pPr>
            <a:r>
              <a:rPr lang="en-US" sz="1400" b="1" u="sng" dirty="0" smtClean="0"/>
              <a:t>FORMATION MATRIX CONT.</a:t>
            </a:r>
          </a:p>
          <a:p>
            <a:pPr eaLnBrk="1" hangingPunct="1"/>
            <a:r>
              <a:rPr lang="en-US" sz="1400" dirty="0" smtClean="0"/>
              <a:t>All lengths and widths are in meters.</a:t>
            </a:r>
          </a:p>
          <a:p>
            <a:pPr eaLnBrk="1" hangingPunct="1"/>
            <a:r>
              <a:rPr lang="en-US" sz="1400" dirty="0" smtClean="0"/>
              <a:t>The formation sizes </a:t>
            </a:r>
            <a:r>
              <a:rPr lang="en-US" sz="1400" u="sng" dirty="0" smtClean="0"/>
              <a:t>DO NOT</a:t>
            </a:r>
            <a:r>
              <a:rPr lang="en-US" sz="1400" dirty="0" smtClean="0"/>
              <a:t> include the addition of a sling load.</a:t>
            </a:r>
          </a:p>
          <a:p>
            <a:pPr eaLnBrk="1" hangingPunct="1"/>
            <a:r>
              <a:rPr lang="en-US" sz="1400" dirty="0" smtClean="0"/>
              <a:t>All sizes assume that #1 TDP is placed on the edge of the departure end unusable.</a:t>
            </a:r>
          </a:p>
          <a:p>
            <a:pPr eaLnBrk="1" hangingPunct="1"/>
            <a:endParaRPr lang="en-US" sz="1400" dirty="0" smtClean="0"/>
          </a:p>
          <a:p>
            <a:pPr eaLnBrk="1" hangingPunct="1"/>
            <a:r>
              <a:rPr lang="en-US" sz="1400" dirty="0" smtClean="0"/>
              <a:t>To use the chart:</a:t>
            </a:r>
          </a:p>
          <a:p>
            <a:pPr lvl="1" eaLnBrk="1" hangingPunct="1"/>
            <a:r>
              <a:rPr lang="en-US" sz="1200" dirty="0" smtClean="0"/>
              <a:t>Find the formation and size TDP from the left side of the matrix</a:t>
            </a:r>
          </a:p>
          <a:p>
            <a:pPr lvl="1" eaLnBrk="1" hangingPunct="1"/>
            <a:r>
              <a:rPr lang="en-US" sz="1200" dirty="0" smtClean="0"/>
              <a:t>Cross index this line with the number of A/C off the top of the matrix.</a:t>
            </a:r>
          </a:p>
          <a:p>
            <a:pPr lvl="1" eaLnBrk="1" hangingPunct="1"/>
            <a:r>
              <a:rPr lang="en-US" sz="1200" dirty="0" smtClean="0"/>
              <a:t>Read the formation size (given in length and width.</a:t>
            </a:r>
          </a:p>
          <a:p>
            <a:pPr lvl="1" eaLnBrk="1" hangingPunct="1"/>
            <a:endParaRPr lang="en-US" sz="1200" dirty="0" smtClean="0"/>
          </a:p>
          <a:p>
            <a:pPr eaLnBrk="1" hangingPunct="1"/>
            <a:endParaRPr lang="en-US" sz="1400" dirty="0" smtClean="0"/>
          </a:p>
          <a:p>
            <a:pPr eaLnBrk="1" hangingPunct="1"/>
            <a:endParaRPr lang="en-US" sz="1400" dirty="0" smtClean="0"/>
          </a:p>
        </p:txBody>
      </p:sp>
      <p:graphicFrame>
        <p:nvGraphicFramePr>
          <p:cNvPr id="5" name="Content Placeholder 4"/>
          <p:cNvGraphicFramePr>
            <a:graphicFrameLocks/>
          </p:cNvGraphicFramePr>
          <p:nvPr/>
        </p:nvGraphicFramePr>
        <p:xfrm>
          <a:off x="-13648" y="76200"/>
          <a:ext cx="4419599" cy="6772519"/>
        </p:xfrm>
        <a:graphic>
          <a:graphicData uri="http://schemas.openxmlformats.org/drawingml/2006/table">
            <a:tbl>
              <a:tblPr/>
              <a:tblGrid>
                <a:gridCol w="734472"/>
                <a:gridCol w="332327"/>
                <a:gridCol w="381000"/>
                <a:gridCol w="685800"/>
                <a:gridCol w="699449"/>
                <a:gridCol w="748351"/>
                <a:gridCol w="838200"/>
              </a:tblGrid>
              <a:tr h="161693">
                <a:tc gridSpan="2">
                  <a:txBody>
                    <a:bodyPr/>
                    <a:lstStyle/>
                    <a:p>
                      <a:pPr marL="0" marR="0" algn="l">
                        <a:spcBef>
                          <a:spcPts val="0"/>
                        </a:spcBef>
                        <a:spcAft>
                          <a:spcPts val="0"/>
                        </a:spcAft>
                      </a:pPr>
                      <a:r>
                        <a:rPr lang="en-US" sz="1000" b="1" dirty="0">
                          <a:solidFill>
                            <a:srgbClr val="000000"/>
                          </a:solidFill>
                          <a:latin typeface="Times New Roman"/>
                          <a:ea typeface="Times New Roman"/>
                          <a:cs typeface="Times New Roman"/>
                        </a:rPr>
                        <a:t>FORM </a:t>
                      </a:r>
                      <a:endParaRPr lang="en-US" sz="1000" dirty="0">
                        <a:solidFill>
                          <a:srgbClr val="000000"/>
                        </a:solidFill>
                        <a:latin typeface="Times New Roman"/>
                        <a:ea typeface="Times New Roman"/>
                        <a:cs typeface="Times New Roman"/>
                      </a:endParaRPr>
                    </a:p>
                  </a:txBody>
                  <a:tcPr marL="46619" marR="46619" marT="0" marB="0">
                    <a:lnL>
                      <a:noFill/>
                    </a:lnL>
                    <a:lnR>
                      <a:noFill/>
                    </a:lnR>
                    <a:lnT>
                      <a:noFill/>
                    </a:lnT>
                    <a:lnB>
                      <a:noFill/>
                    </a:lnB>
                  </a:tcPr>
                </a:tc>
                <a:tc hMerge="1">
                  <a:txBody>
                    <a:bodyPr/>
                    <a:lstStyle/>
                    <a:p>
                      <a:endParaRPr lang="en-US"/>
                    </a:p>
                  </a:txBody>
                  <a:tcPr/>
                </a:tc>
                <a:tc>
                  <a:txBody>
                    <a:bodyPr/>
                    <a:lstStyle/>
                    <a:p>
                      <a:pPr marL="0" marR="0" algn="l">
                        <a:spcBef>
                          <a:spcPts val="0"/>
                        </a:spcBef>
                        <a:spcAft>
                          <a:spcPts val="0"/>
                        </a:spcAft>
                      </a:pPr>
                      <a:endParaRPr lang="en-US" sz="1000" dirty="0">
                        <a:solidFill>
                          <a:srgbClr val="000000"/>
                        </a:solidFill>
                        <a:latin typeface="Times New Roman"/>
                        <a:ea typeface="Times New Roman"/>
                        <a:cs typeface="Times New Roman"/>
                      </a:endParaRPr>
                    </a:p>
                  </a:txBody>
                  <a:tcPr marL="46619" marR="46619" marT="0" marB="0">
                    <a:lnL>
                      <a:noFill/>
                    </a:lnL>
                    <a:lnR>
                      <a:noFill/>
                    </a:lnR>
                    <a:lnT>
                      <a:noFill/>
                    </a:lnT>
                    <a:lnB>
                      <a:noFill/>
                    </a:lnB>
                  </a:tcPr>
                </a:tc>
                <a:tc>
                  <a:txBody>
                    <a:bodyPr/>
                    <a:lstStyle/>
                    <a:p>
                      <a:pPr marL="0" marR="0" algn="l">
                        <a:spcBef>
                          <a:spcPts val="0"/>
                        </a:spcBef>
                        <a:spcAft>
                          <a:spcPts val="0"/>
                        </a:spcAft>
                      </a:pPr>
                      <a:endParaRPr lang="en-US" sz="1000" dirty="0">
                        <a:solidFill>
                          <a:srgbClr val="000000"/>
                        </a:solidFill>
                        <a:latin typeface="Times New Roman"/>
                        <a:ea typeface="Times New Roman"/>
                        <a:cs typeface="Times New Roman"/>
                      </a:endParaRPr>
                    </a:p>
                  </a:txBody>
                  <a:tcPr marL="46619" marR="46619" marT="0" marB="0">
                    <a:lnL>
                      <a:noFill/>
                    </a:lnL>
                    <a:lnR>
                      <a:noFill/>
                    </a:lnR>
                    <a:lnT>
                      <a:noFill/>
                    </a:lnT>
                    <a:lnB>
                      <a:noFill/>
                    </a:lnB>
                  </a:tcPr>
                </a:tc>
                <a:tc gridSpan="3">
                  <a:txBody>
                    <a:bodyPr/>
                    <a:lstStyle/>
                    <a:p>
                      <a:pPr marL="0" marR="0" algn="l">
                        <a:spcBef>
                          <a:spcPts val="0"/>
                        </a:spcBef>
                        <a:spcAft>
                          <a:spcPts val="0"/>
                        </a:spcAft>
                      </a:pPr>
                      <a:r>
                        <a:rPr lang="en-US" sz="1000" b="1" dirty="0">
                          <a:solidFill>
                            <a:srgbClr val="000000"/>
                          </a:solidFill>
                          <a:latin typeface="Times New Roman"/>
                          <a:ea typeface="Times New Roman"/>
                          <a:cs typeface="Times New Roman"/>
                        </a:rPr>
                        <a:t># A/C </a:t>
                      </a:r>
                      <a:endParaRPr lang="en-US" sz="1000" dirty="0">
                        <a:solidFill>
                          <a:srgbClr val="000000"/>
                        </a:solidFill>
                        <a:latin typeface="Times New Roman"/>
                        <a:ea typeface="Times New Roman"/>
                        <a:cs typeface="Times New Roman"/>
                      </a:endParaRPr>
                    </a:p>
                  </a:txBody>
                  <a:tcPr marL="46619" marR="46619" marT="0" marB="0">
                    <a:lnL>
                      <a:noFill/>
                    </a:lnL>
                    <a:lnR>
                      <a:noFill/>
                    </a:lnR>
                    <a:lnT>
                      <a:noFill/>
                    </a:lnT>
                    <a:lnB>
                      <a:noFill/>
                    </a:lnB>
                  </a:tcPr>
                </a:tc>
                <a:tc hMerge="1">
                  <a:txBody>
                    <a:bodyPr/>
                    <a:lstStyle/>
                    <a:p>
                      <a:endParaRPr lang="en-US"/>
                    </a:p>
                  </a:txBody>
                  <a:tcPr/>
                </a:tc>
                <a:tc hMerge="1">
                  <a:txBody>
                    <a:bodyPr/>
                    <a:lstStyle/>
                    <a:p>
                      <a:endParaRPr lang="en-US"/>
                    </a:p>
                  </a:txBody>
                  <a:tcPr/>
                </a:tc>
              </a:tr>
              <a:tr h="161693">
                <a:tc gridSpan="2">
                  <a:txBody>
                    <a:bodyPr/>
                    <a:lstStyle/>
                    <a:p>
                      <a:pPr marL="0" marR="0" algn="l">
                        <a:spcBef>
                          <a:spcPts val="0"/>
                        </a:spcBef>
                        <a:spcAft>
                          <a:spcPts val="0"/>
                        </a:spcAft>
                      </a:pPr>
                      <a:r>
                        <a:rPr lang="en-US" sz="1000" b="1">
                          <a:solidFill>
                            <a:srgbClr val="000000"/>
                          </a:solidFill>
                          <a:latin typeface="Times New Roman"/>
                          <a:ea typeface="Times New Roman"/>
                          <a:cs typeface="Times New Roman"/>
                        </a:rPr>
                        <a:t>TYPE</a:t>
                      </a:r>
                      <a:endParaRPr lang="en-US" sz="1000">
                        <a:solidFill>
                          <a:srgbClr val="000000"/>
                        </a:solidFill>
                        <a:latin typeface="Times New Roman"/>
                        <a:ea typeface="Times New Roman"/>
                        <a:cs typeface="Times New Roman"/>
                      </a:endParaRPr>
                    </a:p>
                  </a:txBody>
                  <a:tcPr marL="46619" marR="46619" marT="0" marB="0">
                    <a:lnL>
                      <a:noFill/>
                    </a:lnL>
                    <a:lnR>
                      <a:noFill/>
                    </a:lnR>
                    <a:lnT>
                      <a:noFill/>
                    </a:lnT>
                    <a:lnB>
                      <a:noFill/>
                    </a:lnB>
                  </a:tcPr>
                </a:tc>
                <a:tc hMerge="1">
                  <a:txBody>
                    <a:bodyPr/>
                    <a:lstStyle/>
                    <a:p>
                      <a:endParaRPr lang="en-US"/>
                    </a:p>
                  </a:txBody>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 1</a:t>
                      </a:r>
                      <a:endParaRPr lang="en-US" sz="1000">
                        <a:solidFill>
                          <a:srgbClr val="000000"/>
                        </a:solidFill>
                        <a:latin typeface="Times New Roman"/>
                        <a:ea typeface="Times New Roman"/>
                        <a:cs typeface="Times New Roman"/>
                      </a:endParaRPr>
                    </a:p>
                  </a:txBody>
                  <a:tcPr marL="46619" marR="46619" marT="0" marB="0">
                    <a:lnL>
                      <a:noFill/>
                    </a:lnL>
                    <a:lnR>
                      <a:noFill/>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 2</a:t>
                      </a:r>
                      <a:endParaRPr lang="en-US" sz="1000">
                        <a:solidFill>
                          <a:srgbClr val="000000"/>
                        </a:solidFill>
                        <a:latin typeface="Times New Roman"/>
                        <a:ea typeface="Times New Roman"/>
                        <a:cs typeface="Times New Roman"/>
                      </a:endParaRPr>
                    </a:p>
                  </a:txBody>
                  <a:tcPr marL="46619" marR="46619" marT="0" marB="0">
                    <a:lnL>
                      <a:noFill/>
                    </a:lnL>
                    <a:lnR>
                      <a:noFill/>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 3</a:t>
                      </a:r>
                      <a:endParaRPr lang="en-US" sz="1000">
                        <a:solidFill>
                          <a:srgbClr val="000000"/>
                        </a:solidFill>
                        <a:latin typeface="Times New Roman"/>
                        <a:ea typeface="Times New Roman"/>
                        <a:cs typeface="Times New Roman"/>
                      </a:endParaRPr>
                    </a:p>
                  </a:txBody>
                  <a:tcPr marL="46619" marR="46619" marT="0" marB="0">
                    <a:lnL>
                      <a:noFill/>
                    </a:lnL>
                    <a:lnR>
                      <a:noFill/>
                    </a:lnR>
                    <a:lnT>
                      <a:noFill/>
                    </a:lnT>
                    <a:lnB>
                      <a:noFill/>
                    </a:lnB>
                  </a:tcPr>
                </a:tc>
                <a:tc>
                  <a:txBody>
                    <a:bodyPr/>
                    <a:lstStyle/>
                    <a:p>
                      <a:pPr marL="0" marR="0" algn="l">
                        <a:spcBef>
                          <a:spcPts val="0"/>
                        </a:spcBef>
                        <a:spcAft>
                          <a:spcPts val="0"/>
                        </a:spcAft>
                      </a:pPr>
                      <a:r>
                        <a:rPr lang="en-US" sz="1000" b="1" dirty="0">
                          <a:solidFill>
                            <a:srgbClr val="000000"/>
                          </a:solidFill>
                          <a:latin typeface="Times New Roman"/>
                          <a:ea typeface="Times New Roman"/>
                          <a:cs typeface="Times New Roman"/>
                        </a:rPr>
                        <a:t> 4</a:t>
                      </a:r>
                      <a:endParaRPr lang="en-US" sz="1000" dirty="0">
                        <a:solidFill>
                          <a:srgbClr val="000000"/>
                        </a:solidFill>
                        <a:latin typeface="Times New Roman"/>
                        <a:ea typeface="Times New Roman"/>
                        <a:cs typeface="Times New Roman"/>
                      </a:endParaRPr>
                    </a:p>
                  </a:txBody>
                  <a:tcPr marL="46619" marR="46619" marT="0" marB="0">
                    <a:lnL>
                      <a:noFill/>
                    </a:lnL>
                    <a:lnR>
                      <a:noFill/>
                    </a:lnR>
                    <a:lnT>
                      <a:noFill/>
                    </a:lnT>
                    <a:lnB>
                      <a:noFill/>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 5</a:t>
                      </a:r>
                      <a:endParaRPr lang="en-US" sz="1000" dirty="0">
                        <a:solidFill>
                          <a:srgbClr val="000000"/>
                        </a:solidFill>
                        <a:latin typeface="Times New Roman"/>
                        <a:ea typeface="Times New Roman"/>
                        <a:cs typeface="Times New Roman"/>
                      </a:endParaRPr>
                    </a:p>
                  </a:txBody>
                  <a:tcPr marL="46619" marR="46619" marT="0" marB="0">
                    <a:lnL>
                      <a:noFill/>
                    </a:lnL>
                    <a:lnR>
                      <a:noFill/>
                    </a:lnR>
                    <a:lnT>
                      <a:noFill/>
                    </a:lnT>
                    <a:lnB>
                      <a:noFill/>
                    </a:lnB>
                  </a:tcPr>
                </a:tc>
              </a:tr>
              <a:tr h="161693">
                <a:tc gridSpan="2">
                  <a:txBody>
                    <a:bodyPr/>
                    <a:lstStyle/>
                    <a:p>
                      <a:pPr marL="0" marR="0" algn="r">
                        <a:spcBef>
                          <a:spcPts val="0"/>
                        </a:spcBef>
                        <a:spcAft>
                          <a:spcPts val="0"/>
                        </a:spcAft>
                      </a:pPr>
                      <a:r>
                        <a:rPr lang="en-US" sz="1000" b="1" dirty="0">
                          <a:solidFill>
                            <a:srgbClr val="000000"/>
                          </a:solidFill>
                          <a:latin typeface="Times New Roman"/>
                          <a:ea typeface="Times New Roman"/>
                          <a:cs typeface="Times New Roman"/>
                        </a:rPr>
                        <a:t> TDP </a:t>
                      </a:r>
                      <a:endParaRPr lang="en-US" sz="1000" dirty="0">
                        <a:solidFill>
                          <a:srgbClr val="000000"/>
                        </a:solidFill>
                        <a:latin typeface="Times New Roman"/>
                        <a:ea typeface="Times New Roman"/>
                        <a:cs typeface="Times New Roman"/>
                      </a:endParaRPr>
                    </a:p>
                  </a:txBody>
                  <a:tcPr marL="46619" marR="46619" marT="0" marB="0" anchor="b">
                    <a:lnL>
                      <a:noFill/>
                    </a:lnL>
                    <a:lnR>
                      <a:noFill/>
                    </a:lnR>
                    <a:lnT>
                      <a:noFill/>
                    </a:lnT>
                    <a:lnB>
                      <a:noFill/>
                    </a:lnB>
                  </a:tcPr>
                </a:tc>
                <a:tc hMerge="1">
                  <a:txBody>
                    <a:bodyPr/>
                    <a:lstStyle/>
                    <a:p>
                      <a:endParaRPr lang="en-US"/>
                    </a:p>
                  </a:txBody>
                  <a:tcPr/>
                </a:tc>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a:noFill/>
                    </a:lnR>
                    <a:lnT>
                      <a:noFill/>
                    </a:lnT>
                    <a:lnB>
                      <a:noFill/>
                    </a:lnB>
                  </a:tcPr>
                </a:tc>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a:noFill/>
                    </a:lnR>
                    <a:lnT>
                      <a:noFill/>
                    </a:lnT>
                    <a:lnB>
                      <a:noFill/>
                    </a:lnB>
                  </a:tcPr>
                </a:tc>
                <a:tc>
                  <a:txBody>
                    <a:bodyPr/>
                    <a:lstStyle/>
                    <a:p>
                      <a:pPr marL="0" marR="0" algn="l">
                        <a:spcBef>
                          <a:spcPts val="0"/>
                        </a:spcBef>
                        <a:spcAft>
                          <a:spcPts val="0"/>
                        </a:spcAft>
                      </a:pPr>
                      <a:r>
                        <a:rPr lang="en-US" sz="1000" b="1">
                          <a:solidFill>
                            <a:srgbClr val="000000"/>
                          </a:solidFill>
                          <a:latin typeface="Times New Roman"/>
                          <a:ea typeface="Times New Roman"/>
                          <a:cs typeface="Times New Roman"/>
                        </a:rPr>
                        <a:t>L/W </a:t>
                      </a:r>
                      <a:r>
                        <a:rPr lang="en-US" sz="1000">
                          <a:solidFill>
                            <a:srgbClr val="000000"/>
                          </a:solidFill>
                          <a:latin typeface="Times New Roman"/>
                          <a:ea typeface="Times New Roman"/>
                          <a:cs typeface="Times New Roman"/>
                        </a:rPr>
                        <a:t>(in </a:t>
                      </a:r>
                      <a:r>
                        <a:rPr lang="en-US" sz="1000" b="1">
                          <a:solidFill>
                            <a:srgbClr val="000000"/>
                          </a:solidFill>
                          <a:latin typeface="Times New Roman"/>
                          <a:ea typeface="Times New Roman"/>
                          <a:cs typeface="Times New Roman"/>
                        </a:rPr>
                        <a:t>Meters</a:t>
                      </a:r>
                      <a:r>
                        <a:rPr lang="en-US" sz="1000">
                          <a:solidFill>
                            <a:srgbClr val="000000"/>
                          </a:solidFill>
                          <a:latin typeface="Times New Roman"/>
                          <a:ea typeface="Times New Roman"/>
                          <a:cs typeface="Times New Roman"/>
                        </a:rPr>
                        <a:t>)</a:t>
                      </a:r>
                    </a:p>
                  </a:txBody>
                  <a:tcPr marL="46619" marR="46619" marT="0" marB="0" anchor="b">
                    <a:lnL>
                      <a:noFill/>
                    </a:lnL>
                    <a:lnR>
                      <a:noFill/>
                    </a:lnR>
                    <a:lnT>
                      <a:noFill/>
                    </a:lnT>
                    <a:lnB>
                      <a:noFill/>
                    </a:lnB>
                  </a:tcPr>
                </a:tc>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a:noFill/>
                    </a:lnR>
                    <a:lnT>
                      <a:noFill/>
                    </a:lnT>
                    <a:lnB>
                      <a:noFill/>
                    </a:lnB>
                  </a:tcPr>
                </a:tc>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a:noFill/>
                    </a:lnR>
                    <a:lnT>
                      <a:noFill/>
                    </a:lnT>
                    <a:lnB>
                      <a:noFill/>
                    </a:lnB>
                  </a:tcPr>
                </a:tc>
              </a:tr>
              <a:tr h="161693">
                <a:tc gridSpan="2">
                  <a:txBody>
                    <a:bodyPr/>
                    <a:lstStyle/>
                    <a:p>
                      <a:pPr marL="0" marR="0" algn="r">
                        <a:spcBef>
                          <a:spcPts val="0"/>
                        </a:spcBef>
                        <a:spcAft>
                          <a:spcPts val="0"/>
                        </a:spcAft>
                      </a:pPr>
                      <a:r>
                        <a:rPr lang="en-US" sz="1000" b="1" dirty="0">
                          <a:solidFill>
                            <a:srgbClr val="000000"/>
                          </a:solidFill>
                          <a:latin typeface="Times New Roman"/>
                          <a:ea typeface="Times New Roman"/>
                          <a:cs typeface="Times New Roman"/>
                        </a:rPr>
                        <a:t>                   SIZE </a:t>
                      </a:r>
                      <a:endParaRPr lang="en-US" sz="1000" dirty="0">
                        <a:solidFill>
                          <a:srgbClr val="000000"/>
                        </a:solidFill>
                        <a:latin typeface="Times New Roman"/>
                        <a:ea typeface="Times New Roman"/>
                        <a:cs typeface="Times New Roman"/>
                      </a:endParaRPr>
                    </a:p>
                  </a:txBody>
                  <a:tcPr marL="46619" marR="46619" marT="0" marB="0">
                    <a:lnL>
                      <a:noFill/>
                    </a:lnL>
                    <a:lnR>
                      <a:noFill/>
                    </a:lnR>
                    <a:lnT>
                      <a:noFill/>
                    </a:lnT>
                    <a:lnB>
                      <a:noFill/>
                    </a:lnB>
                  </a:tcPr>
                </a:tc>
                <a:tc hMerge="1">
                  <a:txBody>
                    <a:bodyPr/>
                    <a:lstStyle/>
                    <a:p>
                      <a:endParaRPr lang="en-US"/>
                    </a:p>
                  </a:txBody>
                  <a:tcPr/>
                </a:tc>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a:noFill/>
                    </a:lnR>
                    <a:lnT>
                      <a:noFill/>
                    </a:lnT>
                    <a:lnB w="12700" cap="flat" cmpd="sng" algn="ctr">
                      <a:solidFill>
                        <a:srgbClr val="000000"/>
                      </a:solidFill>
                      <a:prstDash val="solid"/>
                      <a:round/>
                      <a:headEnd type="none" w="med" len="med"/>
                      <a:tailEnd type="none" w="med" len="med"/>
                    </a:lnB>
                  </a:tcPr>
                </a:tc>
              </a:tr>
              <a:tr h="323385">
                <a:tc>
                  <a:txBody>
                    <a:bodyPr/>
                    <a:lstStyle/>
                    <a:p>
                      <a:pPr marL="0" marR="0" algn="l">
                        <a:spcBef>
                          <a:spcPts val="0"/>
                        </a:spcBef>
                        <a:spcAft>
                          <a:spcPts val="0"/>
                        </a:spcAft>
                      </a:pPr>
                      <a:r>
                        <a:rPr lang="en-US" sz="1000" b="1">
                          <a:solidFill>
                            <a:srgbClr val="000000"/>
                          </a:solidFill>
                          <a:latin typeface="Times New Roman"/>
                          <a:ea typeface="Times New Roman"/>
                          <a:cs typeface="Times New Roman"/>
                        </a:rPr>
                        <a:t>TRAIL R&amp;L </a:t>
                      </a:r>
                      <a:endParaRPr lang="en-US" sz="1000">
                        <a:solidFill>
                          <a:srgbClr val="000000"/>
                        </a:solidFill>
                        <a:latin typeface="Times New Roman"/>
                        <a:ea typeface="Times New Roman"/>
                        <a:cs typeface="Times New Roman"/>
                      </a:endParaRPr>
                    </a:p>
                  </a:txBody>
                  <a:tcPr marL="46619" marR="4661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15/30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30/30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45/30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60/30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23/35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45/35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68/35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90/35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30/40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60/40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90/40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smtClean="0">
                          <a:solidFill>
                            <a:srgbClr val="000000"/>
                          </a:solidFill>
                          <a:latin typeface="Times New Roman"/>
                          <a:ea typeface="Times New Roman"/>
                          <a:cs typeface="Times New Roman"/>
                        </a:rPr>
                        <a:t>120/40</a:t>
                      </a:r>
                      <a:endParaRPr lang="en-US" sz="1000" b="1" dirty="0">
                        <a:solidFill>
                          <a:srgbClr val="000000"/>
                        </a:solidFill>
                        <a:latin typeface="Times New Roman"/>
                        <a:ea typeface="Times New Roman"/>
                        <a:cs typeface="Times New Roman"/>
                      </a:endParaRP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dirty="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38/45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75/45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113/45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150/45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rowSpan="2">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45/50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90/50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135/50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180/50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vMerge="1">
                  <a:txBody>
                    <a:bodyPr/>
                    <a:lstStyle/>
                    <a:p>
                      <a:endParaRPr lang="en-US"/>
                    </a:p>
                  </a:txBody>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53/55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105/55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158/55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210/55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r>
                        <a:rPr lang="en-US" sz="1000" b="1">
                          <a:solidFill>
                            <a:srgbClr val="000000"/>
                          </a:solidFill>
                          <a:latin typeface="Times New Roman"/>
                          <a:ea typeface="Times New Roman"/>
                          <a:cs typeface="Times New Roman"/>
                        </a:rPr>
                        <a:t>ST R&amp;L </a:t>
                      </a:r>
                      <a:endParaRPr lang="en-US" sz="1000">
                        <a:solidFill>
                          <a:srgbClr val="000000"/>
                        </a:solidFill>
                        <a:latin typeface="Times New Roman"/>
                        <a:ea typeface="Times New Roman"/>
                        <a:cs typeface="Times New Roman"/>
                      </a:endParaRPr>
                    </a:p>
                  </a:txBody>
                  <a:tcPr marL="46619" marR="4661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21/41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32/41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43/41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54/41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26/46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42/46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58/46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74/46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r>
                        <a:rPr lang="en-US" sz="1000">
                          <a:solidFill>
                            <a:srgbClr val="000000"/>
                          </a:solidFill>
                          <a:latin typeface="Times New Roman"/>
                          <a:ea typeface="Times New Roman"/>
                          <a:cs typeface="Times New Roman"/>
                        </a:rPr>
                        <a:t>   </a:t>
                      </a: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31/51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52/51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73/51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94/51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37/57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64/57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91/57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118/57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rowSpan="2">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74/62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106/62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138/62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vMerge="1">
                  <a:txBody>
                    <a:bodyPr/>
                    <a:lstStyle/>
                    <a:p>
                      <a:endParaRPr lang="en-US"/>
                    </a:p>
                  </a:txBody>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47/67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84/67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121/67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158/67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r>
                        <a:rPr lang="en-US" sz="1000" b="1">
                          <a:solidFill>
                            <a:srgbClr val="000000"/>
                          </a:solidFill>
                          <a:latin typeface="Times New Roman"/>
                          <a:ea typeface="Times New Roman"/>
                          <a:cs typeface="Times New Roman"/>
                        </a:rPr>
                        <a:t>E R&amp;L</a:t>
                      </a:r>
                      <a:endParaRPr lang="en-US" sz="1000">
                        <a:solidFill>
                          <a:srgbClr val="000000"/>
                        </a:solidFill>
                        <a:latin typeface="Times New Roman"/>
                        <a:ea typeface="Times New Roman"/>
                        <a:cs typeface="Times New Roman"/>
                      </a:endParaRPr>
                    </a:p>
                  </a:txBody>
                  <a:tcPr marL="46619" marR="4661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21/41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32/52</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43/63</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54/74</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26/46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58/78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74/90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31/51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52/72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73/93</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94/114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37/57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64/84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91/111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118/138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rowSpan="2">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74/94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106/126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138/158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vMerge="1">
                  <a:txBody>
                    <a:bodyPr/>
                    <a:lstStyle/>
                    <a:p>
                      <a:endParaRPr lang="en-US"/>
                    </a:p>
                  </a:txBody>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47/67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84/104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121/141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158/178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r>
                        <a:rPr lang="en-US" sz="1000" b="1">
                          <a:solidFill>
                            <a:srgbClr val="000000"/>
                          </a:solidFill>
                          <a:latin typeface="Times New Roman"/>
                          <a:ea typeface="Times New Roman"/>
                          <a:cs typeface="Times New Roman"/>
                        </a:rPr>
                        <a:t>HVY R&amp;L </a:t>
                      </a:r>
                      <a:endParaRPr lang="en-US" sz="1000">
                        <a:solidFill>
                          <a:srgbClr val="000000"/>
                        </a:solidFill>
                        <a:latin typeface="Times New Roman"/>
                        <a:ea typeface="Times New Roman"/>
                        <a:cs typeface="Times New Roman"/>
                      </a:endParaRPr>
                    </a:p>
                  </a:txBody>
                  <a:tcPr marL="46619" marR="4661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21/41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32/53</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43/64</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54/74</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26/46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42/78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58/94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74/110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31/51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52/93</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73/114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94/135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37/57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64/111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91/138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118/165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rowSpan="2">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74/126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106/158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138/190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vMerge="1">
                  <a:txBody>
                    <a:bodyPr/>
                    <a:lstStyle/>
                    <a:p>
                      <a:endParaRPr lang="en-US"/>
                    </a:p>
                  </a:txBody>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47/67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84/141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121/178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158/215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r>
                        <a:rPr lang="en-US" sz="1000" b="1">
                          <a:solidFill>
                            <a:srgbClr val="000000"/>
                          </a:solidFill>
                          <a:latin typeface="Times New Roman"/>
                          <a:ea typeface="Times New Roman"/>
                          <a:cs typeface="Times New Roman"/>
                        </a:rPr>
                        <a:t>DIAM</a:t>
                      </a:r>
                      <a:endParaRPr lang="en-US" sz="1000">
                        <a:solidFill>
                          <a:srgbClr val="000000"/>
                        </a:solidFill>
                        <a:latin typeface="Times New Roman"/>
                        <a:ea typeface="Times New Roman"/>
                        <a:cs typeface="Times New Roman"/>
                      </a:endParaRPr>
                    </a:p>
                  </a:txBody>
                  <a:tcPr marL="46619" marR="4661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21/41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21/52</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32/52</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b="1">
                        <a:solidFill>
                          <a:srgbClr val="000000"/>
                        </a:solidFill>
                        <a:highlight>
                          <a:srgbClr val="000000"/>
                        </a:highlight>
                        <a:latin typeface="Times New Roman"/>
                        <a:ea typeface="Times New Roman"/>
                        <a:cs typeface="Times New Roman"/>
                      </a:endParaRP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26/46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58/62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b="1" dirty="0">
                        <a:solidFill>
                          <a:srgbClr val="000000"/>
                        </a:solidFill>
                        <a:highlight>
                          <a:srgbClr val="000000"/>
                        </a:highlight>
                        <a:latin typeface="Times New Roman"/>
                        <a:ea typeface="Times New Roman"/>
                        <a:cs typeface="Times New Roman"/>
                      </a:endParaRP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31/51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52/72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73/72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b="1" dirty="0">
                        <a:solidFill>
                          <a:srgbClr val="000000"/>
                        </a:solidFill>
                        <a:highlight>
                          <a:srgbClr val="000000"/>
                        </a:highlight>
                        <a:latin typeface="Times New Roman"/>
                        <a:ea typeface="Times New Roman"/>
                        <a:cs typeface="Times New Roman"/>
                      </a:endParaRP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37/57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64/84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91/84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b="1">
                        <a:solidFill>
                          <a:srgbClr val="000000"/>
                        </a:solidFill>
                        <a:highlight>
                          <a:srgbClr val="000000"/>
                        </a:highlight>
                        <a:latin typeface="Times New Roman"/>
                        <a:ea typeface="Times New Roman"/>
                        <a:cs typeface="Times New Roman"/>
                      </a:endParaRP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rowSpan="2">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74/94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106/94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b="1" dirty="0">
                        <a:solidFill>
                          <a:srgbClr val="000000"/>
                        </a:solidFill>
                        <a:highlight>
                          <a:srgbClr val="000000"/>
                        </a:highlight>
                        <a:latin typeface="Times New Roman"/>
                        <a:ea typeface="Times New Roman"/>
                        <a:cs typeface="Times New Roman"/>
                      </a:endParaRP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vMerge="1">
                  <a:txBody>
                    <a:bodyPr/>
                    <a:lstStyle/>
                    <a:p>
                      <a:endParaRPr lang="en-US"/>
                    </a:p>
                  </a:txBody>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47/67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84/104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121/104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b="1">
                        <a:solidFill>
                          <a:srgbClr val="000000"/>
                        </a:solidFill>
                        <a:highlight>
                          <a:srgbClr val="000000"/>
                        </a:highlight>
                        <a:latin typeface="Times New Roman"/>
                        <a:ea typeface="Times New Roman"/>
                        <a:cs typeface="Times New Roman"/>
                      </a:endParaRP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r>
                        <a:rPr lang="en-US" sz="1000" b="1">
                          <a:solidFill>
                            <a:srgbClr val="000000"/>
                          </a:solidFill>
                          <a:latin typeface="Times New Roman"/>
                          <a:ea typeface="Times New Roman"/>
                          <a:cs typeface="Times New Roman"/>
                        </a:rPr>
                        <a:t>VEE</a:t>
                      </a:r>
                      <a:endParaRPr lang="en-US" sz="1000">
                        <a:solidFill>
                          <a:srgbClr val="000000"/>
                        </a:solidFill>
                        <a:latin typeface="Times New Roman"/>
                        <a:ea typeface="Times New Roman"/>
                        <a:cs typeface="Times New Roman"/>
                      </a:endParaRPr>
                    </a:p>
                  </a:txBody>
                  <a:tcPr marL="46619" marR="4661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21/41</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21/52</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32/63</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32/74</a:t>
                      </a:r>
                    </a:p>
                  </a:txBody>
                  <a:tcPr marL="46619" marR="466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26/46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58/78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58/94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31/51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52/72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73/93</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73/114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25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37/57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64/84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91/111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91/138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rowSpan="2">
                  <a:txBody>
                    <a:bodyPr/>
                    <a:lstStyle/>
                    <a:p>
                      <a:pPr marL="0" marR="0" algn="l">
                        <a:spcBef>
                          <a:spcPts val="0"/>
                        </a:spcBef>
                        <a:spcAft>
                          <a:spcPts val="0"/>
                        </a:spcAft>
                      </a:pPr>
                      <a:endParaRPr lang="en-US" sz="1000">
                        <a:solidFill>
                          <a:srgbClr val="000000"/>
                        </a:solidFill>
                        <a:latin typeface="Times New Roman"/>
                        <a:ea typeface="Times New Roman"/>
                        <a:cs typeface="Times New Roman"/>
                      </a:endParaRPr>
                    </a:p>
                  </a:txBody>
                  <a:tcPr marL="46619" marR="46619"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30</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42/62</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74/94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106/126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106/158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93">
                <a:tc vMerge="1">
                  <a:txBody>
                    <a:bodyPr/>
                    <a:lstStyle/>
                    <a:p>
                      <a:endParaRPr lang="en-US"/>
                    </a:p>
                  </a:txBody>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6</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35</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47/67</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a:solidFill>
                            <a:srgbClr val="000000"/>
                          </a:solidFill>
                          <a:latin typeface="Times New Roman"/>
                          <a:ea typeface="Times New Roman"/>
                          <a:cs typeface="Times New Roman"/>
                        </a:rPr>
                        <a:t>84/104</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121/141</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b="1" dirty="0">
                          <a:solidFill>
                            <a:srgbClr val="000000"/>
                          </a:solidFill>
                          <a:latin typeface="Times New Roman"/>
                          <a:ea typeface="Times New Roman"/>
                          <a:cs typeface="Times New Roman"/>
                        </a:rPr>
                        <a:t>121/178</a:t>
                      </a:r>
                    </a:p>
                  </a:txBody>
                  <a:tcPr marL="46619" marR="4661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269544" y="4092209"/>
            <a:ext cx="1143000" cy="430887"/>
          </a:xfrm>
          <a:prstGeom prst="rect">
            <a:avLst/>
          </a:prstGeom>
          <a:noFill/>
        </p:spPr>
        <p:txBody>
          <a:bodyPr wrap="square" rtlCol="0">
            <a:spAutoFit/>
          </a:bodyPr>
          <a:lstStyle/>
          <a:p>
            <a:pPr algn="ctr"/>
            <a:r>
              <a:rPr lang="en-US" sz="1100" b="1" dirty="0" smtClean="0"/>
              <a:t>2 TDP</a:t>
            </a:r>
          </a:p>
          <a:p>
            <a:pPr algn="ctr"/>
            <a:r>
              <a:rPr lang="en-US" sz="1100" b="1" dirty="0" smtClean="0"/>
              <a:t> SIZES</a:t>
            </a:r>
            <a:endParaRPr lang="en-US" sz="1100" b="1" dirty="0"/>
          </a:p>
        </p:txBody>
      </p:sp>
      <p:sp>
        <p:nvSpPr>
          <p:cNvPr id="7" name="TextBox 6"/>
          <p:cNvSpPr txBox="1"/>
          <p:nvPr/>
        </p:nvSpPr>
        <p:spPr>
          <a:xfrm>
            <a:off x="-255896" y="3101609"/>
            <a:ext cx="1143000" cy="430887"/>
          </a:xfrm>
          <a:prstGeom prst="rect">
            <a:avLst/>
          </a:prstGeom>
          <a:noFill/>
        </p:spPr>
        <p:txBody>
          <a:bodyPr wrap="square" rtlCol="0">
            <a:spAutoFit/>
          </a:bodyPr>
          <a:lstStyle/>
          <a:p>
            <a:pPr algn="ctr"/>
            <a:r>
              <a:rPr lang="en-US" sz="1100" b="1" dirty="0" smtClean="0"/>
              <a:t>1 ½ TDP SIZES</a:t>
            </a:r>
            <a:endParaRPr lang="en-US" sz="1100" b="1" dirty="0"/>
          </a:p>
        </p:txBody>
      </p:sp>
      <p:sp>
        <p:nvSpPr>
          <p:cNvPr id="8" name="TextBox 7"/>
          <p:cNvSpPr txBox="1"/>
          <p:nvPr/>
        </p:nvSpPr>
        <p:spPr>
          <a:xfrm>
            <a:off x="-242248" y="2131328"/>
            <a:ext cx="1143000" cy="430887"/>
          </a:xfrm>
          <a:prstGeom prst="rect">
            <a:avLst/>
          </a:prstGeom>
          <a:noFill/>
        </p:spPr>
        <p:txBody>
          <a:bodyPr wrap="square" rtlCol="0">
            <a:spAutoFit/>
          </a:bodyPr>
          <a:lstStyle/>
          <a:p>
            <a:pPr algn="ctr"/>
            <a:r>
              <a:rPr lang="en-US" sz="1100" b="1" dirty="0" smtClean="0"/>
              <a:t>1 ½ TDP SIZES</a:t>
            </a:r>
            <a:endParaRPr lang="en-US" sz="1100" b="1" dirty="0"/>
          </a:p>
        </p:txBody>
      </p:sp>
      <p:sp>
        <p:nvSpPr>
          <p:cNvPr id="9" name="TextBox 8"/>
          <p:cNvSpPr txBox="1"/>
          <p:nvPr/>
        </p:nvSpPr>
        <p:spPr>
          <a:xfrm>
            <a:off x="-247936" y="1140728"/>
            <a:ext cx="1143000" cy="430887"/>
          </a:xfrm>
          <a:prstGeom prst="rect">
            <a:avLst/>
          </a:prstGeom>
          <a:noFill/>
        </p:spPr>
        <p:txBody>
          <a:bodyPr wrap="square" rtlCol="0">
            <a:spAutoFit/>
          </a:bodyPr>
          <a:lstStyle/>
          <a:p>
            <a:pPr algn="ctr"/>
            <a:r>
              <a:rPr lang="en-US" sz="1100" b="1" dirty="0" smtClean="0"/>
              <a:t>1 ½ TDP SIZES</a:t>
            </a:r>
            <a:endParaRPr lang="en-US" sz="1100" b="1" dirty="0"/>
          </a:p>
        </p:txBody>
      </p:sp>
      <p:sp>
        <p:nvSpPr>
          <p:cNvPr id="10" name="TextBox 9"/>
          <p:cNvSpPr txBox="1"/>
          <p:nvPr/>
        </p:nvSpPr>
        <p:spPr>
          <a:xfrm>
            <a:off x="-304800" y="5055513"/>
            <a:ext cx="1143000" cy="430887"/>
          </a:xfrm>
          <a:prstGeom prst="rect">
            <a:avLst/>
          </a:prstGeom>
          <a:noFill/>
        </p:spPr>
        <p:txBody>
          <a:bodyPr wrap="square" rtlCol="0">
            <a:spAutoFit/>
          </a:bodyPr>
          <a:lstStyle/>
          <a:p>
            <a:pPr algn="ctr"/>
            <a:r>
              <a:rPr lang="en-US" sz="1100" b="1" dirty="0" smtClean="0"/>
              <a:t>2 TDP </a:t>
            </a:r>
          </a:p>
          <a:p>
            <a:pPr algn="ctr"/>
            <a:r>
              <a:rPr lang="en-US" sz="1100" b="1" dirty="0" smtClean="0"/>
              <a:t>SIZES</a:t>
            </a:r>
            <a:endParaRPr lang="en-US" sz="1100" b="1" dirty="0"/>
          </a:p>
        </p:txBody>
      </p:sp>
      <p:sp>
        <p:nvSpPr>
          <p:cNvPr id="11" name="TextBox 10"/>
          <p:cNvSpPr txBox="1"/>
          <p:nvPr/>
        </p:nvSpPr>
        <p:spPr>
          <a:xfrm>
            <a:off x="-304800" y="6046113"/>
            <a:ext cx="1143000" cy="430887"/>
          </a:xfrm>
          <a:prstGeom prst="rect">
            <a:avLst/>
          </a:prstGeom>
          <a:noFill/>
        </p:spPr>
        <p:txBody>
          <a:bodyPr wrap="square" rtlCol="0">
            <a:spAutoFit/>
          </a:bodyPr>
          <a:lstStyle/>
          <a:p>
            <a:pPr algn="ctr"/>
            <a:r>
              <a:rPr lang="en-US" sz="1100" b="1" dirty="0" smtClean="0"/>
              <a:t>2 TDP</a:t>
            </a:r>
          </a:p>
          <a:p>
            <a:pPr algn="ctr"/>
            <a:r>
              <a:rPr lang="en-US" sz="1100" b="1" dirty="0" smtClean="0"/>
              <a:t> SIZES</a:t>
            </a:r>
            <a:endParaRPr lang="en-US" sz="11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2589</TotalTime>
  <Words>3518</Words>
  <Application>Microsoft Office PowerPoint</Application>
  <PresentationFormat>On-screen Show (4:3)</PresentationFormat>
  <Paragraphs>1378</Paragraphs>
  <Slides>26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Default Design</vt:lpstr>
      <vt:lpstr>Bitmap Image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Fort Benning, Georgia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david.miller</dc:creator>
  <cp:lastModifiedBy>jessie.parsons</cp:lastModifiedBy>
  <cp:revision>68</cp:revision>
  <dcterms:created xsi:type="dcterms:W3CDTF">2007-10-23T09:45:15Z</dcterms:created>
  <dcterms:modified xsi:type="dcterms:W3CDTF">2011-10-11T19:15:18Z</dcterms:modified>
</cp:coreProperties>
</file>